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5"/>
  </p:notesMasterIdLst>
  <p:sldIdLst>
    <p:sldId id="256" r:id="rId2"/>
    <p:sldId id="282" r:id="rId3"/>
    <p:sldId id="321" r:id="rId4"/>
    <p:sldId id="272" r:id="rId5"/>
    <p:sldId id="276" r:id="rId6"/>
    <p:sldId id="297" r:id="rId7"/>
    <p:sldId id="300" r:id="rId8"/>
    <p:sldId id="322" r:id="rId9"/>
    <p:sldId id="301" r:id="rId10"/>
    <p:sldId id="302" r:id="rId11"/>
    <p:sldId id="304" r:id="rId12"/>
    <p:sldId id="305" r:id="rId13"/>
    <p:sldId id="306" r:id="rId14"/>
    <p:sldId id="307" r:id="rId15"/>
    <p:sldId id="308" r:id="rId16"/>
    <p:sldId id="309" r:id="rId17"/>
    <p:sldId id="310" r:id="rId18"/>
    <p:sldId id="311" r:id="rId19"/>
    <p:sldId id="312" r:id="rId20"/>
    <p:sldId id="313" r:id="rId21"/>
    <p:sldId id="344" r:id="rId22"/>
    <p:sldId id="345" r:id="rId23"/>
    <p:sldId id="318" r:id="rId24"/>
    <p:sldId id="347" r:id="rId25"/>
    <p:sldId id="343" r:id="rId26"/>
    <p:sldId id="283" r:id="rId27"/>
    <p:sldId id="257" r:id="rId28"/>
    <p:sldId id="258" r:id="rId29"/>
    <p:sldId id="259" r:id="rId30"/>
    <p:sldId id="260" r:id="rId31"/>
    <p:sldId id="261" r:id="rId32"/>
    <p:sldId id="263" r:id="rId33"/>
    <p:sldId id="267" r:id="rId34"/>
    <p:sldId id="262" r:id="rId35"/>
    <p:sldId id="264" r:id="rId36"/>
    <p:sldId id="265" r:id="rId37"/>
    <p:sldId id="266" r:id="rId38"/>
    <p:sldId id="268" r:id="rId39"/>
    <p:sldId id="269" r:id="rId40"/>
    <p:sldId id="270" r:id="rId41"/>
    <p:sldId id="271" r:id="rId42"/>
    <p:sldId id="277" r:id="rId43"/>
    <p:sldId id="278" r:id="rId44"/>
    <p:sldId id="279" r:id="rId45"/>
    <p:sldId id="323" r:id="rId46"/>
    <p:sldId id="325" r:id="rId47"/>
    <p:sldId id="326" r:id="rId48"/>
    <p:sldId id="327" r:id="rId49"/>
    <p:sldId id="337" r:id="rId50"/>
    <p:sldId id="338" r:id="rId51"/>
    <p:sldId id="328" r:id="rId52"/>
    <p:sldId id="329" r:id="rId53"/>
    <p:sldId id="324" r:id="rId54"/>
    <p:sldId id="330" r:id="rId55"/>
    <p:sldId id="331" r:id="rId56"/>
    <p:sldId id="333" r:id="rId57"/>
    <p:sldId id="334" r:id="rId58"/>
    <p:sldId id="332" r:id="rId59"/>
    <p:sldId id="336" r:id="rId60"/>
    <p:sldId id="335" r:id="rId61"/>
    <p:sldId id="341" r:id="rId62"/>
    <p:sldId id="342" r:id="rId63"/>
    <p:sldId id="339" r:id="rId64"/>
    <p:sldId id="340" r:id="rId65"/>
    <p:sldId id="315" r:id="rId66"/>
    <p:sldId id="290" r:id="rId67"/>
    <p:sldId id="285" r:id="rId68"/>
    <p:sldId id="284" r:id="rId69"/>
    <p:sldId id="286" r:id="rId70"/>
    <p:sldId id="287" r:id="rId71"/>
    <p:sldId id="288" r:id="rId72"/>
    <p:sldId id="289" r:id="rId73"/>
    <p:sldId id="292" r:id="rId74"/>
    <p:sldId id="293" r:id="rId75"/>
    <p:sldId id="294" r:id="rId76"/>
    <p:sldId id="295" r:id="rId77"/>
    <p:sldId id="296" r:id="rId78"/>
    <p:sldId id="320" r:id="rId79"/>
    <p:sldId id="273" r:id="rId80"/>
    <p:sldId id="274" r:id="rId81"/>
    <p:sldId id="275" r:id="rId82"/>
    <p:sldId id="303" r:id="rId83"/>
    <p:sldId id="346" r:id="rId8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0" autoAdjust="0"/>
    <p:restoredTop sz="94660"/>
  </p:normalViewPr>
  <p:slideViewPr>
    <p:cSldViewPr snapToGrid="0">
      <p:cViewPr varScale="1">
        <p:scale>
          <a:sx n="54" d="100"/>
          <a:sy n="54" d="100"/>
        </p:scale>
        <p:origin x="96" y="5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diagrams/colors1.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E84AFC-E8CA-40B7-9EE8-41BE77D25469}" type="doc">
      <dgm:prSet loTypeId="urn:microsoft.com/office/officeart/2008/layout/LinedList" loCatId="list" qsTypeId="urn:microsoft.com/office/officeart/2005/8/quickstyle/simple1" qsCatId="simple" csTypeId="urn:microsoft.com/office/officeart/2005/8/colors/accent6_3" csCatId="accent6" phldr="1"/>
      <dgm:spPr/>
      <dgm:t>
        <a:bodyPr/>
        <a:lstStyle/>
        <a:p>
          <a:endParaRPr lang="en-IN"/>
        </a:p>
      </dgm:t>
    </dgm:pt>
    <dgm:pt modelId="{EE459ED9-AB17-428A-8138-25D8D17431C8}">
      <dgm:prSet custT="1"/>
      <dgm:spPr/>
      <dgm:t>
        <a:bodyPr vert="horz" anchor="t"/>
        <a:lstStyle/>
        <a:p>
          <a:pPr rtl="0"/>
          <a:r>
            <a:rPr lang="en-IN" sz="1600" dirty="0">
              <a:latin typeface="Cambria" panose="02040503050406030204" pitchFamily="18" charset="0"/>
            </a:rPr>
            <a:t>200-299</a:t>
          </a:r>
        </a:p>
      </dgm:t>
    </dgm:pt>
    <dgm:pt modelId="{53B2E657-520B-46CB-9095-C5A309E52B26}" type="parTrans" cxnId="{BF179864-259F-45AB-B3FB-1124358A65F4}">
      <dgm:prSet/>
      <dgm:spPr/>
      <dgm:t>
        <a:bodyPr/>
        <a:lstStyle/>
        <a:p>
          <a:endParaRPr lang="en-IN" sz="1600">
            <a:latin typeface="Cambria" panose="02040503050406030204" pitchFamily="18" charset="0"/>
          </a:endParaRPr>
        </a:p>
      </dgm:t>
    </dgm:pt>
    <dgm:pt modelId="{F4EA5FD4-32B9-4E52-BC5B-36E92011F2BB}" type="sibTrans" cxnId="{BF179864-259F-45AB-B3FB-1124358A65F4}">
      <dgm:prSet/>
      <dgm:spPr/>
      <dgm:t>
        <a:bodyPr/>
        <a:lstStyle/>
        <a:p>
          <a:endParaRPr lang="en-IN" sz="1600">
            <a:latin typeface="Cambria" panose="02040503050406030204" pitchFamily="18" charset="0"/>
          </a:endParaRPr>
        </a:p>
      </dgm:t>
    </dgm:pt>
    <dgm:pt modelId="{50F2A160-5F4C-4855-9418-3D8DC96EDD0C}">
      <dgm:prSet custT="1"/>
      <dgm:spPr/>
      <dgm:t>
        <a:bodyPr/>
        <a:lstStyle/>
        <a:p>
          <a:pPr rtl="0"/>
          <a:r>
            <a:rPr lang="en-US" sz="1600" dirty="0">
              <a:latin typeface="Cambria" panose="02040503050406030204" pitchFamily="18" charset="0"/>
            </a:rPr>
            <a:t>SA 200 - </a:t>
          </a:r>
          <a:r>
            <a:rPr lang="en-IN" sz="1600" dirty="0">
              <a:latin typeface="Cambria" panose="02040503050406030204" pitchFamily="18" charset="0"/>
            </a:rPr>
            <a:t>Overall Objectives of the Independent Auditor and the Conduct of an Audit in Accordance with Standards on Auditing</a:t>
          </a:r>
        </a:p>
      </dgm:t>
    </dgm:pt>
    <dgm:pt modelId="{FA798822-D425-4F3A-948A-C28F44787706}" type="parTrans" cxnId="{34EC7BEF-3644-4EF6-ADA6-FA38FA65E585}">
      <dgm:prSet/>
      <dgm:spPr/>
      <dgm:t>
        <a:bodyPr/>
        <a:lstStyle/>
        <a:p>
          <a:endParaRPr lang="en-IN" sz="1600">
            <a:latin typeface="Cambria" panose="02040503050406030204" pitchFamily="18" charset="0"/>
          </a:endParaRPr>
        </a:p>
      </dgm:t>
    </dgm:pt>
    <dgm:pt modelId="{C7F3C40A-7268-45CC-9780-96B0DAEF611E}" type="sibTrans" cxnId="{34EC7BEF-3644-4EF6-ADA6-FA38FA65E585}">
      <dgm:prSet/>
      <dgm:spPr/>
      <dgm:t>
        <a:bodyPr/>
        <a:lstStyle/>
        <a:p>
          <a:endParaRPr lang="en-IN" sz="1600">
            <a:latin typeface="Cambria" panose="02040503050406030204" pitchFamily="18" charset="0"/>
          </a:endParaRPr>
        </a:p>
      </dgm:t>
    </dgm:pt>
    <dgm:pt modelId="{6AE0C9B5-9DC2-4814-B12D-0DA38C7107F7}">
      <dgm:prSet custT="1"/>
      <dgm:spPr/>
      <dgm:t>
        <a:bodyPr/>
        <a:lstStyle/>
        <a:p>
          <a:pPr rtl="0"/>
          <a:r>
            <a:rPr lang="en-US" sz="1600" dirty="0">
              <a:latin typeface="Cambria" panose="02040503050406030204" pitchFamily="18" charset="0"/>
            </a:rPr>
            <a:t>SA 210 - Agreeing</a:t>
          </a:r>
          <a:r>
            <a:rPr lang="en-IN" sz="1600" dirty="0">
              <a:latin typeface="Cambria" panose="02040503050406030204" pitchFamily="18" charset="0"/>
            </a:rPr>
            <a:t> the Terms of Audit Engagements</a:t>
          </a:r>
        </a:p>
      </dgm:t>
    </dgm:pt>
    <dgm:pt modelId="{F8812560-4155-4E69-B822-3024104F16DA}" type="parTrans" cxnId="{83EC4643-839F-47A6-AE66-BA9505E60ADB}">
      <dgm:prSet/>
      <dgm:spPr/>
      <dgm:t>
        <a:bodyPr/>
        <a:lstStyle/>
        <a:p>
          <a:endParaRPr lang="en-IN" sz="1600">
            <a:latin typeface="Cambria" panose="02040503050406030204" pitchFamily="18" charset="0"/>
          </a:endParaRPr>
        </a:p>
      </dgm:t>
    </dgm:pt>
    <dgm:pt modelId="{EA56AFE1-24FA-40AB-BE12-AEE17E9C0699}" type="sibTrans" cxnId="{83EC4643-839F-47A6-AE66-BA9505E60ADB}">
      <dgm:prSet/>
      <dgm:spPr/>
      <dgm:t>
        <a:bodyPr/>
        <a:lstStyle/>
        <a:p>
          <a:endParaRPr lang="en-IN" sz="1600">
            <a:latin typeface="Cambria" panose="02040503050406030204" pitchFamily="18" charset="0"/>
          </a:endParaRPr>
        </a:p>
      </dgm:t>
    </dgm:pt>
    <dgm:pt modelId="{1F0AC435-CBD7-4994-844C-6575E783323D}">
      <dgm:prSet custT="1"/>
      <dgm:spPr/>
      <dgm:t>
        <a:bodyPr/>
        <a:lstStyle/>
        <a:p>
          <a:pPr rtl="0"/>
          <a:r>
            <a:rPr lang="en-IN" sz="1600" dirty="0">
              <a:latin typeface="Cambria" panose="02040503050406030204" pitchFamily="18" charset="0"/>
            </a:rPr>
            <a:t>SA 220 - Quality Control for an Audit of Financial Statements</a:t>
          </a:r>
        </a:p>
      </dgm:t>
    </dgm:pt>
    <dgm:pt modelId="{11974B6F-EF7A-469B-84DF-398D59BE0972}" type="parTrans" cxnId="{CA2C473D-D2F8-4564-AC6D-4EA5FDB2B5E3}">
      <dgm:prSet/>
      <dgm:spPr/>
      <dgm:t>
        <a:bodyPr/>
        <a:lstStyle/>
        <a:p>
          <a:endParaRPr lang="en-IN" sz="1600">
            <a:latin typeface="Cambria" panose="02040503050406030204" pitchFamily="18" charset="0"/>
          </a:endParaRPr>
        </a:p>
      </dgm:t>
    </dgm:pt>
    <dgm:pt modelId="{817A3145-0632-4BCA-AB4F-438F3FC3D16A}" type="sibTrans" cxnId="{CA2C473D-D2F8-4564-AC6D-4EA5FDB2B5E3}">
      <dgm:prSet/>
      <dgm:spPr/>
      <dgm:t>
        <a:bodyPr/>
        <a:lstStyle/>
        <a:p>
          <a:endParaRPr lang="en-IN" sz="1600">
            <a:latin typeface="Cambria" panose="02040503050406030204" pitchFamily="18" charset="0"/>
          </a:endParaRPr>
        </a:p>
      </dgm:t>
    </dgm:pt>
    <dgm:pt modelId="{37590178-0718-4F14-AE51-E8A4E08226ED}">
      <dgm:prSet custT="1"/>
      <dgm:spPr/>
      <dgm:t>
        <a:bodyPr/>
        <a:lstStyle/>
        <a:p>
          <a:pPr rtl="0"/>
          <a:r>
            <a:rPr lang="en-US" sz="1600" dirty="0">
              <a:latin typeface="Cambria" panose="02040503050406030204" pitchFamily="18" charset="0"/>
            </a:rPr>
            <a:t>SA 230 - </a:t>
          </a:r>
          <a:r>
            <a:rPr lang="en-IN" sz="1600" dirty="0">
              <a:latin typeface="Cambria" panose="02040503050406030204" pitchFamily="18" charset="0"/>
            </a:rPr>
            <a:t>Audit Documentation</a:t>
          </a:r>
        </a:p>
      </dgm:t>
    </dgm:pt>
    <dgm:pt modelId="{7C59DA7E-9BB2-43C1-B14E-0061B2597130}" type="parTrans" cxnId="{4DF011BD-6D94-4471-8E01-D2C9D95BABBE}">
      <dgm:prSet/>
      <dgm:spPr/>
      <dgm:t>
        <a:bodyPr/>
        <a:lstStyle/>
        <a:p>
          <a:endParaRPr lang="en-IN" sz="1600">
            <a:latin typeface="Cambria" panose="02040503050406030204" pitchFamily="18" charset="0"/>
          </a:endParaRPr>
        </a:p>
      </dgm:t>
    </dgm:pt>
    <dgm:pt modelId="{8E72E55A-F8F2-445E-AA85-B7960F502A5C}" type="sibTrans" cxnId="{4DF011BD-6D94-4471-8E01-D2C9D95BABBE}">
      <dgm:prSet/>
      <dgm:spPr/>
      <dgm:t>
        <a:bodyPr/>
        <a:lstStyle/>
        <a:p>
          <a:endParaRPr lang="en-IN" sz="1600">
            <a:latin typeface="Cambria" panose="02040503050406030204" pitchFamily="18" charset="0"/>
          </a:endParaRPr>
        </a:p>
      </dgm:t>
    </dgm:pt>
    <dgm:pt modelId="{E38F76C1-D287-4AE0-A45A-7D38CF563A44}">
      <dgm:prSet custT="1"/>
      <dgm:spPr/>
      <dgm:t>
        <a:bodyPr/>
        <a:lstStyle/>
        <a:p>
          <a:pPr rtl="0"/>
          <a:r>
            <a:rPr lang="en-US" sz="1600" dirty="0">
              <a:latin typeface="Cambria" panose="02040503050406030204" pitchFamily="18" charset="0"/>
            </a:rPr>
            <a:t>SA 240 - T</a:t>
          </a:r>
          <a:r>
            <a:rPr lang="en-IN" sz="1600" dirty="0">
              <a:latin typeface="Cambria" panose="02040503050406030204" pitchFamily="18" charset="0"/>
            </a:rPr>
            <a:t>he Auditor’s Responsibilities Relating to Fraud in an Audit of Financial Statements</a:t>
          </a:r>
        </a:p>
      </dgm:t>
    </dgm:pt>
    <dgm:pt modelId="{F03BD4FB-7895-4580-8175-D105BE6726BC}" type="parTrans" cxnId="{5A243C90-A49B-4385-B8BF-D82FD719DBB1}">
      <dgm:prSet/>
      <dgm:spPr/>
      <dgm:t>
        <a:bodyPr/>
        <a:lstStyle/>
        <a:p>
          <a:endParaRPr lang="en-IN" sz="1600">
            <a:latin typeface="Cambria" panose="02040503050406030204" pitchFamily="18" charset="0"/>
          </a:endParaRPr>
        </a:p>
      </dgm:t>
    </dgm:pt>
    <dgm:pt modelId="{DEA5A578-CA25-496E-A2B9-6FA61B1B1459}" type="sibTrans" cxnId="{5A243C90-A49B-4385-B8BF-D82FD719DBB1}">
      <dgm:prSet/>
      <dgm:spPr/>
      <dgm:t>
        <a:bodyPr/>
        <a:lstStyle/>
        <a:p>
          <a:endParaRPr lang="en-IN" sz="1600">
            <a:latin typeface="Cambria" panose="02040503050406030204" pitchFamily="18" charset="0"/>
          </a:endParaRPr>
        </a:p>
      </dgm:t>
    </dgm:pt>
    <dgm:pt modelId="{ED2029B5-FCB3-41C7-ADFB-2595081AC668}">
      <dgm:prSet custT="1"/>
      <dgm:spPr/>
      <dgm:t>
        <a:bodyPr/>
        <a:lstStyle/>
        <a:p>
          <a:pPr rtl="0"/>
          <a:r>
            <a:rPr lang="en-US" sz="1600" dirty="0">
              <a:latin typeface="Cambria" panose="02040503050406030204" pitchFamily="18" charset="0"/>
            </a:rPr>
            <a:t>SA 250 - </a:t>
          </a:r>
          <a:r>
            <a:rPr lang="en-IN" sz="1600" dirty="0">
              <a:latin typeface="Cambria" panose="02040503050406030204" pitchFamily="18" charset="0"/>
            </a:rPr>
            <a:t>Consideration of Laws and Regulations in an Audit of Financial Statements</a:t>
          </a:r>
        </a:p>
      </dgm:t>
    </dgm:pt>
    <dgm:pt modelId="{84872AFC-2292-4D6F-9483-F5A3BF40924E}" type="parTrans" cxnId="{358378AC-3611-4114-A7B8-2F961FF071B3}">
      <dgm:prSet/>
      <dgm:spPr/>
      <dgm:t>
        <a:bodyPr/>
        <a:lstStyle/>
        <a:p>
          <a:endParaRPr lang="en-IN" sz="1600">
            <a:latin typeface="Cambria" panose="02040503050406030204" pitchFamily="18" charset="0"/>
          </a:endParaRPr>
        </a:p>
      </dgm:t>
    </dgm:pt>
    <dgm:pt modelId="{3E38C584-734C-4B79-B1F1-FEEE67E8F64C}" type="sibTrans" cxnId="{358378AC-3611-4114-A7B8-2F961FF071B3}">
      <dgm:prSet/>
      <dgm:spPr/>
      <dgm:t>
        <a:bodyPr/>
        <a:lstStyle/>
        <a:p>
          <a:endParaRPr lang="en-IN" sz="1600">
            <a:latin typeface="Cambria" panose="02040503050406030204" pitchFamily="18" charset="0"/>
          </a:endParaRPr>
        </a:p>
      </dgm:t>
    </dgm:pt>
    <dgm:pt modelId="{79C3BF70-2406-4634-90F6-B09345097211}">
      <dgm:prSet custT="1"/>
      <dgm:spPr/>
      <dgm:t>
        <a:bodyPr/>
        <a:lstStyle/>
        <a:p>
          <a:pPr rtl="0"/>
          <a:r>
            <a:rPr lang="en-US" sz="1600">
              <a:latin typeface="Cambria" panose="02040503050406030204" pitchFamily="18" charset="0"/>
            </a:rPr>
            <a:t>SA 260 - </a:t>
          </a:r>
          <a:r>
            <a:rPr lang="en-IN" sz="1600">
              <a:latin typeface="Cambria" panose="02040503050406030204" pitchFamily="18" charset="0"/>
            </a:rPr>
            <a:t>Communication with Those Charged with Governance</a:t>
          </a:r>
        </a:p>
      </dgm:t>
    </dgm:pt>
    <dgm:pt modelId="{873F3701-1144-4488-9F9A-43455842B85B}" type="parTrans" cxnId="{DF169647-7703-4BBF-8387-ECC2A6746825}">
      <dgm:prSet/>
      <dgm:spPr/>
      <dgm:t>
        <a:bodyPr/>
        <a:lstStyle/>
        <a:p>
          <a:endParaRPr lang="en-IN" sz="1600">
            <a:latin typeface="Cambria" panose="02040503050406030204" pitchFamily="18" charset="0"/>
          </a:endParaRPr>
        </a:p>
      </dgm:t>
    </dgm:pt>
    <dgm:pt modelId="{54E2FF63-9E55-4D1D-97AF-B349C8A20454}" type="sibTrans" cxnId="{DF169647-7703-4BBF-8387-ECC2A6746825}">
      <dgm:prSet/>
      <dgm:spPr/>
      <dgm:t>
        <a:bodyPr/>
        <a:lstStyle/>
        <a:p>
          <a:endParaRPr lang="en-IN" sz="1600">
            <a:latin typeface="Cambria" panose="02040503050406030204" pitchFamily="18" charset="0"/>
          </a:endParaRPr>
        </a:p>
      </dgm:t>
    </dgm:pt>
    <dgm:pt modelId="{35CC1CB8-75E2-437B-9B4A-A90A11A7F02D}">
      <dgm:prSet custT="1"/>
      <dgm:spPr/>
      <dgm:t>
        <a:bodyPr/>
        <a:lstStyle/>
        <a:p>
          <a:pPr rtl="0"/>
          <a:r>
            <a:rPr lang="en-US" sz="1600" dirty="0">
              <a:latin typeface="Cambria" panose="02040503050406030204" pitchFamily="18" charset="0"/>
            </a:rPr>
            <a:t>SA 265 – </a:t>
          </a:r>
          <a:r>
            <a:rPr lang="en-IN" sz="1600" dirty="0">
              <a:latin typeface="Cambria" panose="02040503050406030204" pitchFamily="18" charset="0"/>
            </a:rPr>
            <a:t>Communicating Deficiencies in Internal  Control with those Charged with Governance and Management</a:t>
          </a:r>
        </a:p>
      </dgm:t>
    </dgm:pt>
    <dgm:pt modelId="{49C18C00-DC7A-4502-B8F1-861BAF912425}" type="parTrans" cxnId="{52A6FFE2-93C6-4F68-8129-E243F6EC09C2}">
      <dgm:prSet/>
      <dgm:spPr/>
      <dgm:t>
        <a:bodyPr/>
        <a:lstStyle/>
        <a:p>
          <a:endParaRPr lang="en-IN" sz="1600">
            <a:latin typeface="Cambria" panose="02040503050406030204" pitchFamily="18" charset="0"/>
          </a:endParaRPr>
        </a:p>
      </dgm:t>
    </dgm:pt>
    <dgm:pt modelId="{B9EDEFA0-0D70-46E7-B3AD-3B5FEA58D3F2}" type="sibTrans" cxnId="{52A6FFE2-93C6-4F68-8129-E243F6EC09C2}">
      <dgm:prSet/>
      <dgm:spPr/>
      <dgm:t>
        <a:bodyPr/>
        <a:lstStyle/>
        <a:p>
          <a:endParaRPr lang="en-IN" sz="1600">
            <a:latin typeface="Cambria" panose="02040503050406030204" pitchFamily="18" charset="0"/>
          </a:endParaRPr>
        </a:p>
      </dgm:t>
    </dgm:pt>
    <dgm:pt modelId="{3E3F9419-744E-4825-92CB-06609462E26B}">
      <dgm:prSet custT="1"/>
      <dgm:spPr/>
      <dgm:t>
        <a:bodyPr/>
        <a:lstStyle/>
        <a:p>
          <a:pPr rtl="0"/>
          <a:r>
            <a:rPr lang="en-US" sz="1600">
              <a:latin typeface="Cambria" panose="02040503050406030204" pitchFamily="18" charset="0"/>
            </a:rPr>
            <a:t>SA 299 – Joint Audit of Financial Statements</a:t>
          </a:r>
          <a:endParaRPr lang="en-IN" sz="1600">
            <a:latin typeface="Cambria" panose="02040503050406030204" pitchFamily="18" charset="0"/>
          </a:endParaRPr>
        </a:p>
      </dgm:t>
    </dgm:pt>
    <dgm:pt modelId="{1225CEDE-2C2A-45F1-9390-BD5FABC634BA}" type="parTrans" cxnId="{C04126F9-7108-402E-94BE-7ABBE40C294F}">
      <dgm:prSet/>
      <dgm:spPr/>
      <dgm:t>
        <a:bodyPr/>
        <a:lstStyle/>
        <a:p>
          <a:endParaRPr lang="en-IN" sz="1600">
            <a:latin typeface="Cambria" panose="02040503050406030204" pitchFamily="18" charset="0"/>
          </a:endParaRPr>
        </a:p>
      </dgm:t>
    </dgm:pt>
    <dgm:pt modelId="{34BF6DCD-B360-4297-9226-A6F5F8419D49}" type="sibTrans" cxnId="{C04126F9-7108-402E-94BE-7ABBE40C294F}">
      <dgm:prSet/>
      <dgm:spPr/>
      <dgm:t>
        <a:bodyPr/>
        <a:lstStyle/>
        <a:p>
          <a:endParaRPr lang="en-IN" sz="1600">
            <a:latin typeface="Cambria" panose="02040503050406030204" pitchFamily="18" charset="0"/>
          </a:endParaRPr>
        </a:p>
      </dgm:t>
    </dgm:pt>
    <dgm:pt modelId="{D270338C-B629-4ABB-9AE7-AB393EDEFCB4}" type="pres">
      <dgm:prSet presAssocID="{A0E84AFC-E8CA-40B7-9EE8-41BE77D25469}" presName="vert0" presStyleCnt="0">
        <dgm:presLayoutVars>
          <dgm:dir/>
          <dgm:animOne val="branch"/>
          <dgm:animLvl val="lvl"/>
        </dgm:presLayoutVars>
      </dgm:prSet>
      <dgm:spPr/>
    </dgm:pt>
    <dgm:pt modelId="{224707F3-B08C-4AB8-94DC-0B8EFF413878}" type="pres">
      <dgm:prSet presAssocID="{EE459ED9-AB17-428A-8138-25D8D17431C8}" presName="thickLine" presStyleLbl="alignNode1" presStyleIdx="0" presStyleCnt="1"/>
      <dgm:spPr/>
    </dgm:pt>
    <dgm:pt modelId="{D14ADE5C-0B20-4A3E-AB4A-24D41F55065A}" type="pres">
      <dgm:prSet presAssocID="{EE459ED9-AB17-428A-8138-25D8D17431C8}" presName="horz1" presStyleCnt="0"/>
      <dgm:spPr/>
    </dgm:pt>
    <dgm:pt modelId="{E2435A78-8426-43FE-9131-C0C64EF50FD1}" type="pres">
      <dgm:prSet presAssocID="{EE459ED9-AB17-428A-8138-25D8D17431C8}" presName="tx1" presStyleLbl="revTx" presStyleIdx="0" presStyleCnt="10"/>
      <dgm:spPr/>
    </dgm:pt>
    <dgm:pt modelId="{4B3D560D-F794-4E99-B4E9-629158A11B52}" type="pres">
      <dgm:prSet presAssocID="{EE459ED9-AB17-428A-8138-25D8D17431C8}" presName="vert1" presStyleCnt="0"/>
      <dgm:spPr/>
    </dgm:pt>
    <dgm:pt modelId="{1187A1A4-2BAD-45C3-A4CF-88703F2748E5}" type="pres">
      <dgm:prSet presAssocID="{50F2A160-5F4C-4855-9418-3D8DC96EDD0C}" presName="vertSpace2a" presStyleCnt="0"/>
      <dgm:spPr/>
    </dgm:pt>
    <dgm:pt modelId="{39CE1F5D-B239-4AA5-93B1-C9F685999830}" type="pres">
      <dgm:prSet presAssocID="{50F2A160-5F4C-4855-9418-3D8DC96EDD0C}" presName="horz2" presStyleCnt="0"/>
      <dgm:spPr/>
    </dgm:pt>
    <dgm:pt modelId="{E601964D-AF09-48CB-AC24-D1E0930B52D3}" type="pres">
      <dgm:prSet presAssocID="{50F2A160-5F4C-4855-9418-3D8DC96EDD0C}" presName="horzSpace2" presStyleCnt="0"/>
      <dgm:spPr/>
    </dgm:pt>
    <dgm:pt modelId="{32C57E40-5036-4E5B-A9CC-0D58C26FCD4D}" type="pres">
      <dgm:prSet presAssocID="{50F2A160-5F4C-4855-9418-3D8DC96EDD0C}" presName="tx2" presStyleLbl="revTx" presStyleIdx="1" presStyleCnt="10"/>
      <dgm:spPr/>
    </dgm:pt>
    <dgm:pt modelId="{6A448455-4497-48A0-8259-FA35CD8D90D8}" type="pres">
      <dgm:prSet presAssocID="{50F2A160-5F4C-4855-9418-3D8DC96EDD0C}" presName="vert2" presStyleCnt="0"/>
      <dgm:spPr/>
    </dgm:pt>
    <dgm:pt modelId="{B8128862-9904-4691-8B3F-5AB275AB8C55}" type="pres">
      <dgm:prSet presAssocID="{50F2A160-5F4C-4855-9418-3D8DC96EDD0C}" presName="thinLine2b" presStyleLbl="callout" presStyleIdx="0" presStyleCnt="9"/>
      <dgm:spPr/>
    </dgm:pt>
    <dgm:pt modelId="{6EEB8768-96A4-4F7E-91A8-77AAF8BA0652}" type="pres">
      <dgm:prSet presAssocID="{50F2A160-5F4C-4855-9418-3D8DC96EDD0C}" presName="vertSpace2b" presStyleCnt="0"/>
      <dgm:spPr/>
    </dgm:pt>
    <dgm:pt modelId="{097F6865-5495-4673-9294-75B2DE06E85F}" type="pres">
      <dgm:prSet presAssocID="{6AE0C9B5-9DC2-4814-B12D-0DA38C7107F7}" presName="horz2" presStyleCnt="0"/>
      <dgm:spPr/>
    </dgm:pt>
    <dgm:pt modelId="{78FDD4DE-FDB6-4FEB-904F-B7D918CD15B3}" type="pres">
      <dgm:prSet presAssocID="{6AE0C9B5-9DC2-4814-B12D-0DA38C7107F7}" presName="horzSpace2" presStyleCnt="0"/>
      <dgm:spPr/>
    </dgm:pt>
    <dgm:pt modelId="{2EE882A2-949C-4B17-959A-D81FA0098744}" type="pres">
      <dgm:prSet presAssocID="{6AE0C9B5-9DC2-4814-B12D-0DA38C7107F7}" presName="tx2" presStyleLbl="revTx" presStyleIdx="2" presStyleCnt="10"/>
      <dgm:spPr/>
    </dgm:pt>
    <dgm:pt modelId="{44F8736D-DCFD-4475-83F8-DAFBE4E44E4C}" type="pres">
      <dgm:prSet presAssocID="{6AE0C9B5-9DC2-4814-B12D-0DA38C7107F7}" presName="vert2" presStyleCnt="0"/>
      <dgm:spPr/>
    </dgm:pt>
    <dgm:pt modelId="{742E53FC-26E3-4ABC-8442-47C18C94C77B}" type="pres">
      <dgm:prSet presAssocID="{6AE0C9B5-9DC2-4814-B12D-0DA38C7107F7}" presName="thinLine2b" presStyleLbl="callout" presStyleIdx="1" presStyleCnt="9"/>
      <dgm:spPr/>
    </dgm:pt>
    <dgm:pt modelId="{E2BEFE0F-28B4-4911-B347-719E42CA21AD}" type="pres">
      <dgm:prSet presAssocID="{6AE0C9B5-9DC2-4814-B12D-0DA38C7107F7}" presName="vertSpace2b" presStyleCnt="0"/>
      <dgm:spPr/>
    </dgm:pt>
    <dgm:pt modelId="{F9D459F6-DC15-4DAD-AD5A-24EBD8834915}" type="pres">
      <dgm:prSet presAssocID="{1F0AC435-CBD7-4994-844C-6575E783323D}" presName="horz2" presStyleCnt="0"/>
      <dgm:spPr/>
    </dgm:pt>
    <dgm:pt modelId="{1E242C78-44FB-46C9-96DC-FC12E231AF6E}" type="pres">
      <dgm:prSet presAssocID="{1F0AC435-CBD7-4994-844C-6575E783323D}" presName="horzSpace2" presStyleCnt="0"/>
      <dgm:spPr/>
    </dgm:pt>
    <dgm:pt modelId="{54AE972B-B7B5-4DB7-8A0B-02520F710593}" type="pres">
      <dgm:prSet presAssocID="{1F0AC435-CBD7-4994-844C-6575E783323D}" presName="tx2" presStyleLbl="revTx" presStyleIdx="3" presStyleCnt="10"/>
      <dgm:spPr/>
    </dgm:pt>
    <dgm:pt modelId="{98684976-FC60-4195-941B-94ABD78A8926}" type="pres">
      <dgm:prSet presAssocID="{1F0AC435-CBD7-4994-844C-6575E783323D}" presName="vert2" presStyleCnt="0"/>
      <dgm:spPr/>
    </dgm:pt>
    <dgm:pt modelId="{2B6FF1DE-2629-4998-8A78-18D9B191B03C}" type="pres">
      <dgm:prSet presAssocID="{1F0AC435-CBD7-4994-844C-6575E783323D}" presName="thinLine2b" presStyleLbl="callout" presStyleIdx="2" presStyleCnt="9"/>
      <dgm:spPr/>
    </dgm:pt>
    <dgm:pt modelId="{3D254439-FE8F-4DE3-B7D7-E9C64E8AC66A}" type="pres">
      <dgm:prSet presAssocID="{1F0AC435-CBD7-4994-844C-6575E783323D}" presName="vertSpace2b" presStyleCnt="0"/>
      <dgm:spPr/>
    </dgm:pt>
    <dgm:pt modelId="{93B51125-F72A-4CEA-99EF-B682ED0AE01C}" type="pres">
      <dgm:prSet presAssocID="{37590178-0718-4F14-AE51-E8A4E08226ED}" presName="horz2" presStyleCnt="0"/>
      <dgm:spPr/>
    </dgm:pt>
    <dgm:pt modelId="{9E9577AA-5B1D-4E65-AD62-92CF27210524}" type="pres">
      <dgm:prSet presAssocID="{37590178-0718-4F14-AE51-E8A4E08226ED}" presName="horzSpace2" presStyleCnt="0"/>
      <dgm:spPr/>
    </dgm:pt>
    <dgm:pt modelId="{7505ED4E-B064-41AA-9EF6-2908E8B03741}" type="pres">
      <dgm:prSet presAssocID="{37590178-0718-4F14-AE51-E8A4E08226ED}" presName="tx2" presStyleLbl="revTx" presStyleIdx="4" presStyleCnt="10"/>
      <dgm:spPr/>
    </dgm:pt>
    <dgm:pt modelId="{3ABD822C-9DF7-430B-A3F6-30D0BD91B5E5}" type="pres">
      <dgm:prSet presAssocID="{37590178-0718-4F14-AE51-E8A4E08226ED}" presName="vert2" presStyleCnt="0"/>
      <dgm:spPr/>
    </dgm:pt>
    <dgm:pt modelId="{A0F8422D-EDED-4BE4-A3BE-FDFFAC1F9A0F}" type="pres">
      <dgm:prSet presAssocID="{37590178-0718-4F14-AE51-E8A4E08226ED}" presName="thinLine2b" presStyleLbl="callout" presStyleIdx="3" presStyleCnt="9"/>
      <dgm:spPr/>
    </dgm:pt>
    <dgm:pt modelId="{DBCD119B-633F-440D-BDA0-16637B7DE914}" type="pres">
      <dgm:prSet presAssocID="{37590178-0718-4F14-AE51-E8A4E08226ED}" presName="vertSpace2b" presStyleCnt="0"/>
      <dgm:spPr/>
    </dgm:pt>
    <dgm:pt modelId="{0085BFD8-0307-49E4-A762-7C32BED4F95D}" type="pres">
      <dgm:prSet presAssocID="{E38F76C1-D287-4AE0-A45A-7D38CF563A44}" presName="horz2" presStyleCnt="0"/>
      <dgm:spPr/>
    </dgm:pt>
    <dgm:pt modelId="{175143C4-C1D0-41DA-A612-AA5F535460FF}" type="pres">
      <dgm:prSet presAssocID="{E38F76C1-D287-4AE0-A45A-7D38CF563A44}" presName="horzSpace2" presStyleCnt="0"/>
      <dgm:spPr/>
    </dgm:pt>
    <dgm:pt modelId="{CD7DFD74-09DF-4801-8EB8-36A9F1BD6F78}" type="pres">
      <dgm:prSet presAssocID="{E38F76C1-D287-4AE0-A45A-7D38CF563A44}" presName="tx2" presStyleLbl="revTx" presStyleIdx="5" presStyleCnt="10"/>
      <dgm:spPr/>
    </dgm:pt>
    <dgm:pt modelId="{5C2306B9-B797-406F-AAC9-20FA12684FFF}" type="pres">
      <dgm:prSet presAssocID="{E38F76C1-D287-4AE0-A45A-7D38CF563A44}" presName="vert2" presStyleCnt="0"/>
      <dgm:spPr/>
    </dgm:pt>
    <dgm:pt modelId="{E0ED2798-716F-43E4-81AC-BDEBA72225D0}" type="pres">
      <dgm:prSet presAssocID="{E38F76C1-D287-4AE0-A45A-7D38CF563A44}" presName="thinLine2b" presStyleLbl="callout" presStyleIdx="4" presStyleCnt="9"/>
      <dgm:spPr/>
    </dgm:pt>
    <dgm:pt modelId="{2DA8C309-BE34-492C-9ABF-470FB99C36AF}" type="pres">
      <dgm:prSet presAssocID="{E38F76C1-D287-4AE0-A45A-7D38CF563A44}" presName="vertSpace2b" presStyleCnt="0"/>
      <dgm:spPr/>
    </dgm:pt>
    <dgm:pt modelId="{95B6509D-C73D-40CF-ABDB-5455B6106C9B}" type="pres">
      <dgm:prSet presAssocID="{ED2029B5-FCB3-41C7-ADFB-2595081AC668}" presName="horz2" presStyleCnt="0"/>
      <dgm:spPr/>
    </dgm:pt>
    <dgm:pt modelId="{7185DFBC-0B50-4761-9406-CC5119599285}" type="pres">
      <dgm:prSet presAssocID="{ED2029B5-FCB3-41C7-ADFB-2595081AC668}" presName="horzSpace2" presStyleCnt="0"/>
      <dgm:spPr/>
    </dgm:pt>
    <dgm:pt modelId="{01DA5437-9E41-4119-A5F6-28144BFE5BFE}" type="pres">
      <dgm:prSet presAssocID="{ED2029B5-FCB3-41C7-ADFB-2595081AC668}" presName="tx2" presStyleLbl="revTx" presStyleIdx="6" presStyleCnt="10"/>
      <dgm:spPr/>
    </dgm:pt>
    <dgm:pt modelId="{32F60EC4-5036-4CB3-9A5D-BA1C88C3699B}" type="pres">
      <dgm:prSet presAssocID="{ED2029B5-FCB3-41C7-ADFB-2595081AC668}" presName="vert2" presStyleCnt="0"/>
      <dgm:spPr/>
    </dgm:pt>
    <dgm:pt modelId="{129EDD5E-3737-40CC-A1B1-233DC7DCF520}" type="pres">
      <dgm:prSet presAssocID="{ED2029B5-FCB3-41C7-ADFB-2595081AC668}" presName="thinLine2b" presStyleLbl="callout" presStyleIdx="5" presStyleCnt="9"/>
      <dgm:spPr/>
    </dgm:pt>
    <dgm:pt modelId="{64BE2DE6-9497-4DD1-9A33-E5334A602DC5}" type="pres">
      <dgm:prSet presAssocID="{ED2029B5-FCB3-41C7-ADFB-2595081AC668}" presName="vertSpace2b" presStyleCnt="0"/>
      <dgm:spPr/>
    </dgm:pt>
    <dgm:pt modelId="{D80A5361-DC69-41B9-B693-04785F6DC51C}" type="pres">
      <dgm:prSet presAssocID="{79C3BF70-2406-4634-90F6-B09345097211}" presName="horz2" presStyleCnt="0"/>
      <dgm:spPr/>
    </dgm:pt>
    <dgm:pt modelId="{38304658-260E-4F2A-AA3B-943C6AF963D0}" type="pres">
      <dgm:prSet presAssocID="{79C3BF70-2406-4634-90F6-B09345097211}" presName="horzSpace2" presStyleCnt="0"/>
      <dgm:spPr/>
    </dgm:pt>
    <dgm:pt modelId="{97738086-5C65-4F33-8FC3-94103C61BDA8}" type="pres">
      <dgm:prSet presAssocID="{79C3BF70-2406-4634-90F6-B09345097211}" presName="tx2" presStyleLbl="revTx" presStyleIdx="7" presStyleCnt="10"/>
      <dgm:spPr/>
    </dgm:pt>
    <dgm:pt modelId="{BD3274FC-B108-4B3E-854C-900FD753C1F4}" type="pres">
      <dgm:prSet presAssocID="{79C3BF70-2406-4634-90F6-B09345097211}" presName="vert2" presStyleCnt="0"/>
      <dgm:spPr/>
    </dgm:pt>
    <dgm:pt modelId="{82F1DF61-D970-4EA8-80F4-DFA22BD791EB}" type="pres">
      <dgm:prSet presAssocID="{79C3BF70-2406-4634-90F6-B09345097211}" presName="thinLine2b" presStyleLbl="callout" presStyleIdx="6" presStyleCnt="9"/>
      <dgm:spPr/>
    </dgm:pt>
    <dgm:pt modelId="{057AADA5-3719-420A-A3A0-AD8D1D7D87B3}" type="pres">
      <dgm:prSet presAssocID="{79C3BF70-2406-4634-90F6-B09345097211}" presName="vertSpace2b" presStyleCnt="0"/>
      <dgm:spPr/>
    </dgm:pt>
    <dgm:pt modelId="{F236DEA3-4A60-47A5-AFAE-077FCAD05D91}" type="pres">
      <dgm:prSet presAssocID="{35CC1CB8-75E2-437B-9B4A-A90A11A7F02D}" presName="horz2" presStyleCnt="0"/>
      <dgm:spPr/>
    </dgm:pt>
    <dgm:pt modelId="{B849C10A-E672-4915-AB07-E393DF9CBD37}" type="pres">
      <dgm:prSet presAssocID="{35CC1CB8-75E2-437B-9B4A-A90A11A7F02D}" presName="horzSpace2" presStyleCnt="0"/>
      <dgm:spPr/>
    </dgm:pt>
    <dgm:pt modelId="{C67A7035-0CB3-4343-9969-F1069A26B37F}" type="pres">
      <dgm:prSet presAssocID="{35CC1CB8-75E2-437B-9B4A-A90A11A7F02D}" presName="tx2" presStyleLbl="revTx" presStyleIdx="8" presStyleCnt="10"/>
      <dgm:spPr/>
    </dgm:pt>
    <dgm:pt modelId="{CBFE487F-27C9-4B1F-859B-7EB9B7D16B63}" type="pres">
      <dgm:prSet presAssocID="{35CC1CB8-75E2-437B-9B4A-A90A11A7F02D}" presName="vert2" presStyleCnt="0"/>
      <dgm:spPr/>
    </dgm:pt>
    <dgm:pt modelId="{FC10C865-2469-475D-B827-5F386970F3BA}" type="pres">
      <dgm:prSet presAssocID="{35CC1CB8-75E2-437B-9B4A-A90A11A7F02D}" presName="thinLine2b" presStyleLbl="callout" presStyleIdx="7" presStyleCnt="9"/>
      <dgm:spPr/>
    </dgm:pt>
    <dgm:pt modelId="{D07DFF5C-A174-4BE3-877B-9650FFD8E928}" type="pres">
      <dgm:prSet presAssocID="{35CC1CB8-75E2-437B-9B4A-A90A11A7F02D}" presName="vertSpace2b" presStyleCnt="0"/>
      <dgm:spPr/>
    </dgm:pt>
    <dgm:pt modelId="{40B15EEB-52C3-4F37-ABE0-30CC5F3E83BC}" type="pres">
      <dgm:prSet presAssocID="{3E3F9419-744E-4825-92CB-06609462E26B}" presName="horz2" presStyleCnt="0"/>
      <dgm:spPr/>
    </dgm:pt>
    <dgm:pt modelId="{DDEE8149-A18E-4C56-97CA-BE8784CE82F0}" type="pres">
      <dgm:prSet presAssocID="{3E3F9419-744E-4825-92CB-06609462E26B}" presName="horzSpace2" presStyleCnt="0"/>
      <dgm:spPr/>
    </dgm:pt>
    <dgm:pt modelId="{2E2892B9-5670-4406-9067-C8FD1499AF48}" type="pres">
      <dgm:prSet presAssocID="{3E3F9419-744E-4825-92CB-06609462E26B}" presName="tx2" presStyleLbl="revTx" presStyleIdx="9" presStyleCnt="10"/>
      <dgm:spPr/>
    </dgm:pt>
    <dgm:pt modelId="{8FD47DFC-079B-46C0-98BF-E4411346720A}" type="pres">
      <dgm:prSet presAssocID="{3E3F9419-744E-4825-92CB-06609462E26B}" presName="vert2" presStyleCnt="0"/>
      <dgm:spPr/>
    </dgm:pt>
    <dgm:pt modelId="{B3EC5DEC-6BF6-4E76-95F4-BD9C0B1F0906}" type="pres">
      <dgm:prSet presAssocID="{3E3F9419-744E-4825-92CB-06609462E26B}" presName="thinLine2b" presStyleLbl="callout" presStyleIdx="8" presStyleCnt="9"/>
      <dgm:spPr/>
    </dgm:pt>
    <dgm:pt modelId="{977FFD3E-B22B-4D0C-9A81-6864315B116D}" type="pres">
      <dgm:prSet presAssocID="{3E3F9419-744E-4825-92CB-06609462E26B}" presName="vertSpace2b" presStyleCnt="0"/>
      <dgm:spPr/>
    </dgm:pt>
  </dgm:ptLst>
  <dgm:cxnLst>
    <dgm:cxn modelId="{5E004E0F-0123-4214-9E92-8BD19B0B22C4}" type="presOf" srcId="{1F0AC435-CBD7-4994-844C-6575E783323D}" destId="{54AE972B-B7B5-4DB7-8A0B-02520F710593}" srcOrd="0" destOrd="0" presId="urn:microsoft.com/office/officeart/2008/layout/LinedList"/>
    <dgm:cxn modelId="{CA2C473D-D2F8-4564-AC6D-4EA5FDB2B5E3}" srcId="{EE459ED9-AB17-428A-8138-25D8D17431C8}" destId="{1F0AC435-CBD7-4994-844C-6575E783323D}" srcOrd="2" destOrd="0" parTransId="{11974B6F-EF7A-469B-84DF-398D59BE0972}" sibTransId="{817A3145-0632-4BCA-AB4F-438F3FC3D16A}"/>
    <dgm:cxn modelId="{22D1445C-0DAE-440B-BB73-E42F029DEFA1}" type="presOf" srcId="{79C3BF70-2406-4634-90F6-B09345097211}" destId="{97738086-5C65-4F33-8FC3-94103C61BDA8}" srcOrd="0" destOrd="0" presId="urn:microsoft.com/office/officeart/2008/layout/LinedList"/>
    <dgm:cxn modelId="{83EC4643-839F-47A6-AE66-BA9505E60ADB}" srcId="{EE459ED9-AB17-428A-8138-25D8D17431C8}" destId="{6AE0C9B5-9DC2-4814-B12D-0DA38C7107F7}" srcOrd="1" destOrd="0" parTransId="{F8812560-4155-4E69-B822-3024104F16DA}" sibTransId="{EA56AFE1-24FA-40AB-BE12-AEE17E9C0699}"/>
    <dgm:cxn modelId="{BF179864-259F-45AB-B3FB-1124358A65F4}" srcId="{A0E84AFC-E8CA-40B7-9EE8-41BE77D25469}" destId="{EE459ED9-AB17-428A-8138-25D8D17431C8}" srcOrd="0" destOrd="0" parTransId="{53B2E657-520B-46CB-9095-C5A309E52B26}" sibTransId="{F4EA5FD4-32B9-4E52-BC5B-36E92011F2BB}"/>
    <dgm:cxn modelId="{DF169647-7703-4BBF-8387-ECC2A6746825}" srcId="{EE459ED9-AB17-428A-8138-25D8D17431C8}" destId="{79C3BF70-2406-4634-90F6-B09345097211}" srcOrd="6" destOrd="0" parTransId="{873F3701-1144-4488-9F9A-43455842B85B}" sibTransId="{54E2FF63-9E55-4D1D-97AF-B349C8A20454}"/>
    <dgm:cxn modelId="{A8706368-3D15-490D-9664-269604F2E730}" type="presOf" srcId="{37590178-0718-4F14-AE51-E8A4E08226ED}" destId="{7505ED4E-B064-41AA-9EF6-2908E8B03741}" srcOrd="0" destOrd="0" presId="urn:microsoft.com/office/officeart/2008/layout/LinedList"/>
    <dgm:cxn modelId="{0DAB4777-2FFB-41B8-8B57-9FBB6BEFEE2E}" type="presOf" srcId="{A0E84AFC-E8CA-40B7-9EE8-41BE77D25469}" destId="{D270338C-B629-4ABB-9AE7-AB393EDEFCB4}" srcOrd="0" destOrd="0" presId="urn:microsoft.com/office/officeart/2008/layout/LinedList"/>
    <dgm:cxn modelId="{C560A157-7AA6-4B10-B60B-82F79F256801}" type="presOf" srcId="{50F2A160-5F4C-4855-9418-3D8DC96EDD0C}" destId="{32C57E40-5036-4E5B-A9CC-0D58C26FCD4D}" srcOrd="0" destOrd="0" presId="urn:microsoft.com/office/officeart/2008/layout/LinedList"/>
    <dgm:cxn modelId="{4EF6E582-9F05-4158-BDF1-BC3E82AF3CAD}" type="presOf" srcId="{ED2029B5-FCB3-41C7-ADFB-2595081AC668}" destId="{01DA5437-9E41-4119-A5F6-28144BFE5BFE}" srcOrd="0" destOrd="0" presId="urn:microsoft.com/office/officeart/2008/layout/LinedList"/>
    <dgm:cxn modelId="{5A243C90-A49B-4385-B8BF-D82FD719DBB1}" srcId="{EE459ED9-AB17-428A-8138-25D8D17431C8}" destId="{E38F76C1-D287-4AE0-A45A-7D38CF563A44}" srcOrd="4" destOrd="0" parTransId="{F03BD4FB-7895-4580-8175-D105BE6726BC}" sibTransId="{DEA5A578-CA25-496E-A2B9-6FA61B1B1459}"/>
    <dgm:cxn modelId="{BFF67699-2CD8-4758-B0D1-FB7800588AD9}" type="presOf" srcId="{EE459ED9-AB17-428A-8138-25D8D17431C8}" destId="{E2435A78-8426-43FE-9131-C0C64EF50FD1}" srcOrd="0" destOrd="0" presId="urn:microsoft.com/office/officeart/2008/layout/LinedList"/>
    <dgm:cxn modelId="{358378AC-3611-4114-A7B8-2F961FF071B3}" srcId="{EE459ED9-AB17-428A-8138-25D8D17431C8}" destId="{ED2029B5-FCB3-41C7-ADFB-2595081AC668}" srcOrd="5" destOrd="0" parTransId="{84872AFC-2292-4D6F-9483-F5A3BF40924E}" sibTransId="{3E38C584-734C-4B79-B1F1-FEEE67E8F64C}"/>
    <dgm:cxn modelId="{EC7F65AD-6D96-45CE-AED5-BFE551FBD0F4}" type="presOf" srcId="{3E3F9419-744E-4825-92CB-06609462E26B}" destId="{2E2892B9-5670-4406-9067-C8FD1499AF48}" srcOrd="0" destOrd="0" presId="urn:microsoft.com/office/officeart/2008/layout/LinedList"/>
    <dgm:cxn modelId="{4DF011BD-6D94-4471-8E01-D2C9D95BABBE}" srcId="{EE459ED9-AB17-428A-8138-25D8D17431C8}" destId="{37590178-0718-4F14-AE51-E8A4E08226ED}" srcOrd="3" destOrd="0" parTransId="{7C59DA7E-9BB2-43C1-B14E-0061B2597130}" sibTransId="{8E72E55A-F8F2-445E-AA85-B7960F502A5C}"/>
    <dgm:cxn modelId="{FC2ED7C2-245A-40CC-AF61-AFC752618730}" type="presOf" srcId="{6AE0C9B5-9DC2-4814-B12D-0DA38C7107F7}" destId="{2EE882A2-949C-4B17-959A-D81FA0098744}" srcOrd="0" destOrd="0" presId="urn:microsoft.com/office/officeart/2008/layout/LinedList"/>
    <dgm:cxn modelId="{504B11D5-56A9-4B6F-AD10-82E5C2872473}" type="presOf" srcId="{E38F76C1-D287-4AE0-A45A-7D38CF563A44}" destId="{CD7DFD74-09DF-4801-8EB8-36A9F1BD6F78}" srcOrd="0" destOrd="0" presId="urn:microsoft.com/office/officeart/2008/layout/LinedList"/>
    <dgm:cxn modelId="{52A6FFE2-93C6-4F68-8129-E243F6EC09C2}" srcId="{EE459ED9-AB17-428A-8138-25D8D17431C8}" destId="{35CC1CB8-75E2-437B-9B4A-A90A11A7F02D}" srcOrd="7" destOrd="0" parTransId="{49C18C00-DC7A-4502-B8F1-861BAF912425}" sibTransId="{B9EDEFA0-0D70-46E7-B3AD-3B5FEA58D3F2}"/>
    <dgm:cxn modelId="{34EC7BEF-3644-4EF6-ADA6-FA38FA65E585}" srcId="{EE459ED9-AB17-428A-8138-25D8D17431C8}" destId="{50F2A160-5F4C-4855-9418-3D8DC96EDD0C}" srcOrd="0" destOrd="0" parTransId="{FA798822-D425-4F3A-948A-C28F44787706}" sibTransId="{C7F3C40A-7268-45CC-9780-96B0DAEF611E}"/>
    <dgm:cxn modelId="{A806BDF5-8C76-45DA-B6A4-92AC86EA52AC}" type="presOf" srcId="{35CC1CB8-75E2-437B-9B4A-A90A11A7F02D}" destId="{C67A7035-0CB3-4343-9969-F1069A26B37F}" srcOrd="0" destOrd="0" presId="urn:microsoft.com/office/officeart/2008/layout/LinedList"/>
    <dgm:cxn modelId="{C04126F9-7108-402E-94BE-7ABBE40C294F}" srcId="{EE459ED9-AB17-428A-8138-25D8D17431C8}" destId="{3E3F9419-744E-4825-92CB-06609462E26B}" srcOrd="8" destOrd="0" parTransId="{1225CEDE-2C2A-45F1-9390-BD5FABC634BA}" sibTransId="{34BF6DCD-B360-4297-9226-A6F5F8419D49}"/>
    <dgm:cxn modelId="{FED9B9C4-9D41-4916-AD6F-33774FD03D99}" type="presParOf" srcId="{D270338C-B629-4ABB-9AE7-AB393EDEFCB4}" destId="{224707F3-B08C-4AB8-94DC-0B8EFF413878}" srcOrd="0" destOrd="0" presId="urn:microsoft.com/office/officeart/2008/layout/LinedList"/>
    <dgm:cxn modelId="{D9C0940F-1F93-471C-9F40-70DE415315F9}" type="presParOf" srcId="{D270338C-B629-4ABB-9AE7-AB393EDEFCB4}" destId="{D14ADE5C-0B20-4A3E-AB4A-24D41F55065A}" srcOrd="1" destOrd="0" presId="urn:microsoft.com/office/officeart/2008/layout/LinedList"/>
    <dgm:cxn modelId="{87CF5204-BBC2-4E61-836C-07FCA121BD37}" type="presParOf" srcId="{D14ADE5C-0B20-4A3E-AB4A-24D41F55065A}" destId="{E2435A78-8426-43FE-9131-C0C64EF50FD1}" srcOrd="0" destOrd="0" presId="urn:microsoft.com/office/officeart/2008/layout/LinedList"/>
    <dgm:cxn modelId="{5200DAB6-A7B9-49E7-A383-EB69E310E8B5}" type="presParOf" srcId="{D14ADE5C-0B20-4A3E-AB4A-24D41F55065A}" destId="{4B3D560D-F794-4E99-B4E9-629158A11B52}" srcOrd="1" destOrd="0" presId="urn:microsoft.com/office/officeart/2008/layout/LinedList"/>
    <dgm:cxn modelId="{D85B4A36-ACB5-4D51-B1C0-CF1DABF1B3BB}" type="presParOf" srcId="{4B3D560D-F794-4E99-B4E9-629158A11B52}" destId="{1187A1A4-2BAD-45C3-A4CF-88703F2748E5}" srcOrd="0" destOrd="0" presId="urn:microsoft.com/office/officeart/2008/layout/LinedList"/>
    <dgm:cxn modelId="{E874F1DC-CF80-431C-9272-DD9FD186FA68}" type="presParOf" srcId="{4B3D560D-F794-4E99-B4E9-629158A11B52}" destId="{39CE1F5D-B239-4AA5-93B1-C9F685999830}" srcOrd="1" destOrd="0" presId="urn:microsoft.com/office/officeart/2008/layout/LinedList"/>
    <dgm:cxn modelId="{B622685A-E023-4814-BAF5-2629004C0D13}" type="presParOf" srcId="{39CE1F5D-B239-4AA5-93B1-C9F685999830}" destId="{E601964D-AF09-48CB-AC24-D1E0930B52D3}" srcOrd="0" destOrd="0" presId="urn:microsoft.com/office/officeart/2008/layout/LinedList"/>
    <dgm:cxn modelId="{C22B5561-A2A5-4259-8553-2FE041DFA099}" type="presParOf" srcId="{39CE1F5D-B239-4AA5-93B1-C9F685999830}" destId="{32C57E40-5036-4E5B-A9CC-0D58C26FCD4D}" srcOrd="1" destOrd="0" presId="urn:microsoft.com/office/officeart/2008/layout/LinedList"/>
    <dgm:cxn modelId="{62AC9B7F-0645-4EA4-BEA9-449039C05200}" type="presParOf" srcId="{39CE1F5D-B239-4AA5-93B1-C9F685999830}" destId="{6A448455-4497-48A0-8259-FA35CD8D90D8}" srcOrd="2" destOrd="0" presId="urn:microsoft.com/office/officeart/2008/layout/LinedList"/>
    <dgm:cxn modelId="{A8EF45E4-1CEF-4F44-8CF6-6C20D5F5D996}" type="presParOf" srcId="{4B3D560D-F794-4E99-B4E9-629158A11B52}" destId="{B8128862-9904-4691-8B3F-5AB275AB8C55}" srcOrd="2" destOrd="0" presId="urn:microsoft.com/office/officeart/2008/layout/LinedList"/>
    <dgm:cxn modelId="{DF06C881-181F-4DF8-9C6C-9B6364918ED3}" type="presParOf" srcId="{4B3D560D-F794-4E99-B4E9-629158A11B52}" destId="{6EEB8768-96A4-4F7E-91A8-77AAF8BA0652}" srcOrd="3" destOrd="0" presId="urn:microsoft.com/office/officeart/2008/layout/LinedList"/>
    <dgm:cxn modelId="{94B1CE79-738E-437F-A5AD-2CCBAA4B2538}" type="presParOf" srcId="{4B3D560D-F794-4E99-B4E9-629158A11B52}" destId="{097F6865-5495-4673-9294-75B2DE06E85F}" srcOrd="4" destOrd="0" presId="urn:microsoft.com/office/officeart/2008/layout/LinedList"/>
    <dgm:cxn modelId="{67E3569E-7997-4FEF-838A-20ADAED49028}" type="presParOf" srcId="{097F6865-5495-4673-9294-75B2DE06E85F}" destId="{78FDD4DE-FDB6-4FEB-904F-B7D918CD15B3}" srcOrd="0" destOrd="0" presId="urn:microsoft.com/office/officeart/2008/layout/LinedList"/>
    <dgm:cxn modelId="{D804BA40-7CF8-431E-9DBB-FA4C591C6F60}" type="presParOf" srcId="{097F6865-5495-4673-9294-75B2DE06E85F}" destId="{2EE882A2-949C-4B17-959A-D81FA0098744}" srcOrd="1" destOrd="0" presId="urn:microsoft.com/office/officeart/2008/layout/LinedList"/>
    <dgm:cxn modelId="{5DC89C77-FF79-42CB-8EBB-0ACD3BD0CF08}" type="presParOf" srcId="{097F6865-5495-4673-9294-75B2DE06E85F}" destId="{44F8736D-DCFD-4475-83F8-DAFBE4E44E4C}" srcOrd="2" destOrd="0" presId="urn:microsoft.com/office/officeart/2008/layout/LinedList"/>
    <dgm:cxn modelId="{11B03B0D-EFCB-4175-BCAE-7F24C4D14510}" type="presParOf" srcId="{4B3D560D-F794-4E99-B4E9-629158A11B52}" destId="{742E53FC-26E3-4ABC-8442-47C18C94C77B}" srcOrd="5" destOrd="0" presId="urn:microsoft.com/office/officeart/2008/layout/LinedList"/>
    <dgm:cxn modelId="{C42B75E0-8EDF-4C10-9689-E601332EFFDB}" type="presParOf" srcId="{4B3D560D-F794-4E99-B4E9-629158A11B52}" destId="{E2BEFE0F-28B4-4911-B347-719E42CA21AD}" srcOrd="6" destOrd="0" presId="urn:microsoft.com/office/officeart/2008/layout/LinedList"/>
    <dgm:cxn modelId="{E2F39532-0110-42C1-9303-6880C8223C37}" type="presParOf" srcId="{4B3D560D-F794-4E99-B4E9-629158A11B52}" destId="{F9D459F6-DC15-4DAD-AD5A-24EBD8834915}" srcOrd="7" destOrd="0" presId="urn:microsoft.com/office/officeart/2008/layout/LinedList"/>
    <dgm:cxn modelId="{42E1941B-3682-46A8-BF62-B152FEFE8855}" type="presParOf" srcId="{F9D459F6-DC15-4DAD-AD5A-24EBD8834915}" destId="{1E242C78-44FB-46C9-96DC-FC12E231AF6E}" srcOrd="0" destOrd="0" presId="urn:microsoft.com/office/officeart/2008/layout/LinedList"/>
    <dgm:cxn modelId="{C613D850-5800-416B-945F-24B33F325C2F}" type="presParOf" srcId="{F9D459F6-DC15-4DAD-AD5A-24EBD8834915}" destId="{54AE972B-B7B5-4DB7-8A0B-02520F710593}" srcOrd="1" destOrd="0" presId="urn:microsoft.com/office/officeart/2008/layout/LinedList"/>
    <dgm:cxn modelId="{6A4C4281-1731-4E74-B803-4882B1FED7D1}" type="presParOf" srcId="{F9D459F6-DC15-4DAD-AD5A-24EBD8834915}" destId="{98684976-FC60-4195-941B-94ABD78A8926}" srcOrd="2" destOrd="0" presId="urn:microsoft.com/office/officeart/2008/layout/LinedList"/>
    <dgm:cxn modelId="{544C65D5-43B3-423A-97C7-31D04A437784}" type="presParOf" srcId="{4B3D560D-F794-4E99-B4E9-629158A11B52}" destId="{2B6FF1DE-2629-4998-8A78-18D9B191B03C}" srcOrd="8" destOrd="0" presId="urn:microsoft.com/office/officeart/2008/layout/LinedList"/>
    <dgm:cxn modelId="{1863C876-B01B-4375-8810-93C371D22BF7}" type="presParOf" srcId="{4B3D560D-F794-4E99-B4E9-629158A11B52}" destId="{3D254439-FE8F-4DE3-B7D7-E9C64E8AC66A}" srcOrd="9" destOrd="0" presId="urn:microsoft.com/office/officeart/2008/layout/LinedList"/>
    <dgm:cxn modelId="{65822614-58B8-4021-B261-C9840819C23C}" type="presParOf" srcId="{4B3D560D-F794-4E99-B4E9-629158A11B52}" destId="{93B51125-F72A-4CEA-99EF-B682ED0AE01C}" srcOrd="10" destOrd="0" presId="urn:microsoft.com/office/officeart/2008/layout/LinedList"/>
    <dgm:cxn modelId="{B2EE1A44-F260-4BBE-BDA9-57880D251CD8}" type="presParOf" srcId="{93B51125-F72A-4CEA-99EF-B682ED0AE01C}" destId="{9E9577AA-5B1D-4E65-AD62-92CF27210524}" srcOrd="0" destOrd="0" presId="urn:microsoft.com/office/officeart/2008/layout/LinedList"/>
    <dgm:cxn modelId="{5E693FE0-37BA-408E-9835-67CF5B6CB0EF}" type="presParOf" srcId="{93B51125-F72A-4CEA-99EF-B682ED0AE01C}" destId="{7505ED4E-B064-41AA-9EF6-2908E8B03741}" srcOrd="1" destOrd="0" presId="urn:microsoft.com/office/officeart/2008/layout/LinedList"/>
    <dgm:cxn modelId="{BD9EDC77-BDDD-453F-9488-E889172876D9}" type="presParOf" srcId="{93B51125-F72A-4CEA-99EF-B682ED0AE01C}" destId="{3ABD822C-9DF7-430B-A3F6-30D0BD91B5E5}" srcOrd="2" destOrd="0" presId="urn:microsoft.com/office/officeart/2008/layout/LinedList"/>
    <dgm:cxn modelId="{87AACC60-8E5C-471A-B736-A7A085B758DE}" type="presParOf" srcId="{4B3D560D-F794-4E99-B4E9-629158A11B52}" destId="{A0F8422D-EDED-4BE4-A3BE-FDFFAC1F9A0F}" srcOrd="11" destOrd="0" presId="urn:microsoft.com/office/officeart/2008/layout/LinedList"/>
    <dgm:cxn modelId="{E0202F19-EBBF-482D-8CD2-84872EEE9E06}" type="presParOf" srcId="{4B3D560D-F794-4E99-B4E9-629158A11B52}" destId="{DBCD119B-633F-440D-BDA0-16637B7DE914}" srcOrd="12" destOrd="0" presId="urn:microsoft.com/office/officeart/2008/layout/LinedList"/>
    <dgm:cxn modelId="{B39A0D5B-EF5E-400D-A142-52B0649D065D}" type="presParOf" srcId="{4B3D560D-F794-4E99-B4E9-629158A11B52}" destId="{0085BFD8-0307-49E4-A762-7C32BED4F95D}" srcOrd="13" destOrd="0" presId="urn:microsoft.com/office/officeart/2008/layout/LinedList"/>
    <dgm:cxn modelId="{FEB81DD7-BB31-450B-BE56-71861AC18F03}" type="presParOf" srcId="{0085BFD8-0307-49E4-A762-7C32BED4F95D}" destId="{175143C4-C1D0-41DA-A612-AA5F535460FF}" srcOrd="0" destOrd="0" presId="urn:microsoft.com/office/officeart/2008/layout/LinedList"/>
    <dgm:cxn modelId="{DB441A90-D582-4864-BA13-0B8CD3C0ECEB}" type="presParOf" srcId="{0085BFD8-0307-49E4-A762-7C32BED4F95D}" destId="{CD7DFD74-09DF-4801-8EB8-36A9F1BD6F78}" srcOrd="1" destOrd="0" presId="urn:microsoft.com/office/officeart/2008/layout/LinedList"/>
    <dgm:cxn modelId="{91CC3A06-56E9-47BC-8D5E-B41CF4496AA9}" type="presParOf" srcId="{0085BFD8-0307-49E4-A762-7C32BED4F95D}" destId="{5C2306B9-B797-406F-AAC9-20FA12684FFF}" srcOrd="2" destOrd="0" presId="urn:microsoft.com/office/officeart/2008/layout/LinedList"/>
    <dgm:cxn modelId="{8AA39311-C53B-4562-A6A1-7DC9A22F1E86}" type="presParOf" srcId="{4B3D560D-F794-4E99-B4E9-629158A11B52}" destId="{E0ED2798-716F-43E4-81AC-BDEBA72225D0}" srcOrd="14" destOrd="0" presId="urn:microsoft.com/office/officeart/2008/layout/LinedList"/>
    <dgm:cxn modelId="{4E870125-857E-4781-B48C-68969DC136B2}" type="presParOf" srcId="{4B3D560D-F794-4E99-B4E9-629158A11B52}" destId="{2DA8C309-BE34-492C-9ABF-470FB99C36AF}" srcOrd="15" destOrd="0" presId="urn:microsoft.com/office/officeart/2008/layout/LinedList"/>
    <dgm:cxn modelId="{CC8E34CE-C92A-44FD-844E-503676254A31}" type="presParOf" srcId="{4B3D560D-F794-4E99-B4E9-629158A11B52}" destId="{95B6509D-C73D-40CF-ABDB-5455B6106C9B}" srcOrd="16" destOrd="0" presId="urn:microsoft.com/office/officeart/2008/layout/LinedList"/>
    <dgm:cxn modelId="{D406184F-901B-423E-BA4B-7546AC423770}" type="presParOf" srcId="{95B6509D-C73D-40CF-ABDB-5455B6106C9B}" destId="{7185DFBC-0B50-4761-9406-CC5119599285}" srcOrd="0" destOrd="0" presId="urn:microsoft.com/office/officeart/2008/layout/LinedList"/>
    <dgm:cxn modelId="{34977C56-8451-4FED-BB38-E9BF416992D4}" type="presParOf" srcId="{95B6509D-C73D-40CF-ABDB-5455B6106C9B}" destId="{01DA5437-9E41-4119-A5F6-28144BFE5BFE}" srcOrd="1" destOrd="0" presId="urn:microsoft.com/office/officeart/2008/layout/LinedList"/>
    <dgm:cxn modelId="{5E5ADCCE-F8CA-4652-A6CF-00A1AB879445}" type="presParOf" srcId="{95B6509D-C73D-40CF-ABDB-5455B6106C9B}" destId="{32F60EC4-5036-4CB3-9A5D-BA1C88C3699B}" srcOrd="2" destOrd="0" presId="urn:microsoft.com/office/officeart/2008/layout/LinedList"/>
    <dgm:cxn modelId="{695BB927-4E2E-4692-B14F-BB595919949C}" type="presParOf" srcId="{4B3D560D-F794-4E99-B4E9-629158A11B52}" destId="{129EDD5E-3737-40CC-A1B1-233DC7DCF520}" srcOrd="17" destOrd="0" presId="urn:microsoft.com/office/officeart/2008/layout/LinedList"/>
    <dgm:cxn modelId="{89FD4214-0284-4A15-A45E-F753544735E8}" type="presParOf" srcId="{4B3D560D-F794-4E99-B4E9-629158A11B52}" destId="{64BE2DE6-9497-4DD1-9A33-E5334A602DC5}" srcOrd="18" destOrd="0" presId="urn:microsoft.com/office/officeart/2008/layout/LinedList"/>
    <dgm:cxn modelId="{ABB24EFE-D188-4708-BD09-D2F27A6444EC}" type="presParOf" srcId="{4B3D560D-F794-4E99-B4E9-629158A11B52}" destId="{D80A5361-DC69-41B9-B693-04785F6DC51C}" srcOrd="19" destOrd="0" presId="urn:microsoft.com/office/officeart/2008/layout/LinedList"/>
    <dgm:cxn modelId="{C89B9413-DA6D-41B2-8D93-9A66566F3F3D}" type="presParOf" srcId="{D80A5361-DC69-41B9-B693-04785F6DC51C}" destId="{38304658-260E-4F2A-AA3B-943C6AF963D0}" srcOrd="0" destOrd="0" presId="urn:microsoft.com/office/officeart/2008/layout/LinedList"/>
    <dgm:cxn modelId="{201944FF-05BC-4F07-AA96-D770973B9541}" type="presParOf" srcId="{D80A5361-DC69-41B9-B693-04785F6DC51C}" destId="{97738086-5C65-4F33-8FC3-94103C61BDA8}" srcOrd="1" destOrd="0" presId="urn:microsoft.com/office/officeart/2008/layout/LinedList"/>
    <dgm:cxn modelId="{6038DA79-DA1C-4FB4-90E6-C223DFC19A8E}" type="presParOf" srcId="{D80A5361-DC69-41B9-B693-04785F6DC51C}" destId="{BD3274FC-B108-4B3E-854C-900FD753C1F4}" srcOrd="2" destOrd="0" presId="urn:microsoft.com/office/officeart/2008/layout/LinedList"/>
    <dgm:cxn modelId="{8783A5FB-1D17-4EDA-881E-75FD5E143B5F}" type="presParOf" srcId="{4B3D560D-F794-4E99-B4E9-629158A11B52}" destId="{82F1DF61-D970-4EA8-80F4-DFA22BD791EB}" srcOrd="20" destOrd="0" presId="urn:microsoft.com/office/officeart/2008/layout/LinedList"/>
    <dgm:cxn modelId="{C816E2DC-B6A5-460C-B3CE-18380C2A9A48}" type="presParOf" srcId="{4B3D560D-F794-4E99-B4E9-629158A11B52}" destId="{057AADA5-3719-420A-A3A0-AD8D1D7D87B3}" srcOrd="21" destOrd="0" presId="urn:microsoft.com/office/officeart/2008/layout/LinedList"/>
    <dgm:cxn modelId="{4A479F3C-E071-4B57-99FA-17FC86DB1B57}" type="presParOf" srcId="{4B3D560D-F794-4E99-B4E9-629158A11B52}" destId="{F236DEA3-4A60-47A5-AFAE-077FCAD05D91}" srcOrd="22" destOrd="0" presId="urn:microsoft.com/office/officeart/2008/layout/LinedList"/>
    <dgm:cxn modelId="{937B59D6-0E09-4D8B-9004-6C9EDA5CD474}" type="presParOf" srcId="{F236DEA3-4A60-47A5-AFAE-077FCAD05D91}" destId="{B849C10A-E672-4915-AB07-E393DF9CBD37}" srcOrd="0" destOrd="0" presId="urn:microsoft.com/office/officeart/2008/layout/LinedList"/>
    <dgm:cxn modelId="{32FF5816-2A64-4175-9FF1-F0211044E6D2}" type="presParOf" srcId="{F236DEA3-4A60-47A5-AFAE-077FCAD05D91}" destId="{C67A7035-0CB3-4343-9969-F1069A26B37F}" srcOrd="1" destOrd="0" presId="urn:microsoft.com/office/officeart/2008/layout/LinedList"/>
    <dgm:cxn modelId="{4386786D-AD06-4E7B-B45A-50B430B344FD}" type="presParOf" srcId="{F236DEA3-4A60-47A5-AFAE-077FCAD05D91}" destId="{CBFE487F-27C9-4B1F-859B-7EB9B7D16B63}" srcOrd="2" destOrd="0" presId="urn:microsoft.com/office/officeart/2008/layout/LinedList"/>
    <dgm:cxn modelId="{6C7DFC7F-F7B8-4C03-B6B7-62322CF2CF33}" type="presParOf" srcId="{4B3D560D-F794-4E99-B4E9-629158A11B52}" destId="{FC10C865-2469-475D-B827-5F386970F3BA}" srcOrd="23" destOrd="0" presId="urn:microsoft.com/office/officeart/2008/layout/LinedList"/>
    <dgm:cxn modelId="{B0590859-11E0-44F3-9677-6647D6B106B3}" type="presParOf" srcId="{4B3D560D-F794-4E99-B4E9-629158A11B52}" destId="{D07DFF5C-A174-4BE3-877B-9650FFD8E928}" srcOrd="24" destOrd="0" presId="urn:microsoft.com/office/officeart/2008/layout/LinedList"/>
    <dgm:cxn modelId="{D2877F06-3A98-43D4-AFA2-E191B6EFD423}" type="presParOf" srcId="{4B3D560D-F794-4E99-B4E9-629158A11B52}" destId="{40B15EEB-52C3-4F37-ABE0-30CC5F3E83BC}" srcOrd="25" destOrd="0" presId="urn:microsoft.com/office/officeart/2008/layout/LinedList"/>
    <dgm:cxn modelId="{E36F8A40-935B-4EA1-8A73-1BB08AC7BDC0}" type="presParOf" srcId="{40B15EEB-52C3-4F37-ABE0-30CC5F3E83BC}" destId="{DDEE8149-A18E-4C56-97CA-BE8784CE82F0}" srcOrd="0" destOrd="0" presId="urn:microsoft.com/office/officeart/2008/layout/LinedList"/>
    <dgm:cxn modelId="{8CFD54CD-4AA2-4B53-8F4D-0E322E53E6A3}" type="presParOf" srcId="{40B15EEB-52C3-4F37-ABE0-30CC5F3E83BC}" destId="{2E2892B9-5670-4406-9067-C8FD1499AF48}" srcOrd="1" destOrd="0" presId="urn:microsoft.com/office/officeart/2008/layout/LinedList"/>
    <dgm:cxn modelId="{D267475A-691C-4B35-9C44-911D17ED48CD}" type="presParOf" srcId="{40B15EEB-52C3-4F37-ABE0-30CC5F3E83BC}" destId="{8FD47DFC-079B-46C0-98BF-E4411346720A}" srcOrd="2" destOrd="0" presId="urn:microsoft.com/office/officeart/2008/layout/LinedList"/>
    <dgm:cxn modelId="{B46B1E83-F5AD-40D9-A5B4-6DDB5714DA5F}" type="presParOf" srcId="{4B3D560D-F794-4E99-B4E9-629158A11B52}" destId="{B3EC5DEC-6BF6-4E76-95F4-BD9C0B1F0906}" srcOrd="26" destOrd="0" presId="urn:microsoft.com/office/officeart/2008/layout/LinedList"/>
    <dgm:cxn modelId="{0A508784-8240-4B0B-8288-C0254D3BB940}" type="presParOf" srcId="{4B3D560D-F794-4E99-B4E9-629158A11B52}" destId="{977FFD3E-B22B-4D0C-9A81-6864315B116D}" srcOrd="27"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D3CCC3F-A36D-4557-8A6B-2B4B9678B92C}" type="doc">
      <dgm:prSet loTypeId="urn:microsoft.com/office/officeart/2008/layout/LinedList" loCatId="list" qsTypeId="urn:microsoft.com/office/officeart/2005/8/quickstyle/simple1" qsCatId="simple" csTypeId="urn:microsoft.com/office/officeart/2005/8/colors/accent6_1" csCatId="accent6" phldr="1"/>
      <dgm:spPr/>
      <dgm:t>
        <a:bodyPr/>
        <a:lstStyle/>
        <a:p>
          <a:endParaRPr lang="en-IN"/>
        </a:p>
      </dgm:t>
    </dgm:pt>
    <dgm:pt modelId="{14664281-209D-4522-A24C-606A35A34A6A}">
      <dgm:prSet custT="1"/>
      <dgm:spPr/>
      <dgm:t>
        <a:bodyPr/>
        <a:lstStyle/>
        <a:p>
          <a:pPr rtl="0"/>
          <a:endParaRPr lang="en-IN" sz="1800" dirty="0">
            <a:latin typeface="Cambria" panose="02040503050406030204" pitchFamily="18" charset="0"/>
          </a:endParaRPr>
        </a:p>
      </dgm:t>
    </dgm:pt>
    <dgm:pt modelId="{DF534BAA-44AE-487F-8891-2280A308483C}" type="parTrans" cxnId="{FD33A83A-C8BA-4F26-ADE4-AA042905DFE9}">
      <dgm:prSet/>
      <dgm:spPr/>
      <dgm:t>
        <a:bodyPr/>
        <a:lstStyle/>
        <a:p>
          <a:endParaRPr lang="en-IN" sz="1800">
            <a:latin typeface="Cambria" panose="02040503050406030204" pitchFamily="18" charset="0"/>
          </a:endParaRPr>
        </a:p>
      </dgm:t>
    </dgm:pt>
    <dgm:pt modelId="{7BFE471C-0AAC-483A-87DF-B2F0F7FDFD39}" type="sibTrans" cxnId="{FD33A83A-C8BA-4F26-ADE4-AA042905DFE9}">
      <dgm:prSet/>
      <dgm:spPr/>
      <dgm:t>
        <a:bodyPr/>
        <a:lstStyle/>
        <a:p>
          <a:endParaRPr lang="en-IN" sz="1800">
            <a:latin typeface="Cambria" panose="02040503050406030204" pitchFamily="18" charset="0"/>
          </a:endParaRPr>
        </a:p>
      </dgm:t>
    </dgm:pt>
    <dgm:pt modelId="{D2658DA5-5B21-4B2B-B4A1-C5A8524ABFA9}">
      <dgm:prSet custT="1"/>
      <dgm:spPr/>
      <dgm:t>
        <a:bodyPr/>
        <a:lstStyle/>
        <a:p>
          <a:pPr rtl="0"/>
          <a:r>
            <a:rPr lang="en-US" sz="1800">
              <a:latin typeface="Cambria" panose="02040503050406030204" pitchFamily="18" charset="0"/>
            </a:rPr>
            <a:t>SA 300 - </a:t>
          </a:r>
          <a:r>
            <a:rPr lang="en-IN" sz="1800">
              <a:latin typeface="Cambria" panose="02040503050406030204" pitchFamily="18" charset="0"/>
            </a:rPr>
            <a:t>Planning an Audit of Financial Statements</a:t>
          </a:r>
        </a:p>
      </dgm:t>
    </dgm:pt>
    <dgm:pt modelId="{3FFF8E56-F11A-4D48-A44F-B3C6B57A10B6}" type="parTrans" cxnId="{37E9A18B-881B-435D-984D-9033030D2DA4}">
      <dgm:prSet/>
      <dgm:spPr/>
      <dgm:t>
        <a:bodyPr/>
        <a:lstStyle/>
        <a:p>
          <a:endParaRPr lang="en-IN" sz="1800">
            <a:latin typeface="Cambria" panose="02040503050406030204" pitchFamily="18" charset="0"/>
          </a:endParaRPr>
        </a:p>
      </dgm:t>
    </dgm:pt>
    <dgm:pt modelId="{F439E3DC-5B7C-45B3-9F9A-AC9A4464DA86}" type="sibTrans" cxnId="{37E9A18B-881B-435D-984D-9033030D2DA4}">
      <dgm:prSet/>
      <dgm:spPr/>
      <dgm:t>
        <a:bodyPr/>
        <a:lstStyle/>
        <a:p>
          <a:endParaRPr lang="en-IN" sz="1800">
            <a:latin typeface="Cambria" panose="02040503050406030204" pitchFamily="18" charset="0"/>
          </a:endParaRPr>
        </a:p>
      </dgm:t>
    </dgm:pt>
    <dgm:pt modelId="{259D3116-7C17-4EC0-AB8A-3B8C3010C93E}">
      <dgm:prSet custT="1"/>
      <dgm:spPr/>
      <dgm:t>
        <a:bodyPr/>
        <a:lstStyle/>
        <a:p>
          <a:pPr rtl="0"/>
          <a:r>
            <a:rPr lang="en-US" sz="1800" dirty="0">
              <a:latin typeface="Cambria" panose="02040503050406030204" pitchFamily="18" charset="0"/>
            </a:rPr>
            <a:t>SA 315 - </a:t>
          </a:r>
          <a:r>
            <a:rPr lang="en-IN" sz="1800" dirty="0">
              <a:latin typeface="Cambria" panose="02040503050406030204" pitchFamily="18" charset="0"/>
            </a:rPr>
            <a:t>Identifying and Assessing the Risks of Material Misstatement Through Understanding the Entity and Its Environment</a:t>
          </a:r>
        </a:p>
      </dgm:t>
    </dgm:pt>
    <dgm:pt modelId="{D07533E9-1C96-4D98-BB24-FCB0948463CB}" type="parTrans" cxnId="{F35AC58B-B159-43C2-AAB8-5CC45B0507AA}">
      <dgm:prSet/>
      <dgm:spPr/>
      <dgm:t>
        <a:bodyPr/>
        <a:lstStyle/>
        <a:p>
          <a:endParaRPr lang="en-IN" sz="1800">
            <a:latin typeface="Cambria" panose="02040503050406030204" pitchFamily="18" charset="0"/>
          </a:endParaRPr>
        </a:p>
      </dgm:t>
    </dgm:pt>
    <dgm:pt modelId="{2669D339-0D70-4E55-8241-D8253FA52C03}" type="sibTrans" cxnId="{F35AC58B-B159-43C2-AAB8-5CC45B0507AA}">
      <dgm:prSet/>
      <dgm:spPr/>
      <dgm:t>
        <a:bodyPr/>
        <a:lstStyle/>
        <a:p>
          <a:endParaRPr lang="en-IN" sz="1800">
            <a:latin typeface="Cambria" panose="02040503050406030204" pitchFamily="18" charset="0"/>
          </a:endParaRPr>
        </a:p>
      </dgm:t>
    </dgm:pt>
    <dgm:pt modelId="{F1E19E8B-3186-4C4F-858F-120E1B21310C}">
      <dgm:prSet custT="1"/>
      <dgm:spPr/>
      <dgm:t>
        <a:bodyPr/>
        <a:lstStyle/>
        <a:p>
          <a:pPr rtl="0"/>
          <a:r>
            <a:rPr lang="en-US" sz="1800" dirty="0">
              <a:latin typeface="Cambria" panose="02040503050406030204" pitchFamily="18" charset="0"/>
            </a:rPr>
            <a:t>SA 320 - </a:t>
          </a:r>
          <a:r>
            <a:rPr lang="en-IN" sz="1800" dirty="0">
              <a:latin typeface="Cambria" panose="02040503050406030204" pitchFamily="18" charset="0"/>
            </a:rPr>
            <a:t>Materiality in Planning and Performing an Audit</a:t>
          </a:r>
        </a:p>
      </dgm:t>
    </dgm:pt>
    <dgm:pt modelId="{73A96319-4F5B-4A00-825E-CEAAA96CAF7A}" type="parTrans" cxnId="{DA4442BE-8214-421F-B973-354354148BF4}">
      <dgm:prSet/>
      <dgm:spPr/>
      <dgm:t>
        <a:bodyPr/>
        <a:lstStyle/>
        <a:p>
          <a:endParaRPr lang="en-IN" sz="1800">
            <a:latin typeface="Cambria" panose="02040503050406030204" pitchFamily="18" charset="0"/>
          </a:endParaRPr>
        </a:p>
      </dgm:t>
    </dgm:pt>
    <dgm:pt modelId="{B167E379-D3D1-406D-B289-34F29EC6F91E}" type="sibTrans" cxnId="{DA4442BE-8214-421F-B973-354354148BF4}">
      <dgm:prSet/>
      <dgm:spPr/>
      <dgm:t>
        <a:bodyPr/>
        <a:lstStyle/>
        <a:p>
          <a:endParaRPr lang="en-IN" sz="1800">
            <a:latin typeface="Cambria" panose="02040503050406030204" pitchFamily="18" charset="0"/>
          </a:endParaRPr>
        </a:p>
      </dgm:t>
    </dgm:pt>
    <dgm:pt modelId="{D4283E33-17AE-4D57-B832-F7D63B98BFBF}">
      <dgm:prSet custT="1"/>
      <dgm:spPr/>
      <dgm:t>
        <a:bodyPr/>
        <a:lstStyle/>
        <a:p>
          <a:pPr rtl="0"/>
          <a:r>
            <a:rPr lang="en-US" sz="1800">
              <a:latin typeface="Cambria" panose="02040503050406030204" pitchFamily="18" charset="0"/>
            </a:rPr>
            <a:t>SA 330 - </a:t>
          </a:r>
          <a:r>
            <a:rPr lang="en-IN" sz="1800">
              <a:latin typeface="Cambria" panose="02040503050406030204" pitchFamily="18" charset="0"/>
            </a:rPr>
            <a:t>The Auditor’s Responses to Assessed Risks</a:t>
          </a:r>
        </a:p>
      </dgm:t>
    </dgm:pt>
    <dgm:pt modelId="{6BE87D01-1570-405C-BA1B-6837CCD81003}" type="parTrans" cxnId="{744FE73B-7792-462C-A61B-528EEE8F2E3A}">
      <dgm:prSet/>
      <dgm:spPr/>
      <dgm:t>
        <a:bodyPr/>
        <a:lstStyle/>
        <a:p>
          <a:endParaRPr lang="en-IN" sz="1800">
            <a:latin typeface="Cambria" panose="02040503050406030204" pitchFamily="18" charset="0"/>
          </a:endParaRPr>
        </a:p>
      </dgm:t>
    </dgm:pt>
    <dgm:pt modelId="{02A3B142-27CD-4C8C-B91D-75A303CA4529}" type="sibTrans" cxnId="{744FE73B-7792-462C-A61B-528EEE8F2E3A}">
      <dgm:prSet/>
      <dgm:spPr/>
      <dgm:t>
        <a:bodyPr/>
        <a:lstStyle/>
        <a:p>
          <a:endParaRPr lang="en-IN" sz="1800">
            <a:latin typeface="Cambria" panose="02040503050406030204" pitchFamily="18" charset="0"/>
          </a:endParaRPr>
        </a:p>
      </dgm:t>
    </dgm:pt>
    <dgm:pt modelId="{2DAA140A-7DD3-4EED-9029-6A92F6F41A42}">
      <dgm:prSet custT="1"/>
      <dgm:spPr/>
      <dgm:t>
        <a:bodyPr/>
        <a:lstStyle/>
        <a:p>
          <a:pPr rtl="0"/>
          <a:r>
            <a:rPr lang="en-US" sz="1800">
              <a:latin typeface="Cambria" panose="02040503050406030204" pitchFamily="18" charset="0"/>
            </a:rPr>
            <a:t>SA 402 - </a:t>
          </a:r>
          <a:r>
            <a:rPr lang="en-IN" sz="1800">
              <a:latin typeface="Cambria" panose="02040503050406030204" pitchFamily="18" charset="0"/>
            </a:rPr>
            <a:t>Audit Considerations Relating to an Entity Using a Service Organisation</a:t>
          </a:r>
        </a:p>
      </dgm:t>
    </dgm:pt>
    <dgm:pt modelId="{3D191765-61F5-4408-B4F0-B9AF0DB59FD0}" type="parTrans" cxnId="{F20ABA23-3419-4B51-8388-08CCFC4A13A6}">
      <dgm:prSet/>
      <dgm:spPr/>
      <dgm:t>
        <a:bodyPr/>
        <a:lstStyle/>
        <a:p>
          <a:endParaRPr lang="en-IN" sz="1800">
            <a:latin typeface="Cambria" panose="02040503050406030204" pitchFamily="18" charset="0"/>
          </a:endParaRPr>
        </a:p>
      </dgm:t>
    </dgm:pt>
    <dgm:pt modelId="{3ADAC8B0-9E4D-4DE0-8087-233A19A47A39}" type="sibTrans" cxnId="{F20ABA23-3419-4B51-8388-08CCFC4A13A6}">
      <dgm:prSet/>
      <dgm:spPr/>
      <dgm:t>
        <a:bodyPr/>
        <a:lstStyle/>
        <a:p>
          <a:endParaRPr lang="en-IN" sz="1800">
            <a:latin typeface="Cambria" panose="02040503050406030204" pitchFamily="18" charset="0"/>
          </a:endParaRPr>
        </a:p>
      </dgm:t>
    </dgm:pt>
    <dgm:pt modelId="{F6155601-2FC4-4FB3-85C7-DDD02F7D39C7}">
      <dgm:prSet custT="1"/>
      <dgm:spPr/>
      <dgm:t>
        <a:bodyPr/>
        <a:lstStyle/>
        <a:p>
          <a:pPr rtl="0"/>
          <a:r>
            <a:rPr lang="en-US" sz="1800" dirty="0">
              <a:latin typeface="Cambria" panose="02040503050406030204" pitchFamily="18" charset="0"/>
            </a:rPr>
            <a:t>SA – 450 </a:t>
          </a:r>
          <a:r>
            <a:rPr lang="en-IN" sz="1800" dirty="0">
              <a:latin typeface="Cambria" panose="02040503050406030204" pitchFamily="18" charset="0"/>
            </a:rPr>
            <a:t>Evaluation of Misstatements Identified During the Audit</a:t>
          </a:r>
        </a:p>
      </dgm:t>
    </dgm:pt>
    <dgm:pt modelId="{FE2599CC-FF30-4D1C-95D5-74BF5E892F73}" type="parTrans" cxnId="{4DC0964D-A05B-4221-B02F-C74D5E57A1AF}">
      <dgm:prSet/>
      <dgm:spPr/>
      <dgm:t>
        <a:bodyPr/>
        <a:lstStyle/>
        <a:p>
          <a:endParaRPr lang="en-IN" sz="1800">
            <a:latin typeface="Cambria" panose="02040503050406030204" pitchFamily="18" charset="0"/>
          </a:endParaRPr>
        </a:p>
      </dgm:t>
    </dgm:pt>
    <dgm:pt modelId="{BBA29541-3702-4764-A2B5-F65A4D4E511E}" type="sibTrans" cxnId="{4DC0964D-A05B-4221-B02F-C74D5E57A1AF}">
      <dgm:prSet/>
      <dgm:spPr/>
      <dgm:t>
        <a:bodyPr/>
        <a:lstStyle/>
        <a:p>
          <a:endParaRPr lang="en-IN" sz="1800">
            <a:latin typeface="Cambria" panose="02040503050406030204" pitchFamily="18" charset="0"/>
          </a:endParaRPr>
        </a:p>
      </dgm:t>
    </dgm:pt>
    <dgm:pt modelId="{FCF037C9-72B8-46C4-BB5B-82F4392A6AEA}" type="pres">
      <dgm:prSet presAssocID="{8D3CCC3F-A36D-4557-8A6B-2B4B9678B92C}" presName="vert0" presStyleCnt="0">
        <dgm:presLayoutVars>
          <dgm:dir/>
          <dgm:animOne val="branch"/>
          <dgm:animLvl val="lvl"/>
        </dgm:presLayoutVars>
      </dgm:prSet>
      <dgm:spPr/>
    </dgm:pt>
    <dgm:pt modelId="{7F15280C-F8C7-477A-8F4F-AA30D6D65689}" type="pres">
      <dgm:prSet presAssocID="{14664281-209D-4522-A24C-606A35A34A6A}" presName="thickLine" presStyleLbl="alignNode1" presStyleIdx="0" presStyleCnt="1"/>
      <dgm:spPr/>
    </dgm:pt>
    <dgm:pt modelId="{4C4B2E19-9DB2-4793-87AC-7FFA7D8E542C}" type="pres">
      <dgm:prSet presAssocID="{14664281-209D-4522-A24C-606A35A34A6A}" presName="horz1" presStyleCnt="0"/>
      <dgm:spPr/>
    </dgm:pt>
    <dgm:pt modelId="{2A1A82CB-77A8-4BF1-8D62-CA4305B30935}" type="pres">
      <dgm:prSet presAssocID="{14664281-209D-4522-A24C-606A35A34A6A}" presName="tx1" presStyleLbl="revTx" presStyleIdx="0" presStyleCnt="7" custScaleX="113460"/>
      <dgm:spPr/>
    </dgm:pt>
    <dgm:pt modelId="{E0CB1E31-7E15-4869-8BC7-57E3A5C1DF07}" type="pres">
      <dgm:prSet presAssocID="{14664281-209D-4522-A24C-606A35A34A6A}" presName="vert1" presStyleCnt="0"/>
      <dgm:spPr/>
    </dgm:pt>
    <dgm:pt modelId="{EBB286D8-0279-4D86-84A2-AA9A242DEABE}" type="pres">
      <dgm:prSet presAssocID="{D2658DA5-5B21-4B2B-B4A1-C5A8524ABFA9}" presName="vertSpace2a" presStyleCnt="0"/>
      <dgm:spPr/>
    </dgm:pt>
    <dgm:pt modelId="{BFF404DF-1DD2-4407-AAEF-E55E703A60AD}" type="pres">
      <dgm:prSet presAssocID="{D2658DA5-5B21-4B2B-B4A1-C5A8524ABFA9}" presName="horz2" presStyleCnt="0"/>
      <dgm:spPr/>
    </dgm:pt>
    <dgm:pt modelId="{CDFBBA1B-4F1D-4566-9DCD-549CAB8CD140}" type="pres">
      <dgm:prSet presAssocID="{D2658DA5-5B21-4B2B-B4A1-C5A8524ABFA9}" presName="horzSpace2" presStyleCnt="0"/>
      <dgm:spPr/>
    </dgm:pt>
    <dgm:pt modelId="{EEA30656-E64B-4DA9-A6C0-CD7DAB739160}" type="pres">
      <dgm:prSet presAssocID="{D2658DA5-5B21-4B2B-B4A1-C5A8524ABFA9}" presName="tx2" presStyleLbl="revTx" presStyleIdx="1" presStyleCnt="7"/>
      <dgm:spPr/>
    </dgm:pt>
    <dgm:pt modelId="{0176649C-BCAE-4F65-B61A-274A3374E5B0}" type="pres">
      <dgm:prSet presAssocID="{D2658DA5-5B21-4B2B-B4A1-C5A8524ABFA9}" presName="vert2" presStyleCnt="0"/>
      <dgm:spPr/>
    </dgm:pt>
    <dgm:pt modelId="{60DD93BA-3AF4-4C23-9BCF-76F01B8E5DC8}" type="pres">
      <dgm:prSet presAssocID="{D2658DA5-5B21-4B2B-B4A1-C5A8524ABFA9}" presName="thinLine2b" presStyleLbl="callout" presStyleIdx="0" presStyleCnt="6"/>
      <dgm:spPr/>
    </dgm:pt>
    <dgm:pt modelId="{606ECC35-A358-4ACB-86C2-895DD92B6DF8}" type="pres">
      <dgm:prSet presAssocID="{D2658DA5-5B21-4B2B-B4A1-C5A8524ABFA9}" presName="vertSpace2b" presStyleCnt="0"/>
      <dgm:spPr/>
    </dgm:pt>
    <dgm:pt modelId="{7108AB39-0202-43B2-B8A3-F1AD8F90AC1E}" type="pres">
      <dgm:prSet presAssocID="{259D3116-7C17-4EC0-AB8A-3B8C3010C93E}" presName="horz2" presStyleCnt="0"/>
      <dgm:spPr/>
    </dgm:pt>
    <dgm:pt modelId="{E0246B85-82FE-46FE-9961-2BD4611C41C9}" type="pres">
      <dgm:prSet presAssocID="{259D3116-7C17-4EC0-AB8A-3B8C3010C93E}" presName="horzSpace2" presStyleCnt="0"/>
      <dgm:spPr/>
    </dgm:pt>
    <dgm:pt modelId="{31BEE3E3-6C29-4B2F-866A-D63E3A0C6D22}" type="pres">
      <dgm:prSet presAssocID="{259D3116-7C17-4EC0-AB8A-3B8C3010C93E}" presName="tx2" presStyleLbl="revTx" presStyleIdx="2" presStyleCnt="7" custScaleY="131644"/>
      <dgm:spPr/>
    </dgm:pt>
    <dgm:pt modelId="{0C0CD7C6-BB3F-43DB-954F-4EA42BF325A8}" type="pres">
      <dgm:prSet presAssocID="{259D3116-7C17-4EC0-AB8A-3B8C3010C93E}" presName="vert2" presStyleCnt="0"/>
      <dgm:spPr/>
    </dgm:pt>
    <dgm:pt modelId="{23FC6EB3-16BC-4B95-878E-AB73688E6C37}" type="pres">
      <dgm:prSet presAssocID="{259D3116-7C17-4EC0-AB8A-3B8C3010C93E}" presName="thinLine2b" presStyleLbl="callout" presStyleIdx="1" presStyleCnt="6"/>
      <dgm:spPr/>
    </dgm:pt>
    <dgm:pt modelId="{ECBEBF12-0A42-443C-BEE6-9BB0DF1B3C7B}" type="pres">
      <dgm:prSet presAssocID="{259D3116-7C17-4EC0-AB8A-3B8C3010C93E}" presName="vertSpace2b" presStyleCnt="0"/>
      <dgm:spPr/>
    </dgm:pt>
    <dgm:pt modelId="{91817EA2-6158-4D05-8A23-6E4CA5B0231D}" type="pres">
      <dgm:prSet presAssocID="{F1E19E8B-3186-4C4F-858F-120E1B21310C}" presName="horz2" presStyleCnt="0"/>
      <dgm:spPr/>
    </dgm:pt>
    <dgm:pt modelId="{30E18CD6-09A2-49D8-883E-1886BF7DFE84}" type="pres">
      <dgm:prSet presAssocID="{F1E19E8B-3186-4C4F-858F-120E1B21310C}" presName="horzSpace2" presStyleCnt="0"/>
      <dgm:spPr/>
    </dgm:pt>
    <dgm:pt modelId="{BB7F92EE-87CB-4ABB-B13A-57A4FDF01711}" type="pres">
      <dgm:prSet presAssocID="{F1E19E8B-3186-4C4F-858F-120E1B21310C}" presName="tx2" presStyleLbl="revTx" presStyleIdx="3" presStyleCnt="7"/>
      <dgm:spPr/>
    </dgm:pt>
    <dgm:pt modelId="{65BAC00A-05CD-45A4-982E-38DA9A46D206}" type="pres">
      <dgm:prSet presAssocID="{F1E19E8B-3186-4C4F-858F-120E1B21310C}" presName="vert2" presStyleCnt="0"/>
      <dgm:spPr/>
    </dgm:pt>
    <dgm:pt modelId="{96419557-9084-4A69-BBA9-760E9DC8F08E}" type="pres">
      <dgm:prSet presAssocID="{F1E19E8B-3186-4C4F-858F-120E1B21310C}" presName="thinLine2b" presStyleLbl="callout" presStyleIdx="2" presStyleCnt="6"/>
      <dgm:spPr/>
    </dgm:pt>
    <dgm:pt modelId="{7A3043D6-C5F8-4E32-94E6-E98921EE0C6B}" type="pres">
      <dgm:prSet presAssocID="{F1E19E8B-3186-4C4F-858F-120E1B21310C}" presName="vertSpace2b" presStyleCnt="0"/>
      <dgm:spPr/>
    </dgm:pt>
    <dgm:pt modelId="{23B72794-4C98-450B-BF47-814A8AD0A83D}" type="pres">
      <dgm:prSet presAssocID="{D4283E33-17AE-4D57-B832-F7D63B98BFBF}" presName="horz2" presStyleCnt="0"/>
      <dgm:spPr/>
    </dgm:pt>
    <dgm:pt modelId="{46E76348-B889-44EC-AAEE-976608B05087}" type="pres">
      <dgm:prSet presAssocID="{D4283E33-17AE-4D57-B832-F7D63B98BFBF}" presName="horzSpace2" presStyleCnt="0"/>
      <dgm:spPr/>
    </dgm:pt>
    <dgm:pt modelId="{000B1260-6E8D-46C1-AC30-11716735B605}" type="pres">
      <dgm:prSet presAssocID="{D4283E33-17AE-4D57-B832-F7D63B98BFBF}" presName="tx2" presStyleLbl="revTx" presStyleIdx="4" presStyleCnt="7"/>
      <dgm:spPr/>
    </dgm:pt>
    <dgm:pt modelId="{7559250A-4B4A-49AF-8555-23F0DB770446}" type="pres">
      <dgm:prSet presAssocID="{D4283E33-17AE-4D57-B832-F7D63B98BFBF}" presName="vert2" presStyleCnt="0"/>
      <dgm:spPr/>
    </dgm:pt>
    <dgm:pt modelId="{04BBB678-8EB7-431E-9B9A-ED9B485C8AFA}" type="pres">
      <dgm:prSet presAssocID="{D4283E33-17AE-4D57-B832-F7D63B98BFBF}" presName="thinLine2b" presStyleLbl="callout" presStyleIdx="3" presStyleCnt="6"/>
      <dgm:spPr/>
    </dgm:pt>
    <dgm:pt modelId="{5B629864-DF6C-4840-81A7-EB77A284E144}" type="pres">
      <dgm:prSet presAssocID="{D4283E33-17AE-4D57-B832-F7D63B98BFBF}" presName="vertSpace2b" presStyleCnt="0"/>
      <dgm:spPr/>
    </dgm:pt>
    <dgm:pt modelId="{B4F02B66-7D08-46B5-B9D1-7BA88A19D949}" type="pres">
      <dgm:prSet presAssocID="{2DAA140A-7DD3-4EED-9029-6A92F6F41A42}" presName="horz2" presStyleCnt="0"/>
      <dgm:spPr/>
    </dgm:pt>
    <dgm:pt modelId="{BB58AB3B-C7D1-459A-AA92-5BA59306775D}" type="pres">
      <dgm:prSet presAssocID="{2DAA140A-7DD3-4EED-9029-6A92F6F41A42}" presName="horzSpace2" presStyleCnt="0"/>
      <dgm:spPr/>
    </dgm:pt>
    <dgm:pt modelId="{BE521FBD-2004-4AB3-815D-3580C6DD76E7}" type="pres">
      <dgm:prSet presAssocID="{2DAA140A-7DD3-4EED-9029-6A92F6F41A42}" presName="tx2" presStyleLbl="revTx" presStyleIdx="5" presStyleCnt="7"/>
      <dgm:spPr/>
    </dgm:pt>
    <dgm:pt modelId="{88683213-2DE3-4C7F-B9B3-57D7EBA01D11}" type="pres">
      <dgm:prSet presAssocID="{2DAA140A-7DD3-4EED-9029-6A92F6F41A42}" presName="vert2" presStyleCnt="0"/>
      <dgm:spPr/>
    </dgm:pt>
    <dgm:pt modelId="{AE046D68-DB62-4F01-9B36-6F00549D0773}" type="pres">
      <dgm:prSet presAssocID="{2DAA140A-7DD3-4EED-9029-6A92F6F41A42}" presName="thinLine2b" presStyleLbl="callout" presStyleIdx="4" presStyleCnt="6"/>
      <dgm:spPr/>
    </dgm:pt>
    <dgm:pt modelId="{9C68EC98-1C99-4EB4-9A4D-E1797EFAB524}" type="pres">
      <dgm:prSet presAssocID="{2DAA140A-7DD3-4EED-9029-6A92F6F41A42}" presName="vertSpace2b" presStyleCnt="0"/>
      <dgm:spPr/>
    </dgm:pt>
    <dgm:pt modelId="{1AFCA4A5-6E6E-4E1C-8625-7523F51A9EC8}" type="pres">
      <dgm:prSet presAssocID="{F6155601-2FC4-4FB3-85C7-DDD02F7D39C7}" presName="horz2" presStyleCnt="0"/>
      <dgm:spPr/>
    </dgm:pt>
    <dgm:pt modelId="{3A27929C-1E82-4B67-91EE-49C3D2FAF0CE}" type="pres">
      <dgm:prSet presAssocID="{F6155601-2FC4-4FB3-85C7-DDD02F7D39C7}" presName="horzSpace2" presStyleCnt="0"/>
      <dgm:spPr/>
    </dgm:pt>
    <dgm:pt modelId="{5C85AB79-382B-49DE-9597-96C30E520D07}" type="pres">
      <dgm:prSet presAssocID="{F6155601-2FC4-4FB3-85C7-DDD02F7D39C7}" presName="tx2" presStyleLbl="revTx" presStyleIdx="6" presStyleCnt="7"/>
      <dgm:spPr/>
    </dgm:pt>
    <dgm:pt modelId="{8492F8F6-5967-48BF-AF57-1B3C15F7D2BA}" type="pres">
      <dgm:prSet presAssocID="{F6155601-2FC4-4FB3-85C7-DDD02F7D39C7}" presName="vert2" presStyleCnt="0"/>
      <dgm:spPr/>
    </dgm:pt>
    <dgm:pt modelId="{4C5D99D8-2488-4E28-88B7-FE724BCC7620}" type="pres">
      <dgm:prSet presAssocID="{F6155601-2FC4-4FB3-85C7-DDD02F7D39C7}" presName="thinLine2b" presStyleLbl="callout" presStyleIdx="5" presStyleCnt="6" custLinFactY="1727422" custLinFactNeighborX="-9049" custLinFactNeighborY="1800000"/>
      <dgm:spPr/>
    </dgm:pt>
    <dgm:pt modelId="{94DDAE85-115D-40D2-9F0B-2D49721216A2}" type="pres">
      <dgm:prSet presAssocID="{F6155601-2FC4-4FB3-85C7-DDD02F7D39C7}" presName="vertSpace2b" presStyleCnt="0"/>
      <dgm:spPr/>
    </dgm:pt>
  </dgm:ptLst>
  <dgm:cxnLst>
    <dgm:cxn modelId="{F20ABA23-3419-4B51-8388-08CCFC4A13A6}" srcId="{14664281-209D-4522-A24C-606A35A34A6A}" destId="{2DAA140A-7DD3-4EED-9029-6A92F6F41A42}" srcOrd="4" destOrd="0" parTransId="{3D191765-61F5-4408-B4F0-B9AF0DB59FD0}" sibTransId="{3ADAC8B0-9E4D-4DE0-8087-233A19A47A39}"/>
    <dgm:cxn modelId="{9A7D1F38-8754-4F4D-9DF1-9EB05422E6C5}" type="presOf" srcId="{8D3CCC3F-A36D-4557-8A6B-2B4B9678B92C}" destId="{FCF037C9-72B8-46C4-BB5B-82F4392A6AEA}" srcOrd="0" destOrd="0" presId="urn:microsoft.com/office/officeart/2008/layout/LinedList"/>
    <dgm:cxn modelId="{FD33A83A-C8BA-4F26-ADE4-AA042905DFE9}" srcId="{8D3CCC3F-A36D-4557-8A6B-2B4B9678B92C}" destId="{14664281-209D-4522-A24C-606A35A34A6A}" srcOrd="0" destOrd="0" parTransId="{DF534BAA-44AE-487F-8891-2280A308483C}" sibTransId="{7BFE471C-0AAC-483A-87DF-B2F0F7FDFD39}"/>
    <dgm:cxn modelId="{744FE73B-7792-462C-A61B-528EEE8F2E3A}" srcId="{14664281-209D-4522-A24C-606A35A34A6A}" destId="{D4283E33-17AE-4D57-B832-F7D63B98BFBF}" srcOrd="3" destOrd="0" parTransId="{6BE87D01-1570-405C-BA1B-6837CCD81003}" sibTransId="{02A3B142-27CD-4C8C-B91D-75A303CA4529}"/>
    <dgm:cxn modelId="{02955566-BF03-44DD-89C0-F3E899BE9576}" type="presOf" srcId="{14664281-209D-4522-A24C-606A35A34A6A}" destId="{2A1A82CB-77A8-4BF1-8D62-CA4305B30935}" srcOrd="0" destOrd="0" presId="urn:microsoft.com/office/officeart/2008/layout/LinedList"/>
    <dgm:cxn modelId="{4DC0964D-A05B-4221-B02F-C74D5E57A1AF}" srcId="{14664281-209D-4522-A24C-606A35A34A6A}" destId="{F6155601-2FC4-4FB3-85C7-DDD02F7D39C7}" srcOrd="5" destOrd="0" parTransId="{FE2599CC-FF30-4D1C-95D5-74BF5E892F73}" sibTransId="{BBA29541-3702-4764-A2B5-F65A4D4E511E}"/>
    <dgm:cxn modelId="{0319DA82-2538-4D79-99D6-FEE2FDA40ECD}" type="presOf" srcId="{D2658DA5-5B21-4B2B-B4A1-C5A8524ABFA9}" destId="{EEA30656-E64B-4DA9-A6C0-CD7DAB739160}" srcOrd="0" destOrd="0" presId="urn:microsoft.com/office/officeart/2008/layout/LinedList"/>
    <dgm:cxn modelId="{1138F68A-804B-4553-983B-857D85601536}" type="presOf" srcId="{D4283E33-17AE-4D57-B832-F7D63B98BFBF}" destId="{000B1260-6E8D-46C1-AC30-11716735B605}" srcOrd="0" destOrd="0" presId="urn:microsoft.com/office/officeart/2008/layout/LinedList"/>
    <dgm:cxn modelId="{37E9A18B-881B-435D-984D-9033030D2DA4}" srcId="{14664281-209D-4522-A24C-606A35A34A6A}" destId="{D2658DA5-5B21-4B2B-B4A1-C5A8524ABFA9}" srcOrd="0" destOrd="0" parTransId="{3FFF8E56-F11A-4D48-A44F-B3C6B57A10B6}" sibTransId="{F439E3DC-5B7C-45B3-9F9A-AC9A4464DA86}"/>
    <dgm:cxn modelId="{46FEB98B-4303-484A-84C5-1B89C6B438C8}" type="presOf" srcId="{2DAA140A-7DD3-4EED-9029-6A92F6F41A42}" destId="{BE521FBD-2004-4AB3-815D-3580C6DD76E7}" srcOrd="0" destOrd="0" presId="urn:microsoft.com/office/officeart/2008/layout/LinedList"/>
    <dgm:cxn modelId="{F35AC58B-B159-43C2-AAB8-5CC45B0507AA}" srcId="{14664281-209D-4522-A24C-606A35A34A6A}" destId="{259D3116-7C17-4EC0-AB8A-3B8C3010C93E}" srcOrd="1" destOrd="0" parTransId="{D07533E9-1C96-4D98-BB24-FCB0948463CB}" sibTransId="{2669D339-0D70-4E55-8241-D8253FA52C03}"/>
    <dgm:cxn modelId="{18BB6692-E479-47F0-809A-7673A524C92A}" type="presOf" srcId="{F1E19E8B-3186-4C4F-858F-120E1B21310C}" destId="{BB7F92EE-87CB-4ABB-B13A-57A4FDF01711}" srcOrd="0" destOrd="0" presId="urn:microsoft.com/office/officeart/2008/layout/LinedList"/>
    <dgm:cxn modelId="{9F94319B-783A-4B19-8AD3-7666A5ED2EED}" type="presOf" srcId="{F6155601-2FC4-4FB3-85C7-DDD02F7D39C7}" destId="{5C85AB79-382B-49DE-9597-96C30E520D07}" srcOrd="0" destOrd="0" presId="urn:microsoft.com/office/officeart/2008/layout/LinedList"/>
    <dgm:cxn modelId="{00C79C9D-D448-4DD1-B578-E9E2C10097F3}" type="presOf" srcId="{259D3116-7C17-4EC0-AB8A-3B8C3010C93E}" destId="{31BEE3E3-6C29-4B2F-866A-D63E3A0C6D22}" srcOrd="0" destOrd="0" presId="urn:microsoft.com/office/officeart/2008/layout/LinedList"/>
    <dgm:cxn modelId="{DA4442BE-8214-421F-B973-354354148BF4}" srcId="{14664281-209D-4522-A24C-606A35A34A6A}" destId="{F1E19E8B-3186-4C4F-858F-120E1B21310C}" srcOrd="2" destOrd="0" parTransId="{73A96319-4F5B-4A00-825E-CEAAA96CAF7A}" sibTransId="{B167E379-D3D1-406D-B289-34F29EC6F91E}"/>
    <dgm:cxn modelId="{0B8EF235-6B5C-4B21-A814-7EB5DB87EB2C}" type="presParOf" srcId="{FCF037C9-72B8-46C4-BB5B-82F4392A6AEA}" destId="{7F15280C-F8C7-477A-8F4F-AA30D6D65689}" srcOrd="0" destOrd="0" presId="urn:microsoft.com/office/officeart/2008/layout/LinedList"/>
    <dgm:cxn modelId="{674AEF1F-DCFF-49BD-B6D2-80DD71235B7F}" type="presParOf" srcId="{FCF037C9-72B8-46C4-BB5B-82F4392A6AEA}" destId="{4C4B2E19-9DB2-4793-87AC-7FFA7D8E542C}" srcOrd="1" destOrd="0" presId="urn:microsoft.com/office/officeart/2008/layout/LinedList"/>
    <dgm:cxn modelId="{3DDD3BE2-8C92-4642-919F-9EE544094E26}" type="presParOf" srcId="{4C4B2E19-9DB2-4793-87AC-7FFA7D8E542C}" destId="{2A1A82CB-77A8-4BF1-8D62-CA4305B30935}" srcOrd="0" destOrd="0" presId="urn:microsoft.com/office/officeart/2008/layout/LinedList"/>
    <dgm:cxn modelId="{8B983309-0DCB-4636-AC6E-10B9E3B42ED6}" type="presParOf" srcId="{4C4B2E19-9DB2-4793-87AC-7FFA7D8E542C}" destId="{E0CB1E31-7E15-4869-8BC7-57E3A5C1DF07}" srcOrd="1" destOrd="0" presId="urn:microsoft.com/office/officeart/2008/layout/LinedList"/>
    <dgm:cxn modelId="{22A79484-9E37-4AFE-9CB2-D765A98A65E3}" type="presParOf" srcId="{E0CB1E31-7E15-4869-8BC7-57E3A5C1DF07}" destId="{EBB286D8-0279-4D86-84A2-AA9A242DEABE}" srcOrd="0" destOrd="0" presId="urn:microsoft.com/office/officeart/2008/layout/LinedList"/>
    <dgm:cxn modelId="{9CEAC6FF-91C4-42A9-ABC2-A2DD66DDB8A7}" type="presParOf" srcId="{E0CB1E31-7E15-4869-8BC7-57E3A5C1DF07}" destId="{BFF404DF-1DD2-4407-AAEF-E55E703A60AD}" srcOrd="1" destOrd="0" presId="urn:microsoft.com/office/officeart/2008/layout/LinedList"/>
    <dgm:cxn modelId="{EF5A9C6D-EF19-4086-BCF3-12E4ECF84DF4}" type="presParOf" srcId="{BFF404DF-1DD2-4407-AAEF-E55E703A60AD}" destId="{CDFBBA1B-4F1D-4566-9DCD-549CAB8CD140}" srcOrd="0" destOrd="0" presId="urn:microsoft.com/office/officeart/2008/layout/LinedList"/>
    <dgm:cxn modelId="{67AB55DE-6E55-44C8-B132-BC0CD39F443F}" type="presParOf" srcId="{BFF404DF-1DD2-4407-AAEF-E55E703A60AD}" destId="{EEA30656-E64B-4DA9-A6C0-CD7DAB739160}" srcOrd="1" destOrd="0" presId="urn:microsoft.com/office/officeart/2008/layout/LinedList"/>
    <dgm:cxn modelId="{E0FE14F6-FA62-45A5-BA69-F99FC0DAF776}" type="presParOf" srcId="{BFF404DF-1DD2-4407-AAEF-E55E703A60AD}" destId="{0176649C-BCAE-4F65-B61A-274A3374E5B0}" srcOrd="2" destOrd="0" presId="urn:microsoft.com/office/officeart/2008/layout/LinedList"/>
    <dgm:cxn modelId="{48D0F627-92F5-482E-8349-D939EA5E7ECC}" type="presParOf" srcId="{E0CB1E31-7E15-4869-8BC7-57E3A5C1DF07}" destId="{60DD93BA-3AF4-4C23-9BCF-76F01B8E5DC8}" srcOrd="2" destOrd="0" presId="urn:microsoft.com/office/officeart/2008/layout/LinedList"/>
    <dgm:cxn modelId="{F3E34601-B289-434D-B198-003823A0E812}" type="presParOf" srcId="{E0CB1E31-7E15-4869-8BC7-57E3A5C1DF07}" destId="{606ECC35-A358-4ACB-86C2-895DD92B6DF8}" srcOrd="3" destOrd="0" presId="urn:microsoft.com/office/officeart/2008/layout/LinedList"/>
    <dgm:cxn modelId="{BE05E9CC-9443-4F6A-8E1F-0428E62BA680}" type="presParOf" srcId="{E0CB1E31-7E15-4869-8BC7-57E3A5C1DF07}" destId="{7108AB39-0202-43B2-B8A3-F1AD8F90AC1E}" srcOrd="4" destOrd="0" presId="urn:microsoft.com/office/officeart/2008/layout/LinedList"/>
    <dgm:cxn modelId="{A6CD024F-E56E-49D2-9035-B9555ABED9B7}" type="presParOf" srcId="{7108AB39-0202-43B2-B8A3-F1AD8F90AC1E}" destId="{E0246B85-82FE-46FE-9961-2BD4611C41C9}" srcOrd="0" destOrd="0" presId="urn:microsoft.com/office/officeart/2008/layout/LinedList"/>
    <dgm:cxn modelId="{C3B9ACDC-9F0E-422D-A36E-E165F7B8BCB1}" type="presParOf" srcId="{7108AB39-0202-43B2-B8A3-F1AD8F90AC1E}" destId="{31BEE3E3-6C29-4B2F-866A-D63E3A0C6D22}" srcOrd="1" destOrd="0" presId="urn:microsoft.com/office/officeart/2008/layout/LinedList"/>
    <dgm:cxn modelId="{8861474C-5B32-4E86-9045-297ABA52F9BD}" type="presParOf" srcId="{7108AB39-0202-43B2-B8A3-F1AD8F90AC1E}" destId="{0C0CD7C6-BB3F-43DB-954F-4EA42BF325A8}" srcOrd="2" destOrd="0" presId="urn:microsoft.com/office/officeart/2008/layout/LinedList"/>
    <dgm:cxn modelId="{5EAEB90E-8FF9-40DE-B608-F299CB123E3C}" type="presParOf" srcId="{E0CB1E31-7E15-4869-8BC7-57E3A5C1DF07}" destId="{23FC6EB3-16BC-4B95-878E-AB73688E6C37}" srcOrd="5" destOrd="0" presId="urn:microsoft.com/office/officeart/2008/layout/LinedList"/>
    <dgm:cxn modelId="{9B88A186-7047-466E-87EA-68C6EA58B4F1}" type="presParOf" srcId="{E0CB1E31-7E15-4869-8BC7-57E3A5C1DF07}" destId="{ECBEBF12-0A42-443C-BEE6-9BB0DF1B3C7B}" srcOrd="6" destOrd="0" presId="urn:microsoft.com/office/officeart/2008/layout/LinedList"/>
    <dgm:cxn modelId="{20B6CDB1-B81A-4A85-BC06-81E9E303089E}" type="presParOf" srcId="{E0CB1E31-7E15-4869-8BC7-57E3A5C1DF07}" destId="{91817EA2-6158-4D05-8A23-6E4CA5B0231D}" srcOrd="7" destOrd="0" presId="urn:microsoft.com/office/officeart/2008/layout/LinedList"/>
    <dgm:cxn modelId="{BCC143C8-862C-4A43-BABE-6906A986D78F}" type="presParOf" srcId="{91817EA2-6158-4D05-8A23-6E4CA5B0231D}" destId="{30E18CD6-09A2-49D8-883E-1886BF7DFE84}" srcOrd="0" destOrd="0" presId="urn:microsoft.com/office/officeart/2008/layout/LinedList"/>
    <dgm:cxn modelId="{C143E0E1-E312-4560-BA81-EA2A8D0EA3F5}" type="presParOf" srcId="{91817EA2-6158-4D05-8A23-6E4CA5B0231D}" destId="{BB7F92EE-87CB-4ABB-B13A-57A4FDF01711}" srcOrd="1" destOrd="0" presId="urn:microsoft.com/office/officeart/2008/layout/LinedList"/>
    <dgm:cxn modelId="{2A56F286-6FBA-4CBA-92E7-0104C616C1A9}" type="presParOf" srcId="{91817EA2-6158-4D05-8A23-6E4CA5B0231D}" destId="{65BAC00A-05CD-45A4-982E-38DA9A46D206}" srcOrd="2" destOrd="0" presId="urn:microsoft.com/office/officeart/2008/layout/LinedList"/>
    <dgm:cxn modelId="{53549662-5F20-411B-B657-730C43994209}" type="presParOf" srcId="{E0CB1E31-7E15-4869-8BC7-57E3A5C1DF07}" destId="{96419557-9084-4A69-BBA9-760E9DC8F08E}" srcOrd="8" destOrd="0" presId="urn:microsoft.com/office/officeart/2008/layout/LinedList"/>
    <dgm:cxn modelId="{1B02C220-5266-43D9-A6A8-52618DCB7378}" type="presParOf" srcId="{E0CB1E31-7E15-4869-8BC7-57E3A5C1DF07}" destId="{7A3043D6-C5F8-4E32-94E6-E98921EE0C6B}" srcOrd="9" destOrd="0" presId="urn:microsoft.com/office/officeart/2008/layout/LinedList"/>
    <dgm:cxn modelId="{372B236F-6A70-4817-9F6A-E097F7542168}" type="presParOf" srcId="{E0CB1E31-7E15-4869-8BC7-57E3A5C1DF07}" destId="{23B72794-4C98-450B-BF47-814A8AD0A83D}" srcOrd="10" destOrd="0" presId="urn:microsoft.com/office/officeart/2008/layout/LinedList"/>
    <dgm:cxn modelId="{3EE4DB86-057D-40B2-9E2C-7C4C69573F3D}" type="presParOf" srcId="{23B72794-4C98-450B-BF47-814A8AD0A83D}" destId="{46E76348-B889-44EC-AAEE-976608B05087}" srcOrd="0" destOrd="0" presId="urn:microsoft.com/office/officeart/2008/layout/LinedList"/>
    <dgm:cxn modelId="{BEE33431-0E50-4EE1-836F-281CDA5B373D}" type="presParOf" srcId="{23B72794-4C98-450B-BF47-814A8AD0A83D}" destId="{000B1260-6E8D-46C1-AC30-11716735B605}" srcOrd="1" destOrd="0" presId="urn:microsoft.com/office/officeart/2008/layout/LinedList"/>
    <dgm:cxn modelId="{25C37B66-1EDE-42B0-8702-8011D7B61ED3}" type="presParOf" srcId="{23B72794-4C98-450B-BF47-814A8AD0A83D}" destId="{7559250A-4B4A-49AF-8555-23F0DB770446}" srcOrd="2" destOrd="0" presId="urn:microsoft.com/office/officeart/2008/layout/LinedList"/>
    <dgm:cxn modelId="{F7173C91-7B7E-4258-9A76-B9C444A244D9}" type="presParOf" srcId="{E0CB1E31-7E15-4869-8BC7-57E3A5C1DF07}" destId="{04BBB678-8EB7-431E-9B9A-ED9B485C8AFA}" srcOrd="11" destOrd="0" presId="urn:microsoft.com/office/officeart/2008/layout/LinedList"/>
    <dgm:cxn modelId="{A733B148-78BB-4F67-88EE-23B241F49F1C}" type="presParOf" srcId="{E0CB1E31-7E15-4869-8BC7-57E3A5C1DF07}" destId="{5B629864-DF6C-4840-81A7-EB77A284E144}" srcOrd="12" destOrd="0" presId="urn:microsoft.com/office/officeart/2008/layout/LinedList"/>
    <dgm:cxn modelId="{F3939478-59A7-47D9-9D91-25583AD34AE7}" type="presParOf" srcId="{E0CB1E31-7E15-4869-8BC7-57E3A5C1DF07}" destId="{B4F02B66-7D08-46B5-B9D1-7BA88A19D949}" srcOrd="13" destOrd="0" presId="urn:microsoft.com/office/officeart/2008/layout/LinedList"/>
    <dgm:cxn modelId="{8880C215-606A-48AC-83CF-26A7D670190B}" type="presParOf" srcId="{B4F02B66-7D08-46B5-B9D1-7BA88A19D949}" destId="{BB58AB3B-C7D1-459A-AA92-5BA59306775D}" srcOrd="0" destOrd="0" presId="urn:microsoft.com/office/officeart/2008/layout/LinedList"/>
    <dgm:cxn modelId="{E0729830-B595-46AA-A5D4-3F59E3130E43}" type="presParOf" srcId="{B4F02B66-7D08-46B5-B9D1-7BA88A19D949}" destId="{BE521FBD-2004-4AB3-815D-3580C6DD76E7}" srcOrd="1" destOrd="0" presId="urn:microsoft.com/office/officeart/2008/layout/LinedList"/>
    <dgm:cxn modelId="{F5BF0D08-DB2F-4DF0-90EE-5006CC92D0BA}" type="presParOf" srcId="{B4F02B66-7D08-46B5-B9D1-7BA88A19D949}" destId="{88683213-2DE3-4C7F-B9B3-57D7EBA01D11}" srcOrd="2" destOrd="0" presId="urn:microsoft.com/office/officeart/2008/layout/LinedList"/>
    <dgm:cxn modelId="{47A8FE8E-F2F5-4624-83FB-E5799C28B9A9}" type="presParOf" srcId="{E0CB1E31-7E15-4869-8BC7-57E3A5C1DF07}" destId="{AE046D68-DB62-4F01-9B36-6F00549D0773}" srcOrd="14" destOrd="0" presId="urn:microsoft.com/office/officeart/2008/layout/LinedList"/>
    <dgm:cxn modelId="{1143466B-5191-49B1-A6D1-94CEB9ACF4AE}" type="presParOf" srcId="{E0CB1E31-7E15-4869-8BC7-57E3A5C1DF07}" destId="{9C68EC98-1C99-4EB4-9A4D-E1797EFAB524}" srcOrd="15" destOrd="0" presId="urn:microsoft.com/office/officeart/2008/layout/LinedList"/>
    <dgm:cxn modelId="{261E3962-5B5B-4BAB-8EFC-44DDC9440EDC}" type="presParOf" srcId="{E0CB1E31-7E15-4869-8BC7-57E3A5C1DF07}" destId="{1AFCA4A5-6E6E-4E1C-8625-7523F51A9EC8}" srcOrd="16" destOrd="0" presId="urn:microsoft.com/office/officeart/2008/layout/LinedList"/>
    <dgm:cxn modelId="{9C62138F-1AC7-4AB4-9CE1-620149C84281}" type="presParOf" srcId="{1AFCA4A5-6E6E-4E1C-8625-7523F51A9EC8}" destId="{3A27929C-1E82-4B67-91EE-49C3D2FAF0CE}" srcOrd="0" destOrd="0" presId="urn:microsoft.com/office/officeart/2008/layout/LinedList"/>
    <dgm:cxn modelId="{36E17BFF-B929-4AE9-9092-B5B53A648A81}" type="presParOf" srcId="{1AFCA4A5-6E6E-4E1C-8625-7523F51A9EC8}" destId="{5C85AB79-382B-49DE-9597-96C30E520D07}" srcOrd="1" destOrd="0" presId="urn:microsoft.com/office/officeart/2008/layout/LinedList"/>
    <dgm:cxn modelId="{7BCC2583-4A00-4F52-9BAF-9270C3D60BC5}" type="presParOf" srcId="{1AFCA4A5-6E6E-4E1C-8625-7523F51A9EC8}" destId="{8492F8F6-5967-48BF-AF57-1B3C15F7D2BA}" srcOrd="2" destOrd="0" presId="urn:microsoft.com/office/officeart/2008/layout/LinedList"/>
    <dgm:cxn modelId="{63CA8773-13B1-41FA-9451-BF47F2E8D673}" type="presParOf" srcId="{E0CB1E31-7E15-4869-8BC7-57E3A5C1DF07}" destId="{4C5D99D8-2488-4E28-88B7-FE724BCC7620}" srcOrd="17" destOrd="0" presId="urn:microsoft.com/office/officeart/2008/layout/LinedList"/>
    <dgm:cxn modelId="{050E3799-B7DC-40A6-9345-5670B9A26AC8}" type="presParOf" srcId="{E0CB1E31-7E15-4869-8BC7-57E3A5C1DF07}" destId="{94DDAE85-115D-40D2-9F0B-2D49721216A2}" srcOrd="18"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1611610-BBEA-4941-A5D8-FEAA27709010}" type="doc">
      <dgm:prSet loTypeId="urn:microsoft.com/office/officeart/2008/layout/LinedList" loCatId="list" qsTypeId="urn:microsoft.com/office/officeart/2005/8/quickstyle/simple1" qsCatId="simple" csTypeId="urn:microsoft.com/office/officeart/2005/8/colors/accent6_1" csCatId="accent6"/>
      <dgm:spPr/>
      <dgm:t>
        <a:bodyPr/>
        <a:lstStyle/>
        <a:p>
          <a:endParaRPr lang="en-IN"/>
        </a:p>
      </dgm:t>
    </dgm:pt>
    <dgm:pt modelId="{77927676-3097-43D3-9F38-8E4C3B0B1A74}">
      <dgm:prSet custT="1"/>
      <dgm:spPr/>
      <dgm:t>
        <a:bodyPr/>
        <a:lstStyle/>
        <a:p>
          <a:pPr rtl="0"/>
          <a:r>
            <a:rPr lang="en-US" sz="1600" dirty="0">
              <a:latin typeface="Cambria" panose="02040503050406030204" pitchFamily="18" charset="0"/>
            </a:rPr>
            <a:t>600-699 Using work of others</a:t>
          </a:r>
          <a:endParaRPr lang="en-IN" sz="1600" dirty="0">
            <a:latin typeface="Cambria" panose="02040503050406030204" pitchFamily="18" charset="0"/>
          </a:endParaRPr>
        </a:p>
      </dgm:t>
    </dgm:pt>
    <dgm:pt modelId="{A249AD04-D7AC-4064-8115-B251B7EE9788}" type="parTrans" cxnId="{88B1E2E3-EF11-4253-9505-87223C3E28A2}">
      <dgm:prSet/>
      <dgm:spPr/>
      <dgm:t>
        <a:bodyPr/>
        <a:lstStyle/>
        <a:p>
          <a:endParaRPr lang="en-IN"/>
        </a:p>
      </dgm:t>
    </dgm:pt>
    <dgm:pt modelId="{746E8EFB-1F82-4B57-A263-2CC44E91ED6E}" type="sibTrans" cxnId="{88B1E2E3-EF11-4253-9505-87223C3E28A2}">
      <dgm:prSet/>
      <dgm:spPr/>
      <dgm:t>
        <a:bodyPr/>
        <a:lstStyle/>
        <a:p>
          <a:endParaRPr lang="en-IN"/>
        </a:p>
      </dgm:t>
    </dgm:pt>
    <dgm:pt modelId="{0E4A6D18-1549-4F65-90E9-7BA17C146460}">
      <dgm:prSet custT="1"/>
      <dgm:spPr/>
      <dgm:t>
        <a:bodyPr/>
        <a:lstStyle/>
        <a:p>
          <a:pPr rtl="0"/>
          <a:r>
            <a:rPr lang="en-US" sz="1350" dirty="0">
              <a:latin typeface="Cambria" panose="02040503050406030204" pitchFamily="18" charset="0"/>
            </a:rPr>
            <a:t>SA 600 - </a:t>
          </a:r>
          <a:r>
            <a:rPr lang="en-IN" sz="1350" dirty="0">
              <a:latin typeface="Cambria" panose="02040503050406030204" pitchFamily="18" charset="0"/>
            </a:rPr>
            <a:t>Using the Work of Another Auditor</a:t>
          </a:r>
        </a:p>
      </dgm:t>
    </dgm:pt>
    <dgm:pt modelId="{04736556-8409-4DE3-8E5C-68EFC56EC76A}" type="parTrans" cxnId="{AA405E12-67D6-4136-AB0E-F3F502D33ABB}">
      <dgm:prSet/>
      <dgm:spPr/>
      <dgm:t>
        <a:bodyPr/>
        <a:lstStyle/>
        <a:p>
          <a:endParaRPr lang="en-IN"/>
        </a:p>
      </dgm:t>
    </dgm:pt>
    <dgm:pt modelId="{DFAD4932-E9E0-4E4F-8C34-C04C6C6FCDD7}" type="sibTrans" cxnId="{AA405E12-67D6-4136-AB0E-F3F502D33ABB}">
      <dgm:prSet/>
      <dgm:spPr/>
      <dgm:t>
        <a:bodyPr/>
        <a:lstStyle/>
        <a:p>
          <a:endParaRPr lang="en-IN"/>
        </a:p>
      </dgm:t>
    </dgm:pt>
    <dgm:pt modelId="{3130B344-334F-4930-8B76-3B6ECC0721C8}">
      <dgm:prSet custT="1"/>
      <dgm:spPr/>
      <dgm:t>
        <a:bodyPr/>
        <a:lstStyle/>
        <a:p>
          <a:pPr rtl="0"/>
          <a:r>
            <a:rPr lang="en-US" sz="1350">
              <a:latin typeface="Cambria" panose="02040503050406030204" pitchFamily="18" charset="0"/>
            </a:rPr>
            <a:t>SA 610 - </a:t>
          </a:r>
          <a:r>
            <a:rPr lang="en-IN" sz="1350">
              <a:latin typeface="Cambria" panose="02040503050406030204" pitchFamily="18" charset="0"/>
            </a:rPr>
            <a:t>Using the Work of Internal Auditors</a:t>
          </a:r>
        </a:p>
      </dgm:t>
    </dgm:pt>
    <dgm:pt modelId="{DF99B96C-7171-413B-A716-C5AAB8740CF1}" type="parTrans" cxnId="{18F5D459-0919-4E7B-A3EE-F16B128BA9B3}">
      <dgm:prSet/>
      <dgm:spPr/>
      <dgm:t>
        <a:bodyPr/>
        <a:lstStyle/>
        <a:p>
          <a:endParaRPr lang="en-IN"/>
        </a:p>
      </dgm:t>
    </dgm:pt>
    <dgm:pt modelId="{00E87E6C-4AE3-41CD-8762-2B064F0F0B00}" type="sibTrans" cxnId="{18F5D459-0919-4E7B-A3EE-F16B128BA9B3}">
      <dgm:prSet/>
      <dgm:spPr/>
      <dgm:t>
        <a:bodyPr/>
        <a:lstStyle/>
        <a:p>
          <a:endParaRPr lang="en-IN"/>
        </a:p>
      </dgm:t>
    </dgm:pt>
    <dgm:pt modelId="{CC9DB365-CEB9-4ECF-99CA-9F59B3EB5696}">
      <dgm:prSet custT="1"/>
      <dgm:spPr/>
      <dgm:t>
        <a:bodyPr/>
        <a:lstStyle/>
        <a:p>
          <a:pPr rtl="0"/>
          <a:r>
            <a:rPr lang="en-US" sz="1350" dirty="0">
              <a:latin typeface="Cambria" panose="02040503050406030204" pitchFamily="18" charset="0"/>
            </a:rPr>
            <a:t>SA 620 - </a:t>
          </a:r>
          <a:r>
            <a:rPr lang="en-IN" sz="1350" dirty="0">
              <a:latin typeface="Cambria" panose="02040503050406030204" pitchFamily="18" charset="0"/>
            </a:rPr>
            <a:t>Using the Work of an Auditor’s Expert</a:t>
          </a:r>
        </a:p>
      </dgm:t>
    </dgm:pt>
    <dgm:pt modelId="{804AAC94-CB39-4235-91F9-989DFDB3ECF7}" type="parTrans" cxnId="{96BDD6B6-5BB2-46F7-8CA9-37977841650B}">
      <dgm:prSet/>
      <dgm:spPr/>
      <dgm:t>
        <a:bodyPr/>
        <a:lstStyle/>
        <a:p>
          <a:endParaRPr lang="en-IN"/>
        </a:p>
      </dgm:t>
    </dgm:pt>
    <dgm:pt modelId="{381B7AF4-E02A-441F-BC33-7D5D29BAD9EC}" type="sibTrans" cxnId="{96BDD6B6-5BB2-46F7-8CA9-37977841650B}">
      <dgm:prSet/>
      <dgm:spPr/>
      <dgm:t>
        <a:bodyPr/>
        <a:lstStyle/>
        <a:p>
          <a:endParaRPr lang="en-IN"/>
        </a:p>
      </dgm:t>
    </dgm:pt>
    <dgm:pt modelId="{25DEEA0B-7D0F-4BE1-A7BA-B2C28BF409A0}" type="pres">
      <dgm:prSet presAssocID="{F1611610-BBEA-4941-A5D8-FEAA27709010}" presName="vert0" presStyleCnt="0">
        <dgm:presLayoutVars>
          <dgm:dir/>
          <dgm:animOne val="branch"/>
          <dgm:animLvl val="lvl"/>
        </dgm:presLayoutVars>
      </dgm:prSet>
      <dgm:spPr/>
    </dgm:pt>
    <dgm:pt modelId="{A199A5EF-E40D-4C00-8DA9-41C54AFE3BDC}" type="pres">
      <dgm:prSet presAssocID="{77927676-3097-43D3-9F38-8E4C3B0B1A74}" presName="thickLine" presStyleLbl="alignNode1" presStyleIdx="0" presStyleCnt="1"/>
      <dgm:spPr/>
    </dgm:pt>
    <dgm:pt modelId="{8C91C215-8C69-4E01-ABAD-7AF07BC1838F}" type="pres">
      <dgm:prSet presAssocID="{77927676-3097-43D3-9F38-8E4C3B0B1A74}" presName="horz1" presStyleCnt="0"/>
      <dgm:spPr/>
    </dgm:pt>
    <dgm:pt modelId="{A2B81CE5-BFC9-4A00-857C-DE705B65C160}" type="pres">
      <dgm:prSet presAssocID="{77927676-3097-43D3-9F38-8E4C3B0B1A74}" presName="tx1" presStyleLbl="revTx" presStyleIdx="0" presStyleCnt="4"/>
      <dgm:spPr/>
    </dgm:pt>
    <dgm:pt modelId="{FF730683-E7EA-4017-BFB5-A896BADF8637}" type="pres">
      <dgm:prSet presAssocID="{77927676-3097-43D3-9F38-8E4C3B0B1A74}" presName="vert1" presStyleCnt="0"/>
      <dgm:spPr/>
    </dgm:pt>
    <dgm:pt modelId="{EE0F9280-0389-4A5C-80A6-D4BC25F5FA5F}" type="pres">
      <dgm:prSet presAssocID="{0E4A6D18-1549-4F65-90E9-7BA17C146460}" presName="vertSpace2a" presStyleCnt="0"/>
      <dgm:spPr/>
    </dgm:pt>
    <dgm:pt modelId="{6110FE90-A8C0-4152-9765-31D37CB063FF}" type="pres">
      <dgm:prSet presAssocID="{0E4A6D18-1549-4F65-90E9-7BA17C146460}" presName="horz2" presStyleCnt="0"/>
      <dgm:spPr/>
    </dgm:pt>
    <dgm:pt modelId="{8D4CFEAC-AD0F-4604-A669-215700E8279B}" type="pres">
      <dgm:prSet presAssocID="{0E4A6D18-1549-4F65-90E9-7BA17C146460}" presName="horzSpace2" presStyleCnt="0"/>
      <dgm:spPr/>
    </dgm:pt>
    <dgm:pt modelId="{C986F0CF-013E-463E-9B5B-7B59BEC79094}" type="pres">
      <dgm:prSet presAssocID="{0E4A6D18-1549-4F65-90E9-7BA17C146460}" presName="tx2" presStyleLbl="revTx" presStyleIdx="1" presStyleCnt="4"/>
      <dgm:spPr/>
    </dgm:pt>
    <dgm:pt modelId="{64EA9DD5-317C-410E-8E68-2E0D8B0EA4D8}" type="pres">
      <dgm:prSet presAssocID="{0E4A6D18-1549-4F65-90E9-7BA17C146460}" presName="vert2" presStyleCnt="0"/>
      <dgm:spPr/>
    </dgm:pt>
    <dgm:pt modelId="{7B9533CD-AA68-43E5-A995-13E2664B1CED}" type="pres">
      <dgm:prSet presAssocID="{0E4A6D18-1549-4F65-90E9-7BA17C146460}" presName="thinLine2b" presStyleLbl="callout" presStyleIdx="0" presStyleCnt="3"/>
      <dgm:spPr/>
    </dgm:pt>
    <dgm:pt modelId="{8751A03C-B9CA-46ED-BF5D-09319D472AF5}" type="pres">
      <dgm:prSet presAssocID="{0E4A6D18-1549-4F65-90E9-7BA17C146460}" presName="vertSpace2b" presStyleCnt="0"/>
      <dgm:spPr/>
    </dgm:pt>
    <dgm:pt modelId="{049DCD4A-8F10-4E4E-BCAE-9021F1567E87}" type="pres">
      <dgm:prSet presAssocID="{3130B344-334F-4930-8B76-3B6ECC0721C8}" presName="horz2" presStyleCnt="0"/>
      <dgm:spPr/>
    </dgm:pt>
    <dgm:pt modelId="{1BD4E7AA-7783-4D2A-A548-057102026D8F}" type="pres">
      <dgm:prSet presAssocID="{3130B344-334F-4930-8B76-3B6ECC0721C8}" presName="horzSpace2" presStyleCnt="0"/>
      <dgm:spPr/>
    </dgm:pt>
    <dgm:pt modelId="{4861CAB9-02AC-4B44-A445-68BA49752529}" type="pres">
      <dgm:prSet presAssocID="{3130B344-334F-4930-8B76-3B6ECC0721C8}" presName="tx2" presStyleLbl="revTx" presStyleIdx="2" presStyleCnt="4"/>
      <dgm:spPr/>
    </dgm:pt>
    <dgm:pt modelId="{ADD9493E-1E90-4987-A8A7-207DFD714528}" type="pres">
      <dgm:prSet presAssocID="{3130B344-334F-4930-8B76-3B6ECC0721C8}" presName="vert2" presStyleCnt="0"/>
      <dgm:spPr/>
    </dgm:pt>
    <dgm:pt modelId="{55D31DA9-D87B-4EAA-9039-49EEFD80F32A}" type="pres">
      <dgm:prSet presAssocID="{3130B344-334F-4930-8B76-3B6ECC0721C8}" presName="thinLine2b" presStyleLbl="callout" presStyleIdx="1" presStyleCnt="3"/>
      <dgm:spPr/>
    </dgm:pt>
    <dgm:pt modelId="{B6593106-57F3-4303-937F-3B5C67CBF40C}" type="pres">
      <dgm:prSet presAssocID="{3130B344-334F-4930-8B76-3B6ECC0721C8}" presName="vertSpace2b" presStyleCnt="0"/>
      <dgm:spPr/>
    </dgm:pt>
    <dgm:pt modelId="{BA5E342C-FF3D-4BE1-ACAF-F9425F5735E9}" type="pres">
      <dgm:prSet presAssocID="{CC9DB365-CEB9-4ECF-99CA-9F59B3EB5696}" presName="horz2" presStyleCnt="0"/>
      <dgm:spPr/>
    </dgm:pt>
    <dgm:pt modelId="{3F3F3D69-1C14-4BCC-8DA5-95F88B6DEB26}" type="pres">
      <dgm:prSet presAssocID="{CC9DB365-CEB9-4ECF-99CA-9F59B3EB5696}" presName="horzSpace2" presStyleCnt="0"/>
      <dgm:spPr/>
    </dgm:pt>
    <dgm:pt modelId="{DB487360-357B-42EA-8C83-1B8EFF32910A}" type="pres">
      <dgm:prSet presAssocID="{CC9DB365-CEB9-4ECF-99CA-9F59B3EB5696}" presName="tx2" presStyleLbl="revTx" presStyleIdx="3" presStyleCnt="4"/>
      <dgm:spPr/>
    </dgm:pt>
    <dgm:pt modelId="{0DB9B5C8-B80B-4190-A4EF-2A098132C52E}" type="pres">
      <dgm:prSet presAssocID="{CC9DB365-CEB9-4ECF-99CA-9F59B3EB5696}" presName="vert2" presStyleCnt="0"/>
      <dgm:spPr/>
    </dgm:pt>
    <dgm:pt modelId="{C41BE667-FD1A-41C5-AEDF-BE1B5EED29A5}" type="pres">
      <dgm:prSet presAssocID="{CC9DB365-CEB9-4ECF-99CA-9F59B3EB5696}" presName="thinLine2b" presStyleLbl="callout" presStyleIdx="2" presStyleCnt="3"/>
      <dgm:spPr/>
    </dgm:pt>
    <dgm:pt modelId="{65EBC391-FFA3-4D7A-8A64-7890145E6A33}" type="pres">
      <dgm:prSet presAssocID="{CC9DB365-CEB9-4ECF-99CA-9F59B3EB5696}" presName="vertSpace2b" presStyleCnt="0"/>
      <dgm:spPr/>
    </dgm:pt>
  </dgm:ptLst>
  <dgm:cxnLst>
    <dgm:cxn modelId="{AA405E12-67D6-4136-AB0E-F3F502D33ABB}" srcId="{77927676-3097-43D3-9F38-8E4C3B0B1A74}" destId="{0E4A6D18-1549-4F65-90E9-7BA17C146460}" srcOrd="0" destOrd="0" parTransId="{04736556-8409-4DE3-8E5C-68EFC56EC76A}" sibTransId="{DFAD4932-E9E0-4E4F-8C34-C04C6C6FCDD7}"/>
    <dgm:cxn modelId="{76F9DF2E-F65E-4176-8498-1D8B40B57C89}" type="presOf" srcId="{F1611610-BBEA-4941-A5D8-FEAA27709010}" destId="{25DEEA0B-7D0F-4BE1-A7BA-B2C28BF409A0}" srcOrd="0" destOrd="0" presId="urn:microsoft.com/office/officeart/2008/layout/LinedList"/>
    <dgm:cxn modelId="{0A345661-FBEA-47FC-B82D-F39848B0C96F}" type="presOf" srcId="{0E4A6D18-1549-4F65-90E9-7BA17C146460}" destId="{C986F0CF-013E-463E-9B5B-7B59BEC79094}" srcOrd="0" destOrd="0" presId="urn:microsoft.com/office/officeart/2008/layout/LinedList"/>
    <dgm:cxn modelId="{18F5D459-0919-4E7B-A3EE-F16B128BA9B3}" srcId="{77927676-3097-43D3-9F38-8E4C3B0B1A74}" destId="{3130B344-334F-4930-8B76-3B6ECC0721C8}" srcOrd="1" destOrd="0" parTransId="{DF99B96C-7171-413B-A716-C5AAB8740CF1}" sibTransId="{00E87E6C-4AE3-41CD-8762-2B064F0F0B00}"/>
    <dgm:cxn modelId="{0F173BA2-01B1-48BC-BE7B-AAD020BE394F}" type="presOf" srcId="{77927676-3097-43D3-9F38-8E4C3B0B1A74}" destId="{A2B81CE5-BFC9-4A00-857C-DE705B65C160}" srcOrd="0" destOrd="0" presId="urn:microsoft.com/office/officeart/2008/layout/LinedList"/>
    <dgm:cxn modelId="{96BDD6B6-5BB2-46F7-8CA9-37977841650B}" srcId="{77927676-3097-43D3-9F38-8E4C3B0B1A74}" destId="{CC9DB365-CEB9-4ECF-99CA-9F59B3EB5696}" srcOrd="2" destOrd="0" parTransId="{804AAC94-CB39-4235-91F9-989DFDB3ECF7}" sibTransId="{381B7AF4-E02A-441F-BC33-7D5D29BAD9EC}"/>
    <dgm:cxn modelId="{DD0A46C8-FF0F-449E-832E-E3026AAF0F65}" type="presOf" srcId="{3130B344-334F-4930-8B76-3B6ECC0721C8}" destId="{4861CAB9-02AC-4B44-A445-68BA49752529}" srcOrd="0" destOrd="0" presId="urn:microsoft.com/office/officeart/2008/layout/LinedList"/>
    <dgm:cxn modelId="{88B1E2E3-EF11-4253-9505-87223C3E28A2}" srcId="{F1611610-BBEA-4941-A5D8-FEAA27709010}" destId="{77927676-3097-43D3-9F38-8E4C3B0B1A74}" srcOrd="0" destOrd="0" parTransId="{A249AD04-D7AC-4064-8115-B251B7EE9788}" sibTransId="{746E8EFB-1F82-4B57-A263-2CC44E91ED6E}"/>
    <dgm:cxn modelId="{B4E719EA-C63B-485F-90A6-C2D2493B1F0F}" type="presOf" srcId="{CC9DB365-CEB9-4ECF-99CA-9F59B3EB5696}" destId="{DB487360-357B-42EA-8C83-1B8EFF32910A}" srcOrd="0" destOrd="0" presId="urn:microsoft.com/office/officeart/2008/layout/LinedList"/>
    <dgm:cxn modelId="{F0D83D97-036D-4658-BB03-AD7D761503AA}" type="presParOf" srcId="{25DEEA0B-7D0F-4BE1-A7BA-B2C28BF409A0}" destId="{A199A5EF-E40D-4C00-8DA9-41C54AFE3BDC}" srcOrd="0" destOrd="0" presId="urn:microsoft.com/office/officeart/2008/layout/LinedList"/>
    <dgm:cxn modelId="{C895AD72-6B86-4A30-BB42-C7E5E5AEC10B}" type="presParOf" srcId="{25DEEA0B-7D0F-4BE1-A7BA-B2C28BF409A0}" destId="{8C91C215-8C69-4E01-ABAD-7AF07BC1838F}" srcOrd="1" destOrd="0" presId="urn:microsoft.com/office/officeart/2008/layout/LinedList"/>
    <dgm:cxn modelId="{D0B3758B-D163-497C-B32A-F68685FD8289}" type="presParOf" srcId="{8C91C215-8C69-4E01-ABAD-7AF07BC1838F}" destId="{A2B81CE5-BFC9-4A00-857C-DE705B65C160}" srcOrd="0" destOrd="0" presId="urn:microsoft.com/office/officeart/2008/layout/LinedList"/>
    <dgm:cxn modelId="{9329BE41-3B7D-44DA-911B-6924BEFE309D}" type="presParOf" srcId="{8C91C215-8C69-4E01-ABAD-7AF07BC1838F}" destId="{FF730683-E7EA-4017-BFB5-A896BADF8637}" srcOrd="1" destOrd="0" presId="urn:microsoft.com/office/officeart/2008/layout/LinedList"/>
    <dgm:cxn modelId="{AC8E0D33-ABE0-4221-A5B4-BFE9FA492879}" type="presParOf" srcId="{FF730683-E7EA-4017-BFB5-A896BADF8637}" destId="{EE0F9280-0389-4A5C-80A6-D4BC25F5FA5F}" srcOrd="0" destOrd="0" presId="urn:microsoft.com/office/officeart/2008/layout/LinedList"/>
    <dgm:cxn modelId="{EA385F38-23B5-492A-A3F3-AAF84E377013}" type="presParOf" srcId="{FF730683-E7EA-4017-BFB5-A896BADF8637}" destId="{6110FE90-A8C0-4152-9765-31D37CB063FF}" srcOrd="1" destOrd="0" presId="urn:microsoft.com/office/officeart/2008/layout/LinedList"/>
    <dgm:cxn modelId="{5C88F666-C90C-4A26-8EB6-C1CE27046EAC}" type="presParOf" srcId="{6110FE90-A8C0-4152-9765-31D37CB063FF}" destId="{8D4CFEAC-AD0F-4604-A669-215700E8279B}" srcOrd="0" destOrd="0" presId="urn:microsoft.com/office/officeart/2008/layout/LinedList"/>
    <dgm:cxn modelId="{6F351B9F-4884-4BEA-9E58-DA1EA5EC4DDD}" type="presParOf" srcId="{6110FE90-A8C0-4152-9765-31D37CB063FF}" destId="{C986F0CF-013E-463E-9B5B-7B59BEC79094}" srcOrd="1" destOrd="0" presId="urn:microsoft.com/office/officeart/2008/layout/LinedList"/>
    <dgm:cxn modelId="{1CF3E8C8-1405-41C0-A5EA-91C2FA60B830}" type="presParOf" srcId="{6110FE90-A8C0-4152-9765-31D37CB063FF}" destId="{64EA9DD5-317C-410E-8E68-2E0D8B0EA4D8}" srcOrd="2" destOrd="0" presId="urn:microsoft.com/office/officeart/2008/layout/LinedList"/>
    <dgm:cxn modelId="{9BA96656-BF0B-4041-A1D9-F639F5C1DE5A}" type="presParOf" srcId="{FF730683-E7EA-4017-BFB5-A896BADF8637}" destId="{7B9533CD-AA68-43E5-A995-13E2664B1CED}" srcOrd="2" destOrd="0" presId="urn:microsoft.com/office/officeart/2008/layout/LinedList"/>
    <dgm:cxn modelId="{BAE00365-7720-4468-B2FD-03643ED3D8BC}" type="presParOf" srcId="{FF730683-E7EA-4017-BFB5-A896BADF8637}" destId="{8751A03C-B9CA-46ED-BF5D-09319D472AF5}" srcOrd="3" destOrd="0" presId="urn:microsoft.com/office/officeart/2008/layout/LinedList"/>
    <dgm:cxn modelId="{B4E782D4-2AC3-4524-B3E2-D8C164D389DB}" type="presParOf" srcId="{FF730683-E7EA-4017-BFB5-A896BADF8637}" destId="{049DCD4A-8F10-4E4E-BCAE-9021F1567E87}" srcOrd="4" destOrd="0" presId="urn:microsoft.com/office/officeart/2008/layout/LinedList"/>
    <dgm:cxn modelId="{BA713689-6D03-482C-B4D6-5F77D20EE5DC}" type="presParOf" srcId="{049DCD4A-8F10-4E4E-BCAE-9021F1567E87}" destId="{1BD4E7AA-7783-4D2A-A548-057102026D8F}" srcOrd="0" destOrd="0" presId="urn:microsoft.com/office/officeart/2008/layout/LinedList"/>
    <dgm:cxn modelId="{090ED51A-5DB4-42AE-9197-B7DF0B956279}" type="presParOf" srcId="{049DCD4A-8F10-4E4E-BCAE-9021F1567E87}" destId="{4861CAB9-02AC-4B44-A445-68BA49752529}" srcOrd="1" destOrd="0" presId="urn:microsoft.com/office/officeart/2008/layout/LinedList"/>
    <dgm:cxn modelId="{91B4E6D5-0658-43B1-B5A2-21060C0E0EB4}" type="presParOf" srcId="{049DCD4A-8F10-4E4E-BCAE-9021F1567E87}" destId="{ADD9493E-1E90-4987-A8A7-207DFD714528}" srcOrd="2" destOrd="0" presId="urn:microsoft.com/office/officeart/2008/layout/LinedList"/>
    <dgm:cxn modelId="{28898FB4-73DF-4061-9A9F-48CA48D00C3F}" type="presParOf" srcId="{FF730683-E7EA-4017-BFB5-A896BADF8637}" destId="{55D31DA9-D87B-4EAA-9039-49EEFD80F32A}" srcOrd="5" destOrd="0" presId="urn:microsoft.com/office/officeart/2008/layout/LinedList"/>
    <dgm:cxn modelId="{CBEBB423-70E1-4D82-8F77-A4F920DEABD9}" type="presParOf" srcId="{FF730683-E7EA-4017-BFB5-A896BADF8637}" destId="{B6593106-57F3-4303-937F-3B5C67CBF40C}" srcOrd="6" destOrd="0" presId="urn:microsoft.com/office/officeart/2008/layout/LinedList"/>
    <dgm:cxn modelId="{B3B4067B-C222-43DB-A47E-9B790FF5690A}" type="presParOf" srcId="{FF730683-E7EA-4017-BFB5-A896BADF8637}" destId="{BA5E342C-FF3D-4BE1-ACAF-F9425F5735E9}" srcOrd="7" destOrd="0" presId="urn:microsoft.com/office/officeart/2008/layout/LinedList"/>
    <dgm:cxn modelId="{5EB072E0-B5E5-493D-B09E-B57B2CDB21D5}" type="presParOf" srcId="{BA5E342C-FF3D-4BE1-ACAF-F9425F5735E9}" destId="{3F3F3D69-1C14-4BCC-8DA5-95F88B6DEB26}" srcOrd="0" destOrd="0" presId="urn:microsoft.com/office/officeart/2008/layout/LinedList"/>
    <dgm:cxn modelId="{697F517E-93A5-4134-A619-7F85DEF53EB1}" type="presParOf" srcId="{BA5E342C-FF3D-4BE1-ACAF-F9425F5735E9}" destId="{DB487360-357B-42EA-8C83-1B8EFF32910A}" srcOrd="1" destOrd="0" presId="urn:microsoft.com/office/officeart/2008/layout/LinedList"/>
    <dgm:cxn modelId="{E98082D6-EC39-4E6C-B55A-3FB27AE33273}" type="presParOf" srcId="{BA5E342C-FF3D-4BE1-ACAF-F9425F5735E9}" destId="{0DB9B5C8-B80B-4190-A4EF-2A098132C52E}" srcOrd="2" destOrd="0" presId="urn:microsoft.com/office/officeart/2008/layout/LinedList"/>
    <dgm:cxn modelId="{21A65586-F379-4C53-B79F-3D8C9AE03229}" type="presParOf" srcId="{FF730683-E7EA-4017-BFB5-A896BADF8637}" destId="{C41BE667-FD1A-41C5-AEDF-BE1B5EED29A5}" srcOrd="8" destOrd="0" presId="urn:microsoft.com/office/officeart/2008/layout/LinedList"/>
    <dgm:cxn modelId="{04CCDFB2-B0DF-416B-9652-24BAFD4A09C3}" type="presParOf" srcId="{FF730683-E7EA-4017-BFB5-A896BADF8637}" destId="{65EBC391-FFA3-4D7A-8A64-7890145E6A33}"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C54DDFF-A390-43E6-9DEE-E612F060F973}" type="doc">
      <dgm:prSet loTypeId="urn:microsoft.com/office/officeart/2008/layout/LinedList" loCatId="list" qsTypeId="urn:microsoft.com/office/officeart/2005/8/quickstyle/simple1" qsCatId="simple" csTypeId="urn:microsoft.com/office/officeart/2005/8/colors/accent6_1" csCatId="accent6" phldr="1"/>
      <dgm:spPr/>
      <dgm:t>
        <a:bodyPr/>
        <a:lstStyle/>
        <a:p>
          <a:endParaRPr lang="en-IN"/>
        </a:p>
      </dgm:t>
    </dgm:pt>
    <dgm:pt modelId="{78371489-173B-4671-9D88-09E96333EE07}">
      <dgm:prSet custT="1"/>
      <dgm:spPr/>
      <dgm:t>
        <a:bodyPr/>
        <a:lstStyle/>
        <a:p>
          <a:pPr rtl="0"/>
          <a:r>
            <a:rPr lang="en-IN" sz="1550" dirty="0">
              <a:latin typeface="Cambria" panose="02040503050406030204" pitchFamily="18" charset="0"/>
            </a:rPr>
            <a:t>800-899 Specialized Areas</a:t>
          </a:r>
        </a:p>
      </dgm:t>
    </dgm:pt>
    <dgm:pt modelId="{256EB8EE-A0B3-43B2-9460-2B454E6182ED}" type="parTrans" cxnId="{7EE69A5F-E6F6-449E-B88D-9CA67591EAF1}">
      <dgm:prSet/>
      <dgm:spPr/>
      <dgm:t>
        <a:bodyPr/>
        <a:lstStyle/>
        <a:p>
          <a:endParaRPr lang="en-IN" sz="1350">
            <a:latin typeface="Cambria" panose="02040503050406030204" pitchFamily="18" charset="0"/>
          </a:endParaRPr>
        </a:p>
      </dgm:t>
    </dgm:pt>
    <dgm:pt modelId="{200A32C2-2612-4851-8E70-F76392B4D7BF}" type="sibTrans" cxnId="{7EE69A5F-E6F6-449E-B88D-9CA67591EAF1}">
      <dgm:prSet/>
      <dgm:spPr/>
      <dgm:t>
        <a:bodyPr/>
        <a:lstStyle/>
        <a:p>
          <a:endParaRPr lang="en-IN" sz="1350">
            <a:latin typeface="Cambria" panose="02040503050406030204" pitchFamily="18" charset="0"/>
          </a:endParaRPr>
        </a:p>
      </dgm:t>
    </dgm:pt>
    <dgm:pt modelId="{90E645D9-A27E-4792-A299-6173EC7A8738}">
      <dgm:prSet custT="1"/>
      <dgm:spPr/>
      <dgm:t>
        <a:bodyPr/>
        <a:lstStyle/>
        <a:p>
          <a:pPr rtl="0"/>
          <a:r>
            <a:rPr lang="en-US" sz="1350" dirty="0">
              <a:latin typeface="Cambria" panose="02040503050406030204" pitchFamily="18" charset="0"/>
            </a:rPr>
            <a:t>SA 800 - </a:t>
          </a:r>
          <a:r>
            <a:rPr lang="en-IN" sz="1350" dirty="0">
              <a:latin typeface="Cambria" panose="02040503050406030204" pitchFamily="18" charset="0"/>
            </a:rPr>
            <a:t>Special Considerations-Audits of Financial Statements Prepared in Accordance with Special Purpose Frameworks</a:t>
          </a:r>
        </a:p>
      </dgm:t>
    </dgm:pt>
    <dgm:pt modelId="{79C317E5-B914-4C19-8589-7C5D606EF04C}" type="parTrans" cxnId="{75AB20C9-EA90-4BAD-B7D0-DA2ED94F8CD5}">
      <dgm:prSet/>
      <dgm:spPr/>
      <dgm:t>
        <a:bodyPr/>
        <a:lstStyle/>
        <a:p>
          <a:endParaRPr lang="en-IN" sz="1350">
            <a:latin typeface="Cambria" panose="02040503050406030204" pitchFamily="18" charset="0"/>
          </a:endParaRPr>
        </a:p>
      </dgm:t>
    </dgm:pt>
    <dgm:pt modelId="{6C57B28A-F08F-43A2-AA3D-08FFD72434AF}" type="sibTrans" cxnId="{75AB20C9-EA90-4BAD-B7D0-DA2ED94F8CD5}">
      <dgm:prSet/>
      <dgm:spPr/>
      <dgm:t>
        <a:bodyPr/>
        <a:lstStyle/>
        <a:p>
          <a:endParaRPr lang="en-IN" sz="1350">
            <a:latin typeface="Cambria" panose="02040503050406030204" pitchFamily="18" charset="0"/>
          </a:endParaRPr>
        </a:p>
      </dgm:t>
    </dgm:pt>
    <dgm:pt modelId="{71E0D7CE-03ED-4A1B-AC06-F5767E7D036C}">
      <dgm:prSet custT="1"/>
      <dgm:spPr/>
      <dgm:t>
        <a:bodyPr/>
        <a:lstStyle/>
        <a:p>
          <a:pPr rtl="0"/>
          <a:r>
            <a:rPr lang="en-US" sz="1350" dirty="0">
              <a:latin typeface="Cambria" panose="02040503050406030204" pitchFamily="18" charset="0"/>
            </a:rPr>
            <a:t>SA 805 - </a:t>
          </a:r>
          <a:r>
            <a:rPr lang="en-IN" sz="1350" dirty="0">
              <a:latin typeface="Cambria" panose="02040503050406030204" pitchFamily="18" charset="0"/>
            </a:rPr>
            <a:t>Special Considerations-Audits of Single Financial Statements and Specific Elements, Accounts or Items of a Financial Statement</a:t>
          </a:r>
        </a:p>
      </dgm:t>
    </dgm:pt>
    <dgm:pt modelId="{AB3761BB-BE3C-49E6-87EE-00C829AC58CC}" type="parTrans" cxnId="{B3845CD6-0867-43F3-9174-744C1987C58D}">
      <dgm:prSet/>
      <dgm:spPr/>
      <dgm:t>
        <a:bodyPr/>
        <a:lstStyle/>
        <a:p>
          <a:endParaRPr lang="en-IN" sz="1350">
            <a:latin typeface="Cambria" panose="02040503050406030204" pitchFamily="18" charset="0"/>
          </a:endParaRPr>
        </a:p>
      </dgm:t>
    </dgm:pt>
    <dgm:pt modelId="{05B85BE5-12C4-40B5-A0E8-05DF4B7A1013}" type="sibTrans" cxnId="{B3845CD6-0867-43F3-9174-744C1987C58D}">
      <dgm:prSet/>
      <dgm:spPr/>
      <dgm:t>
        <a:bodyPr/>
        <a:lstStyle/>
        <a:p>
          <a:endParaRPr lang="en-IN" sz="1350">
            <a:latin typeface="Cambria" panose="02040503050406030204" pitchFamily="18" charset="0"/>
          </a:endParaRPr>
        </a:p>
      </dgm:t>
    </dgm:pt>
    <dgm:pt modelId="{025AC573-B21D-4652-A58A-4E88D427605F}">
      <dgm:prSet custT="1"/>
      <dgm:spPr/>
      <dgm:t>
        <a:bodyPr/>
        <a:lstStyle/>
        <a:p>
          <a:pPr rtl="0"/>
          <a:r>
            <a:rPr lang="en-US" sz="1350" dirty="0">
              <a:latin typeface="Cambria" panose="02040503050406030204" pitchFamily="18" charset="0"/>
            </a:rPr>
            <a:t>SA 810 - </a:t>
          </a:r>
          <a:r>
            <a:rPr lang="en-IN" sz="1350" dirty="0">
              <a:latin typeface="Cambria" panose="02040503050406030204" pitchFamily="18" charset="0"/>
            </a:rPr>
            <a:t>Engagements to Report on Summary Financial Statements</a:t>
          </a:r>
        </a:p>
      </dgm:t>
    </dgm:pt>
    <dgm:pt modelId="{7A89FF63-AC8B-4092-9C75-C92DDE627B76}" type="parTrans" cxnId="{9177C8A1-A903-4279-8633-4C33E725F70B}">
      <dgm:prSet/>
      <dgm:spPr/>
      <dgm:t>
        <a:bodyPr/>
        <a:lstStyle/>
        <a:p>
          <a:endParaRPr lang="en-IN" sz="1350">
            <a:latin typeface="Cambria" panose="02040503050406030204" pitchFamily="18" charset="0"/>
          </a:endParaRPr>
        </a:p>
      </dgm:t>
    </dgm:pt>
    <dgm:pt modelId="{9DF4CD03-4035-4FA1-91A7-423A222DAA32}" type="sibTrans" cxnId="{9177C8A1-A903-4279-8633-4C33E725F70B}">
      <dgm:prSet/>
      <dgm:spPr/>
      <dgm:t>
        <a:bodyPr/>
        <a:lstStyle/>
        <a:p>
          <a:endParaRPr lang="en-IN" sz="1350">
            <a:latin typeface="Cambria" panose="02040503050406030204" pitchFamily="18" charset="0"/>
          </a:endParaRPr>
        </a:p>
      </dgm:t>
    </dgm:pt>
    <dgm:pt modelId="{13171511-86AB-48D8-8358-528B74E0BE49}" type="pres">
      <dgm:prSet presAssocID="{9C54DDFF-A390-43E6-9DEE-E612F060F973}" presName="vert0" presStyleCnt="0">
        <dgm:presLayoutVars>
          <dgm:dir/>
          <dgm:animOne val="branch"/>
          <dgm:animLvl val="lvl"/>
        </dgm:presLayoutVars>
      </dgm:prSet>
      <dgm:spPr/>
    </dgm:pt>
    <dgm:pt modelId="{02461E71-BC9A-4BDB-B9C8-48B7EF156C22}" type="pres">
      <dgm:prSet presAssocID="{78371489-173B-4671-9D88-09E96333EE07}" presName="thickLine" presStyleLbl="alignNode1" presStyleIdx="0" presStyleCnt="1"/>
      <dgm:spPr/>
    </dgm:pt>
    <dgm:pt modelId="{1F28884C-F44A-4398-96D1-87C9BA09508A}" type="pres">
      <dgm:prSet presAssocID="{78371489-173B-4671-9D88-09E96333EE07}" presName="horz1" presStyleCnt="0"/>
      <dgm:spPr/>
    </dgm:pt>
    <dgm:pt modelId="{0378CD52-1FDC-4342-9A1B-02678819BCC7}" type="pres">
      <dgm:prSet presAssocID="{78371489-173B-4671-9D88-09E96333EE07}" presName="tx1" presStyleLbl="revTx" presStyleIdx="0" presStyleCnt="4" custScaleX="120216"/>
      <dgm:spPr/>
    </dgm:pt>
    <dgm:pt modelId="{43B5293A-3D13-45AC-BFAE-017DD128514C}" type="pres">
      <dgm:prSet presAssocID="{78371489-173B-4671-9D88-09E96333EE07}" presName="vert1" presStyleCnt="0"/>
      <dgm:spPr/>
    </dgm:pt>
    <dgm:pt modelId="{FA72977D-68A8-4B6A-914D-E0021880D525}" type="pres">
      <dgm:prSet presAssocID="{90E645D9-A27E-4792-A299-6173EC7A8738}" presName="vertSpace2a" presStyleCnt="0"/>
      <dgm:spPr/>
    </dgm:pt>
    <dgm:pt modelId="{333F28F0-C32C-43E5-9A4E-DBF5A9FADC70}" type="pres">
      <dgm:prSet presAssocID="{90E645D9-A27E-4792-A299-6173EC7A8738}" presName="horz2" presStyleCnt="0"/>
      <dgm:spPr/>
    </dgm:pt>
    <dgm:pt modelId="{80354B43-AD0A-4B26-B4C2-2083D15B7410}" type="pres">
      <dgm:prSet presAssocID="{90E645D9-A27E-4792-A299-6173EC7A8738}" presName="horzSpace2" presStyleCnt="0"/>
      <dgm:spPr/>
    </dgm:pt>
    <dgm:pt modelId="{3EC674BD-5735-4BFF-89DF-D8B53B685057}" type="pres">
      <dgm:prSet presAssocID="{90E645D9-A27E-4792-A299-6173EC7A8738}" presName="tx2" presStyleLbl="revTx" presStyleIdx="1" presStyleCnt="4"/>
      <dgm:spPr/>
    </dgm:pt>
    <dgm:pt modelId="{2BDB6A5F-D3A6-454D-B07B-35E03A23669C}" type="pres">
      <dgm:prSet presAssocID="{90E645D9-A27E-4792-A299-6173EC7A8738}" presName="vert2" presStyleCnt="0"/>
      <dgm:spPr/>
    </dgm:pt>
    <dgm:pt modelId="{35E0CFEC-FC52-4BC5-8DD5-8725B7B27AD5}" type="pres">
      <dgm:prSet presAssocID="{90E645D9-A27E-4792-A299-6173EC7A8738}" presName="thinLine2b" presStyleLbl="callout" presStyleIdx="0" presStyleCnt="3"/>
      <dgm:spPr/>
    </dgm:pt>
    <dgm:pt modelId="{14C4A328-D713-4818-8C85-F15B563AA4DC}" type="pres">
      <dgm:prSet presAssocID="{90E645D9-A27E-4792-A299-6173EC7A8738}" presName="vertSpace2b" presStyleCnt="0"/>
      <dgm:spPr/>
    </dgm:pt>
    <dgm:pt modelId="{815ED66C-837F-4F10-BC5E-6B0677C208F7}" type="pres">
      <dgm:prSet presAssocID="{71E0D7CE-03ED-4A1B-AC06-F5767E7D036C}" presName="horz2" presStyleCnt="0"/>
      <dgm:spPr/>
    </dgm:pt>
    <dgm:pt modelId="{99AB0787-C2EE-4CBB-8ECE-E187CA4B0FD0}" type="pres">
      <dgm:prSet presAssocID="{71E0D7CE-03ED-4A1B-AC06-F5767E7D036C}" presName="horzSpace2" presStyleCnt="0"/>
      <dgm:spPr/>
    </dgm:pt>
    <dgm:pt modelId="{6FBBAEC2-B969-4149-9CA6-4EDC83303847}" type="pres">
      <dgm:prSet presAssocID="{71E0D7CE-03ED-4A1B-AC06-F5767E7D036C}" presName="tx2" presStyleLbl="revTx" presStyleIdx="2" presStyleCnt="4"/>
      <dgm:spPr/>
    </dgm:pt>
    <dgm:pt modelId="{1A576B42-0737-40A6-B753-7B5C5A07022D}" type="pres">
      <dgm:prSet presAssocID="{71E0D7CE-03ED-4A1B-AC06-F5767E7D036C}" presName="vert2" presStyleCnt="0"/>
      <dgm:spPr/>
    </dgm:pt>
    <dgm:pt modelId="{A1F100BB-324B-41B1-8577-52AB8270B5CD}" type="pres">
      <dgm:prSet presAssocID="{71E0D7CE-03ED-4A1B-AC06-F5767E7D036C}" presName="thinLine2b" presStyleLbl="callout" presStyleIdx="1" presStyleCnt="3"/>
      <dgm:spPr/>
    </dgm:pt>
    <dgm:pt modelId="{2E40E6E0-30E8-46EF-AC65-97E1B3898DF7}" type="pres">
      <dgm:prSet presAssocID="{71E0D7CE-03ED-4A1B-AC06-F5767E7D036C}" presName="vertSpace2b" presStyleCnt="0"/>
      <dgm:spPr/>
    </dgm:pt>
    <dgm:pt modelId="{A4DF2BDB-055D-4E24-9CFD-2EEFBF98B7D8}" type="pres">
      <dgm:prSet presAssocID="{025AC573-B21D-4652-A58A-4E88D427605F}" presName="horz2" presStyleCnt="0"/>
      <dgm:spPr/>
    </dgm:pt>
    <dgm:pt modelId="{EB254647-30E7-4A6B-A603-7334D5696EAD}" type="pres">
      <dgm:prSet presAssocID="{025AC573-B21D-4652-A58A-4E88D427605F}" presName="horzSpace2" presStyleCnt="0"/>
      <dgm:spPr/>
    </dgm:pt>
    <dgm:pt modelId="{6C08DF4F-DDC0-4A08-B848-E9D7D82E640D}" type="pres">
      <dgm:prSet presAssocID="{025AC573-B21D-4652-A58A-4E88D427605F}" presName="tx2" presStyleLbl="revTx" presStyleIdx="3" presStyleCnt="4"/>
      <dgm:spPr/>
    </dgm:pt>
    <dgm:pt modelId="{560929FE-7AB1-4D44-BCF4-FC32B964ADCA}" type="pres">
      <dgm:prSet presAssocID="{025AC573-B21D-4652-A58A-4E88D427605F}" presName="vert2" presStyleCnt="0"/>
      <dgm:spPr/>
    </dgm:pt>
    <dgm:pt modelId="{1A78889D-35E3-4876-9A01-FFCC90AF957A}" type="pres">
      <dgm:prSet presAssocID="{025AC573-B21D-4652-A58A-4E88D427605F}" presName="thinLine2b" presStyleLbl="callout" presStyleIdx="2" presStyleCnt="3"/>
      <dgm:spPr/>
    </dgm:pt>
    <dgm:pt modelId="{D768FDF4-EE52-40CB-B7CB-A13B7A3DE11B}" type="pres">
      <dgm:prSet presAssocID="{025AC573-B21D-4652-A58A-4E88D427605F}" presName="vertSpace2b" presStyleCnt="0"/>
      <dgm:spPr/>
    </dgm:pt>
  </dgm:ptLst>
  <dgm:cxnLst>
    <dgm:cxn modelId="{34126031-4484-4B5D-BF72-022D221CBC0A}" type="presOf" srcId="{025AC573-B21D-4652-A58A-4E88D427605F}" destId="{6C08DF4F-DDC0-4A08-B848-E9D7D82E640D}" srcOrd="0" destOrd="0" presId="urn:microsoft.com/office/officeart/2008/layout/LinedList"/>
    <dgm:cxn modelId="{6A7BBA3E-D028-44DE-A79F-30A391C752BB}" type="presOf" srcId="{78371489-173B-4671-9D88-09E96333EE07}" destId="{0378CD52-1FDC-4342-9A1B-02678819BCC7}" srcOrd="0" destOrd="0" presId="urn:microsoft.com/office/officeart/2008/layout/LinedList"/>
    <dgm:cxn modelId="{7EE69A5F-E6F6-449E-B88D-9CA67591EAF1}" srcId="{9C54DDFF-A390-43E6-9DEE-E612F060F973}" destId="{78371489-173B-4671-9D88-09E96333EE07}" srcOrd="0" destOrd="0" parTransId="{256EB8EE-A0B3-43B2-9460-2B454E6182ED}" sibTransId="{200A32C2-2612-4851-8E70-F76392B4D7BF}"/>
    <dgm:cxn modelId="{9177C8A1-A903-4279-8633-4C33E725F70B}" srcId="{78371489-173B-4671-9D88-09E96333EE07}" destId="{025AC573-B21D-4652-A58A-4E88D427605F}" srcOrd="2" destOrd="0" parTransId="{7A89FF63-AC8B-4092-9C75-C92DDE627B76}" sibTransId="{9DF4CD03-4035-4FA1-91A7-423A222DAA32}"/>
    <dgm:cxn modelId="{D9F31AB3-9D3D-4B7F-989A-F37D9572D535}" type="presOf" srcId="{90E645D9-A27E-4792-A299-6173EC7A8738}" destId="{3EC674BD-5735-4BFF-89DF-D8B53B685057}" srcOrd="0" destOrd="0" presId="urn:microsoft.com/office/officeart/2008/layout/LinedList"/>
    <dgm:cxn modelId="{75AB20C9-EA90-4BAD-B7D0-DA2ED94F8CD5}" srcId="{78371489-173B-4671-9D88-09E96333EE07}" destId="{90E645D9-A27E-4792-A299-6173EC7A8738}" srcOrd="0" destOrd="0" parTransId="{79C317E5-B914-4C19-8589-7C5D606EF04C}" sibTransId="{6C57B28A-F08F-43A2-AA3D-08FFD72434AF}"/>
    <dgm:cxn modelId="{68B753CD-35A3-4E00-A409-295D4ECB258A}" type="presOf" srcId="{71E0D7CE-03ED-4A1B-AC06-F5767E7D036C}" destId="{6FBBAEC2-B969-4149-9CA6-4EDC83303847}" srcOrd="0" destOrd="0" presId="urn:microsoft.com/office/officeart/2008/layout/LinedList"/>
    <dgm:cxn modelId="{B3845CD6-0867-43F3-9174-744C1987C58D}" srcId="{78371489-173B-4671-9D88-09E96333EE07}" destId="{71E0D7CE-03ED-4A1B-AC06-F5767E7D036C}" srcOrd="1" destOrd="0" parTransId="{AB3761BB-BE3C-49E6-87EE-00C829AC58CC}" sibTransId="{05B85BE5-12C4-40B5-A0E8-05DF4B7A1013}"/>
    <dgm:cxn modelId="{F14D61DB-205E-4A2F-9F06-DC95791BBC88}" type="presOf" srcId="{9C54DDFF-A390-43E6-9DEE-E612F060F973}" destId="{13171511-86AB-48D8-8358-528B74E0BE49}" srcOrd="0" destOrd="0" presId="urn:microsoft.com/office/officeart/2008/layout/LinedList"/>
    <dgm:cxn modelId="{DAC44565-54BA-4061-83E6-3E71CD072777}" type="presParOf" srcId="{13171511-86AB-48D8-8358-528B74E0BE49}" destId="{02461E71-BC9A-4BDB-B9C8-48B7EF156C22}" srcOrd="0" destOrd="0" presId="urn:microsoft.com/office/officeart/2008/layout/LinedList"/>
    <dgm:cxn modelId="{06308368-659C-4140-93A6-D4A179402905}" type="presParOf" srcId="{13171511-86AB-48D8-8358-528B74E0BE49}" destId="{1F28884C-F44A-4398-96D1-87C9BA09508A}" srcOrd="1" destOrd="0" presId="urn:microsoft.com/office/officeart/2008/layout/LinedList"/>
    <dgm:cxn modelId="{022DE237-3C21-4354-BD52-7D8B51A86BBA}" type="presParOf" srcId="{1F28884C-F44A-4398-96D1-87C9BA09508A}" destId="{0378CD52-1FDC-4342-9A1B-02678819BCC7}" srcOrd="0" destOrd="0" presId="urn:microsoft.com/office/officeart/2008/layout/LinedList"/>
    <dgm:cxn modelId="{9ED47264-C4D9-4619-B6CA-DBD610B21BD7}" type="presParOf" srcId="{1F28884C-F44A-4398-96D1-87C9BA09508A}" destId="{43B5293A-3D13-45AC-BFAE-017DD128514C}" srcOrd="1" destOrd="0" presId="urn:microsoft.com/office/officeart/2008/layout/LinedList"/>
    <dgm:cxn modelId="{9E8EA48A-83ED-4A8F-9226-37E22A44C2B6}" type="presParOf" srcId="{43B5293A-3D13-45AC-BFAE-017DD128514C}" destId="{FA72977D-68A8-4B6A-914D-E0021880D525}" srcOrd="0" destOrd="0" presId="urn:microsoft.com/office/officeart/2008/layout/LinedList"/>
    <dgm:cxn modelId="{8D163906-CEA8-491A-8596-E2BE5BBF28B3}" type="presParOf" srcId="{43B5293A-3D13-45AC-BFAE-017DD128514C}" destId="{333F28F0-C32C-43E5-9A4E-DBF5A9FADC70}" srcOrd="1" destOrd="0" presId="urn:microsoft.com/office/officeart/2008/layout/LinedList"/>
    <dgm:cxn modelId="{F6C180D2-B700-4FD3-A248-FA343E431736}" type="presParOf" srcId="{333F28F0-C32C-43E5-9A4E-DBF5A9FADC70}" destId="{80354B43-AD0A-4B26-B4C2-2083D15B7410}" srcOrd="0" destOrd="0" presId="urn:microsoft.com/office/officeart/2008/layout/LinedList"/>
    <dgm:cxn modelId="{5A6ADB14-7669-4DC9-8914-7CDBEB6E6B33}" type="presParOf" srcId="{333F28F0-C32C-43E5-9A4E-DBF5A9FADC70}" destId="{3EC674BD-5735-4BFF-89DF-D8B53B685057}" srcOrd="1" destOrd="0" presId="urn:microsoft.com/office/officeart/2008/layout/LinedList"/>
    <dgm:cxn modelId="{B7962C73-A17E-4D9E-9B6F-8C8B4046847B}" type="presParOf" srcId="{333F28F0-C32C-43E5-9A4E-DBF5A9FADC70}" destId="{2BDB6A5F-D3A6-454D-B07B-35E03A23669C}" srcOrd="2" destOrd="0" presId="urn:microsoft.com/office/officeart/2008/layout/LinedList"/>
    <dgm:cxn modelId="{CE176D4D-6D8C-4C2C-8404-3863DF0BF4D8}" type="presParOf" srcId="{43B5293A-3D13-45AC-BFAE-017DD128514C}" destId="{35E0CFEC-FC52-4BC5-8DD5-8725B7B27AD5}" srcOrd="2" destOrd="0" presId="urn:microsoft.com/office/officeart/2008/layout/LinedList"/>
    <dgm:cxn modelId="{55E63592-458C-4311-A382-BE57835B5D69}" type="presParOf" srcId="{43B5293A-3D13-45AC-BFAE-017DD128514C}" destId="{14C4A328-D713-4818-8C85-F15B563AA4DC}" srcOrd="3" destOrd="0" presId="urn:microsoft.com/office/officeart/2008/layout/LinedList"/>
    <dgm:cxn modelId="{515ECF0B-5A69-4715-B03C-AD3CB0C9673A}" type="presParOf" srcId="{43B5293A-3D13-45AC-BFAE-017DD128514C}" destId="{815ED66C-837F-4F10-BC5E-6B0677C208F7}" srcOrd="4" destOrd="0" presId="urn:microsoft.com/office/officeart/2008/layout/LinedList"/>
    <dgm:cxn modelId="{C2438C6D-223A-46DF-9B91-91C41A3847C1}" type="presParOf" srcId="{815ED66C-837F-4F10-BC5E-6B0677C208F7}" destId="{99AB0787-C2EE-4CBB-8ECE-E187CA4B0FD0}" srcOrd="0" destOrd="0" presId="urn:microsoft.com/office/officeart/2008/layout/LinedList"/>
    <dgm:cxn modelId="{98C8ABCD-B03A-4FB3-BB09-1BB3FC09AE19}" type="presParOf" srcId="{815ED66C-837F-4F10-BC5E-6B0677C208F7}" destId="{6FBBAEC2-B969-4149-9CA6-4EDC83303847}" srcOrd="1" destOrd="0" presId="urn:microsoft.com/office/officeart/2008/layout/LinedList"/>
    <dgm:cxn modelId="{90DEB467-4565-421C-85A7-BE23DB23D101}" type="presParOf" srcId="{815ED66C-837F-4F10-BC5E-6B0677C208F7}" destId="{1A576B42-0737-40A6-B753-7B5C5A07022D}" srcOrd="2" destOrd="0" presId="urn:microsoft.com/office/officeart/2008/layout/LinedList"/>
    <dgm:cxn modelId="{D3C032EE-B2A8-44FB-B10B-FE84D0D91CF9}" type="presParOf" srcId="{43B5293A-3D13-45AC-BFAE-017DD128514C}" destId="{A1F100BB-324B-41B1-8577-52AB8270B5CD}" srcOrd="5" destOrd="0" presId="urn:microsoft.com/office/officeart/2008/layout/LinedList"/>
    <dgm:cxn modelId="{DD2D1ABE-F5ED-4328-A44F-E8C3EBAAF429}" type="presParOf" srcId="{43B5293A-3D13-45AC-BFAE-017DD128514C}" destId="{2E40E6E0-30E8-46EF-AC65-97E1B3898DF7}" srcOrd="6" destOrd="0" presId="urn:microsoft.com/office/officeart/2008/layout/LinedList"/>
    <dgm:cxn modelId="{DEB526FA-6C05-40DA-963C-510E0B8BC5EB}" type="presParOf" srcId="{43B5293A-3D13-45AC-BFAE-017DD128514C}" destId="{A4DF2BDB-055D-4E24-9CFD-2EEFBF98B7D8}" srcOrd="7" destOrd="0" presId="urn:microsoft.com/office/officeart/2008/layout/LinedList"/>
    <dgm:cxn modelId="{CD414554-4FD8-41F1-9A24-897C33B0BFC1}" type="presParOf" srcId="{A4DF2BDB-055D-4E24-9CFD-2EEFBF98B7D8}" destId="{EB254647-30E7-4A6B-A603-7334D5696EAD}" srcOrd="0" destOrd="0" presId="urn:microsoft.com/office/officeart/2008/layout/LinedList"/>
    <dgm:cxn modelId="{35AF6DE8-02F9-4DA9-8069-2D02F7C3F57F}" type="presParOf" srcId="{A4DF2BDB-055D-4E24-9CFD-2EEFBF98B7D8}" destId="{6C08DF4F-DDC0-4A08-B848-E9D7D82E640D}" srcOrd="1" destOrd="0" presId="urn:microsoft.com/office/officeart/2008/layout/LinedList"/>
    <dgm:cxn modelId="{F6784E96-156B-42C9-BF73-0ABF9685AFD4}" type="presParOf" srcId="{A4DF2BDB-055D-4E24-9CFD-2EEFBF98B7D8}" destId="{560929FE-7AB1-4D44-BCF4-FC32B964ADCA}" srcOrd="2" destOrd="0" presId="urn:microsoft.com/office/officeart/2008/layout/LinedList"/>
    <dgm:cxn modelId="{3D454374-E0CB-415D-A5A5-3AE892EDEEA0}" type="presParOf" srcId="{43B5293A-3D13-45AC-BFAE-017DD128514C}" destId="{1A78889D-35E3-4876-9A01-FFCC90AF957A}" srcOrd="8" destOrd="0" presId="urn:microsoft.com/office/officeart/2008/layout/LinedList"/>
    <dgm:cxn modelId="{1426990A-5CE7-4C2C-B9CC-B8FB70889DF0}" type="presParOf" srcId="{43B5293A-3D13-45AC-BFAE-017DD128514C}" destId="{D768FDF4-EE52-40CB-B7CB-A13B7A3DE11B}" srcOrd="9" destOrd="0" presId="urn:microsoft.com/office/officeart/2008/layout/Lin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4707F3-B08C-4AB8-94DC-0B8EFF413878}">
      <dsp:nvSpPr>
        <dsp:cNvPr id="0" name=""/>
        <dsp:cNvSpPr/>
      </dsp:nvSpPr>
      <dsp:spPr>
        <a:xfrm>
          <a:off x="0" y="0"/>
          <a:ext cx="7779538" cy="0"/>
        </a:xfrm>
        <a:prstGeom prst="line">
          <a:avLst/>
        </a:prstGeom>
        <a:solidFill>
          <a:schemeClr val="accent6">
            <a:shade val="80000"/>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2435A78-8426-43FE-9131-C0C64EF50FD1}">
      <dsp:nvSpPr>
        <dsp:cNvPr id="0" name=""/>
        <dsp:cNvSpPr/>
      </dsp:nvSpPr>
      <dsp:spPr>
        <a:xfrm>
          <a:off x="0" y="0"/>
          <a:ext cx="1555907" cy="52534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rtl="0">
            <a:lnSpc>
              <a:spcPct val="90000"/>
            </a:lnSpc>
            <a:spcBef>
              <a:spcPct val="0"/>
            </a:spcBef>
            <a:spcAft>
              <a:spcPct val="35000"/>
            </a:spcAft>
            <a:buNone/>
          </a:pPr>
          <a:r>
            <a:rPr lang="en-IN" sz="1600" kern="1200" dirty="0">
              <a:latin typeface="Cambria" panose="02040503050406030204" pitchFamily="18" charset="0"/>
            </a:rPr>
            <a:t>200-299</a:t>
          </a:r>
        </a:p>
      </dsp:txBody>
      <dsp:txXfrm>
        <a:off x="0" y="0"/>
        <a:ext cx="1555907" cy="5253489"/>
      </dsp:txXfrm>
    </dsp:sp>
    <dsp:sp modelId="{32C57E40-5036-4E5B-A9CC-0D58C26FCD4D}">
      <dsp:nvSpPr>
        <dsp:cNvPr id="0" name=""/>
        <dsp:cNvSpPr/>
      </dsp:nvSpPr>
      <dsp:spPr>
        <a:xfrm>
          <a:off x="1672600" y="27639"/>
          <a:ext cx="6106937" cy="552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rtl="0">
            <a:lnSpc>
              <a:spcPct val="90000"/>
            </a:lnSpc>
            <a:spcBef>
              <a:spcPct val="0"/>
            </a:spcBef>
            <a:spcAft>
              <a:spcPct val="35000"/>
            </a:spcAft>
            <a:buNone/>
          </a:pPr>
          <a:r>
            <a:rPr lang="en-US" sz="1600" kern="1200" dirty="0">
              <a:latin typeface="Cambria" panose="02040503050406030204" pitchFamily="18" charset="0"/>
            </a:rPr>
            <a:t>SA 200 - </a:t>
          </a:r>
          <a:r>
            <a:rPr lang="en-IN" sz="1600" kern="1200" dirty="0">
              <a:latin typeface="Cambria" panose="02040503050406030204" pitchFamily="18" charset="0"/>
            </a:rPr>
            <a:t>Overall Objectives of the Independent Auditor and the Conduct of an Audit in Accordance with Standards on Auditing</a:t>
          </a:r>
        </a:p>
      </dsp:txBody>
      <dsp:txXfrm>
        <a:off x="1672600" y="27639"/>
        <a:ext cx="6106937" cy="552796"/>
      </dsp:txXfrm>
    </dsp:sp>
    <dsp:sp modelId="{B8128862-9904-4691-8B3F-5AB275AB8C55}">
      <dsp:nvSpPr>
        <dsp:cNvPr id="0" name=""/>
        <dsp:cNvSpPr/>
      </dsp:nvSpPr>
      <dsp:spPr>
        <a:xfrm>
          <a:off x="1555907" y="580436"/>
          <a:ext cx="622363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EE882A2-949C-4B17-959A-D81FA0098744}">
      <dsp:nvSpPr>
        <dsp:cNvPr id="0" name=""/>
        <dsp:cNvSpPr/>
      </dsp:nvSpPr>
      <dsp:spPr>
        <a:xfrm>
          <a:off x="1672600" y="608075"/>
          <a:ext cx="6106937" cy="552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rtl="0">
            <a:lnSpc>
              <a:spcPct val="90000"/>
            </a:lnSpc>
            <a:spcBef>
              <a:spcPct val="0"/>
            </a:spcBef>
            <a:spcAft>
              <a:spcPct val="35000"/>
            </a:spcAft>
            <a:buNone/>
          </a:pPr>
          <a:r>
            <a:rPr lang="en-US" sz="1600" kern="1200" dirty="0">
              <a:latin typeface="Cambria" panose="02040503050406030204" pitchFamily="18" charset="0"/>
            </a:rPr>
            <a:t>SA 210 - Agreeing</a:t>
          </a:r>
          <a:r>
            <a:rPr lang="en-IN" sz="1600" kern="1200" dirty="0">
              <a:latin typeface="Cambria" panose="02040503050406030204" pitchFamily="18" charset="0"/>
            </a:rPr>
            <a:t> the Terms of Audit Engagements</a:t>
          </a:r>
        </a:p>
      </dsp:txBody>
      <dsp:txXfrm>
        <a:off x="1672600" y="608075"/>
        <a:ext cx="6106937" cy="552796"/>
      </dsp:txXfrm>
    </dsp:sp>
    <dsp:sp modelId="{742E53FC-26E3-4ABC-8442-47C18C94C77B}">
      <dsp:nvSpPr>
        <dsp:cNvPr id="0" name=""/>
        <dsp:cNvSpPr/>
      </dsp:nvSpPr>
      <dsp:spPr>
        <a:xfrm>
          <a:off x="1555907" y="1160872"/>
          <a:ext cx="622363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4AE972B-B7B5-4DB7-8A0B-02520F710593}">
      <dsp:nvSpPr>
        <dsp:cNvPr id="0" name=""/>
        <dsp:cNvSpPr/>
      </dsp:nvSpPr>
      <dsp:spPr>
        <a:xfrm>
          <a:off x="1672600" y="1188512"/>
          <a:ext cx="6106937" cy="552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rtl="0">
            <a:lnSpc>
              <a:spcPct val="90000"/>
            </a:lnSpc>
            <a:spcBef>
              <a:spcPct val="0"/>
            </a:spcBef>
            <a:spcAft>
              <a:spcPct val="35000"/>
            </a:spcAft>
            <a:buNone/>
          </a:pPr>
          <a:r>
            <a:rPr lang="en-IN" sz="1600" kern="1200" dirty="0">
              <a:latin typeface="Cambria" panose="02040503050406030204" pitchFamily="18" charset="0"/>
            </a:rPr>
            <a:t>SA 220 - Quality Control for an Audit of Financial Statements</a:t>
          </a:r>
        </a:p>
      </dsp:txBody>
      <dsp:txXfrm>
        <a:off x="1672600" y="1188512"/>
        <a:ext cx="6106937" cy="552796"/>
      </dsp:txXfrm>
    </dsp:sp>
    <dsp:sp modelId="{2B6FF1DE-2629-4998-8A78-18D9B191B03C}">
      <dsp:nvSpPr>
        <dsp:cNvPr id="0" name=""/>
        <dsp:cNvSpPr/>
      </dsp:nvSpPr>
      <dsp:spPr>
        <a:xfrm>
          <a:off x="1555907" y="1741308"/>
          <a:ext cx="622363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505ED4E-B064-41AA-9EF6-2908E8B03741}">
      <dsp:nvSpPr>
        <dsp:cNvPr id="0" name=""/>
        <dsp:cNvSpPr/>
      </dsp:nvSpPr>
      <dsp:spPr>
        <a:xfrm>
          <a:off x="1672600" y="1768948"/>
          <a:ext cx="6106937" cy="552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rtl="0">
            <a:lnSpc>
              <a:spcPct val="90000"/>
            </a:lnSpc>
            <a:spcBef>
              <a:spcPct val="0"/>
            </a:spcBef>
            <a:spcAft>
              <a:spcPct val="35000"/>
            </a:spcAft>
            <a:buNone/>
          </a:pPr>
          <a:r>
            <a:rPr lang="en-US" sz="1600" kern="1200" dirty="0">
              <a:latin typeface="Cambria" panose="02040503050406030204" pitchFamily="18" charset="0"/>
            </a:rPr>
            <a:t>SA 230 - </a:t>
          </a:r>
          <a:r>
            <a:rPr lang="en-IN" sz="1600" kern="1200" dirty="0">
              <a:latin typeface="Cambria" panose="02040503050406030204" pitchFamily="18" charset="0"/>
            </a:rPr>
            <a:t>Audit Documentation</a:t>
          </a:r>
        </a:p>
      </dsp:txBody>
      <dsp:txXfrm>
        <a:off x="1672600" y="1768948"/>
        <a:ext cx="6106937" cy="552796"/>
      </dsp:txXfrm>
    </dsp:sp>
    <dsp:sp modelId="{A0F8422D-EDED-4BE4-A3BE-FDFFAC1F9A0F}">
      <dsp:nvSpPr>
        <dsp:cNvPr id="0" name=""/>
        <dsp:cNvSpPr/>
      </dsp:nvSpPr>
      <dsp:spPr>
        <a:xfrm>
          <a:off x="1555907" y="2321744"/>
          <a:ext cx="622363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D7DFD74-09DF-4801-8EB8-36A9F1BD6F78}">
      <dsp:nvSpPr>
        <dsp:cNvPr id="0" name=""/>
        <dsp:cNvSpPr/>
      </dsp:nvSpPr>
      <dsp:spPr>
        <a:xfrm>
          <a:off x="1672600" y="2349384"/>
          <a:ext cx="6106937" cy="552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rtl="0">
            <a:lnSpc>
              <a:spcPct val="90000"/>
            </a:lnSpc>
            <a:spcBef>
              <a:spcPct val="0"/>
            </a:spcBef>
            <a:spcAft>
              <a:spcPct val="35000"/>
            </a:spcAft>
            <a:buNone/>
          </a:pPr>
          <a:r>
            <a:rPr lang="en-US" sz="1600" kern="1200" dirty="0">
              <a:latin typeface="Cambria" panose="02040503050406030204" pitchFamily="18" charset="0"/>
            </a:rPr>
            <a:t>SA 240 - T</a:t>
          </a:r>
          <a:r>
            <a:rPr lang="en-IN" sz="1600" kern="1200" dirty="0">
              <a:latin typeface="Cambria" panose="02040503050406030204" pitchFamily="18" charset="0"/>
            </a:rPr>
            <a:t>he Auditor’s Responsibilities Relating to Fraud in an Audit of Financial Statements</a:t>
          </a:r>
        </a:p>
      </dsp:txBody>
      <dsp:txXfrm>
        <a:off x="1672600" y="2349384"/>
        <a:ext cx="6106937" cy="552796"/>
      </dsp:txXfrm>
    </dsp:sp>
    <dsp:sp modelId="{E0ED2798-716F-43E4-81AC-BDEBA72225D0}">
      <dsp:nvSpPr>
        <dsp:cNvPr id="0" name=""/>
        <dsp:cNvSpPr/>
      </dsp:nvSpPr>
      <dsp:spPr>
        <a:xfrm>
          <a:off x="1555907" y="2902180"/>
          <a:ext cx="622363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1DA5437-9E41-4119-A5F6-28144BFE5BFE}">
      <dsp:nvSpPr>
        <dsp:cNvPr id="0" name=""/>
        <dsp:cNvSpPr/>
      </dsp:nvSpPr>
      <dsp:spPr>
        <a:xfrm>
          <a:off x="1672600" y="2929820"/>
          <a:ext cx="6106937" cy="552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rtl="0">
            <a:lnSpc>
              <a:spcPct val="90000"/>
            </a:lnSpc>
            <a:spcBef>
              <a:spcPct val="0"/>
            </a:spcBef>
            <a:spcAft>
              <a:spcPct val="35000"/>
            </a:spcAft>
            <a:buNone/>
          </a:pPr>
          <a:r>
            <a:rPr lang="en-US" sz="1600" kern="1200" dirty="0">
              <a:latin typeface="Cambria" panose="02040503050406030204" pitchFamily="18" charset="0"/>
            </a:rPr>
            <a:t>SA 250 - </a:t>
          </a:r>
          <a:r>
            <a:rPr lang="en-IN" sz="1600" kern="1200" dirty="0">
              <a:latin typeface="Cambria" panose="02040503050406030204" pitchFamily="18" charset="0"/>
            </a:rPr>
            <a:t>Consideration of Laws and Regulations in an Audit of Financial Statements</a:t>
          </a:r>
        </a:p>
      </dsp:txBody>
      <dsp:txXfrm>
        <a:off x="1672600" y="2929820"/>
        <a:ext cx="6106937" cy="552796"/>
      </dsp:txXfrm>
    </dsp:sp>
    <dsp:sp modelId="{129EDD5E-3737-40CC-A1B1-233DC7DCF520}">
      <dsp:nvSpPr>
        <dsp:cNvPr id="0" name=""/>
        <dsp:cNvSpPr/>
      </dsp:nvSpPr>
      <dsp:spPr>
        <a:xfrm>
          <a:off x="1555907" y="3482616"/>
          <a:ext cx="622363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7738086-5C65-4F33-8FC3-94103C61BDA8}">
      <dsp:nvSpPr>
        <dsp:cNvPr id="0" name=""/>
        <dsp:cNvSpPr/>
      </dsp:nvSpPr>
      <dsp:spPr>
        <a:xfrm>
          <a:off x="1672600" y="3510256"/>
          <a:ext cx="6106937" cy="552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rtl="0">
            <a:lnSpc>
              <a:spcPct val="90000"/>
            </a:lnSpc>
            <a:spcBef>
              <a:spcPct val="0"/>
            </a:spcBef>
            <a:spcAft>
              <a:spcPct val="35000"/>
            </a:spcAft>
            <a:buNone/>
          </a:pPr>
          <a:r>
            <a:rPr lang="en-US" sz="1600" kern="1200">
              <a:latin typeface="Cambria" panose="02040503050406030204" pitchFamily="18" charset="0"/>
            </a:rPr>
            <a:t>SA 260 - </a:t>
          </a:r>
          <a:r>
            <a:rPr lang="en-IN" sz="1600" kern="1200">
              <a:latin typeface="Cambria" panose="02040503050406030204" pitchFamily="18" charset="0"/>
            </a:rPr>
            <a:t>Communication with Those Charged with Governance</a:t>
          </a:r>
        </a:p>
      </dsp:txBody>
      <dsp:txXfrm>
        <a:off x="1672600" y="3510256"/>
        <a:ext cx="6106937" cy="552796"/>
      </dsp:txXfrm>
    </dsp:sp>
    <dsp:sp modelId="{82F1DF61-D970-4EA8-80F4-DFA22BD791EB}">
      <dsp:nvSpPr>
        <dsp:cNvPr id="0" name=""/>
        <dsp:cNvSpPr/>
      </dsp:nvSpPr>
      <dsp:spPr>
        <a:xfrm>
          <a:off x="1555907" y="4063053"/>
          <a:ext cx="622363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67A7035-0CB3-4343-9969-F1069A26B37F}">
      <dsp:nvSpPr>
        <dsp:cNvPr id="0" name=""/>
        <dsp:cNvSpPr/>
      </dsp:nvSpPr>
      <dsp:spPr>
        <a:xfrm>
          <a:off x="1672600" y="4090692"/>
          <a:ext cx="6106937" cy="552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rtl="0">
            <a:lnSpc>
              <a:spcPct val="90000"/>
            </a:lnSpc>
            <a:spcBef>
              <a:spcPct val="0"/>
            </a:spcBef>
            <a:spcAft>
              <a:spcPct val="35000"/>
            </a:spcAft>
            <a:buNone/>
          </a:pPr>
          <a:r>
            <a:rPr lang="en-US" sz="1600" kern="1200" dirty="0">
              <a:latin typeface="Cambria" panose="02040503050406030204" pitchFamily="18" charset="0"/>
            </a:rPr>
            <a:t>SA 265 – </a:t>
          </a:r>
          <a:r>
            <a:rPr lang="en-IN" sz="1600" kern="1200" dirty="0">
              <a:latin typeface="Cambria" panose="02040503050406030204" pitchFamily="18" charset="0"/>
            </a:rPr>
            <a:t>Communicating Deficiencies in Internal  Control with those Charged with Governance and Management</a:t>
          </a:r>
        </a:p>
      </dsp:txBody>
      <dsp:txXfrm>
        <a:off x="1672600" y="4090692"/>
        <a:ext cx="6106937" cy="552796"/>
      </dsp:txXfrm>
    </dsp:sp>
    <dsp:sp modelId="{FC10C865-2469-475D-B827-5F386970F3BA}">
      <dsp:nvSpPr>
        <dsp:cNvPr id="0" name=""/>
        <dsp:cNvSpPr/>
      </dsp:nvSpPr>
      <dsp:spPr>
        <a:xfrm>
          <a:off x="1555907" y="4643489"/>
          <a:ext cx="622363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E2892B9-5670-4406-9067-C8FD1499AF48}">
      <dsp:nvSpPr>
        <dsp:cNvPr id="0" name=""/>
        <dsp:cNvSpPr/>
      </dsp:nvSpPr>
      <dsp:spPr>
        <a:xfrm>
          <a:off x="1672600" y="4671128"/>
          <a:ext cx="6106937" cy="552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rtl="0">
            <a:lnSpc>
              <a:spcPct val="90000"/>
            </a:lnSpc>
            <a:spcBef>
              <a:spcPct val="0"/>
            </a:spcBef>
            <a:spcAft>
              <a:spcPct val="35000"/>
            </a:spcAft>
            <a:buNone/>
          </a:pPr>
          <a:r>
            <a:rPr lang="en-US" sz="1600" kern="1200">
              <a:latin typeface="Cambria" panose="02040503050406030204" pitchFamily="18" charset="0"/>
            </a:rPr>
            <a:t>SA 299 – Joint Audit of Financial Statements</a:t>
          </a:r>
          <a:endParaRPr lang="en-IN" sz="1600" kern="1200">
            <a:latin typeface="Cambria" panose="02040503050406030204" pitchFamily="18" charset="0"/>
          </a:endParaRPr>
        </a:p>
      </dsp:txBody>
      <dsp:txXfrm>
        <a:off x="1672600" y="4671128"/>
        <a:ext cx="6106937" cy="552796"/>
      </dsp:txXfrm>
    </dsp:sp>
    <dsp:sp modelId="{B3EC5DEC-6BF6-4E76-95F4-BD9C0B1F0906}">
      <dsp:nvSpPr>
        <dsp:cNvPr id="0" name=""/>
        <dsp:cNvSpPr/>
      </dsp:nvSpPr>
      <dsp:spPr>
        <a:xfrm>
          <a:off x="1555907" y="5223925"/>
          <a:ext cx="622363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15280C-F8C7-477A-8F4F-AA30D6D65689}">
      <dsp:nvSpPr>
        <dsp:cNvPr id="0" name=""/>
        <dsp:cNvSpPr/>
      </dsp:nvSpPr>
      <dsp:spPr>
        <a:xfrm>
          <a:off x="0" y="0"/>
          <a:ext cx="10515600"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A1A82CB-77A8-4BF1-8D62-CA4305B30935}">
      <dsp:nvSpPr>
        <dsp:cNvPr id="0" name=""/>
        <dsp:cNvSpPr/>
      </dsp:nvSpPr>
      <dsp:spPr>
        <a:xfrm>
          <a:off x="0" y="0"/>
          <a:ext cx="2323282" cy="52403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rtl="0">
            <a:lnSpc>
              <a:spcPct val="90000"/>
            </a:lnSpc>
            <a:spcBef>
              <a:spcPct val="0"/>
            </a:spcBef>
            <a:spcAft>
              <a:spcPct val="35000"/>
            </a:spcAft>
            <a:buNone/>
          </a:pPr>
          <a:endParaRPr lang="en-IN" sz="1800" kern="1200" dirty="0">
            <a:latin typeface="Cambria" panose="02040503050406030204" pitchFamily="18" charset="0"/>
          </a:endParaRPr>
        </a:p>
      </dsp:txBody>
      <dsp:txXfrm>
        <a:off x="0" y="0"/>
        <a:ext cx="2323282" cy="5240337"/>
      </dsp:txXfrm>
    </dsp:sp>
    <dsp:sp modelId="{EEA30656-E64B-4DA9-A6C0-CD7DAB739160}">
      <dsp:nvSpPr>
        <dsp:cNvPr id="0" name=""/>
        <dsp:cNvSpPr/>
      </dsp:nvSpPr>
      <dsp:spPr>
        <a:xfrm>
          <a:off x="2476857" y="39276"/>
          <a:ext cx="8037091" cy="7855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rtl="0">
            <a:lnSpc>
              <a:spcPct val="90000"/>
            </a:lnSpc>
            <a:spcBef>
              <a:spcPct val="0"/>
            </a:spcBef>
            <a:spcAft>
              <a:spcPct val="35000"/>
            </a:spcAft>
            <a:buNone/>
          </a:pPr>
          <a:r>
            <a:rPr lang="en-US" sz="1800" kern="1200">
              <a:latin typeface="Cambria" panose="02040503050406030204" pitchFamily="18" charset="0"/>
            </a:rPr>
            <a:t>SA 300 - </a:t>
          </a:r>
          <a:r>
            <a:rPr lang="en-IN" sz="1800" kern="1200">
              <a:latin typeface="Cambria" panose="02040503050406030204" pitchFamily="18" charset="0"/>
            </a:rPr>
            <a:t>Planning an Audit of Financial Statements</a:t>
          </a:r>
        </a:p>
      </dsp:txBody>
      <dsp:txXfrm>
        <a:off x="2476857" y="39276"/>
        <a:ext cx="8037091" cy="785538"/>
      </dsp:txXfrm>
    </dsp:sp>
    <dsp:sp modelId="{60DD93BA-3AF4-4C23-9BCF-76F01B8E5DC8}">
      <dsp:nvSpPr>
        <dsp:cNvPr id="0" name=""/>
        <dsp:cNvSpPr/>
      </dsp:nvSpPr>
      <dsp:spPr>
        <a:xfrm>
          <a:off x="2323282" y="824815"/>
          <a:ext cx="8190666"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1BEE3E3-6C29-4B2F-866A-D63E3A0C6D22}">
      <dsp:nvSpPr>
        <dsp:cNvPr id="0" name=""/>
        <dsp:cNvSpPr/>
      </dsp:nvSpPr>
      <dsp:spPr>
        <a:xfrm>
          <a:off x="2476857" y="864092"/>
          <a:ext cx="8037091" cy="10341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rtl="0">
            <a:lnSpc>
              <a:spcPct val="90000"/>
            </a:lnSpc>
            <a:spcBef>
              <a:spcPct val="0"/>
            </a:spcBef>
            <a:spcAft>
              <a:spcPct val="35000"/>
            </a:spcAft>
            <a:buNone/>
          </a:pPr>
          <a:r>
            <a:rPr lang="en-US" sz="1800" kern="1200" dirty="0">
              <a:latin typeface="Cambria" panose="02040503050406030204" pitchFamily="18" charset="0"/>
            </a:rPr>
            <a:t>SA 315 - </a:t>
          </a:r>
          <a:r>
            <a:rPr lang="en-IN" sz="1800" kern="1200" dirty="0">
              <a:latin typeface="Cambria" panose="02040503050406030204" pitchFamily="18" charset="0"/>
            </a:rPr>
            <a:t>Identifying and Assessing the Risks of Material Misstatement Through Understanding the Entity and Its Environment</a:t>
          </a:r>
        </a:p>
      </dsp:txBody>
      <dsp:txXfrm>
        <a:off x="2476857" y="864092"/>
        <a:ext cx="8037091" cy="1034114"/>
      </dsp:txXfrm>
    </dsp:sp>
    <dsp:sp modelId="{23FC6EB3-16BC-4B95-878E-AB73688E6C37}">
      <dsp:nvSpPr>
        <dsp:cNvPr id="0" name=""/>
        <dsp:cNvSpPr/>
      </dsp:nvSpPr>
      <dsp:spPr>
        <a:xfrm>
          <a:off x="2323282" y="1898207"/>
          <a:ext cx="8190666"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B7F92EE-87CB-4ABB-B13A-57A4FDF01711}">
      <dsp:nvSpPr>
        <dsp:cNvPr id="0" name=""/>
        <dsp:cNvSpPr/>
      </dsp:nvSpPr>
      <dsp:spPr>
        <a:xfrm>
          <a:off x="2476857" y="1937484"/>
          <a:ext cx="8037091" cy="7855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rtl="0">
            <a:lnSpc>
              <a:spcPct val="90000"/>
            </a:lnSpc>
            <a:spcBef>
              <a:spcPct val="0"/>
            </a:spcBef>
            <a:spcAft>
              <a:spcPct val="35000"/>
            </a:spcAft>
            <a:buNone/>
          </a:pPr>
          <a:r>
            <a:rPr lang="en-US" sz="1800" kern="1200" dirty="0">
              <a:latin typeface="Cambria" panose="02040503050406030204" pitchFamily="18" charset="0"/>
            </a:rPr>
            <a:t>SA 320 - </a:t>
          </a:r>
          <a:r>
            <a:rPr lang="en-IN" sz="1800" kern="1200" dirty="0">
              <a:latin typeface="Cambria" panose="02040503050406030204" pitchFamily="18" charset="0"/>
            </a:rPr>
            <a:t>Materiality in Planning and Performing an Audit</a:t>
          </a:r>
        </a:p>
      </dsp:txBody>
      <dsp:txXfrm>
        <a:off x="2476857" y="1937484"/>
        <a:ext cx="8037091" cy="785538"/>
      </dsp:txXfrm>
    </dsp:sp>
    <dsp:sp modelId="{96419557-9084-4A69-BBA9-760E9DC8F08E}">
      <dsp:nvSpPr>
        <dsp:cNvPr id="0" name=""/>
        <dsp:cNvSpPr/>
      </dsp:nvSpPr>
      <dsp:spPr>
        <a:xfrm>
          <a:off x="2323282" y="2723023"/>
          <a:ext cx="8190666"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00B1260-6E8D-46C1-AC30-11716735B605}">
      <dsp:nvSpPr>
        <dsp:cNvPr id="0" name=""/>
        <dsp:cNvSpPr/>
      </dsp:nvSpPr>
      <dsp:spPr>
        <a:xfrm>
          <a:off x="2476857" y="2762300"/>
          <a:ext cx="8037091" cy="7855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rtl="0">
            <a:lnSpc>
              <a:spcPct val="90000"/>
            </a:lnSpc>
            <a:spcBef>
              <a:spcPct val="0"/>
            </a:spcBef>
            <a:spcAft>
              <a:spcPct val="35000"/>
            </a:spcAft>
            <a:buNone/>
          </a:pPr>
          <a:r>
            <a:rPr lang="en-US" sz="1800" kern="1200">
              <a:latin typeface="Cambria" panose="02040503050406030204" pitchFamily="18" charset="0"/>
            </a:rPr>
            <a:t>SA 330 - </a:t>
          </a:r>
          <a:r>
            <a:rPr lang="en-IN" sz="1800" kern="1200">
              <a:latin typeface="Cambria" panose="02040503050406030204" pitchFamily="18" charset="0"/>
            </a:rPr>
            <a:t>The Auditor’s Responses to Assessed Risks</a:t>
          </a:r>
        </a:p>
      </dsp:txBody>
      <dsp:txXfrm>
        <a:off x="2476857" y="2762300"/>
        <a:ext cx="8037091" cy="785538"/>
      </dsp:txXfrm>
    </dsp:sp>
    <dsp:sp modelId="{04BBB678-8EB7-431E-9B9A-ED9B485C8AFA}">
      <dsp:nvSpPr>
        <dsp:cNvPr id="0" name=""/>
        <dsp:cNvSpPr/>
      </dsp:nvSpPr>
      <dsp:spPr>
        <a:xfrm>
          <a:off x="2323282" y="3547838"/>
          <a:ext cx="8190666"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E521FBD-2004-4AB3-815D-3580C6DD76E7}">
      <dsp:nvSpPr>
        <dsp:cNvPr id="0" name=""/>
        <dsp:cNvSpPr/>
      </dsp:nvSpPr>
      <dsp:spPr>
        <a:xfrm>
          <a:off x="2476857" y="3587115"/>
          <a:ext cx="8037091" cy="7855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rtl="0">
            <a:lnSpc>
              <a:spcPct val="90000"/>
            </a:lnSpc>
            <a:spcBef>
              <a:spcPct val="0"/>
            </a:spcBef>
            <a:spcAft>
              <a:spcPct val="35000"/>
            </a:spcAft>
            <a:buNone/>
          </a:pPr>
          <a:r>
            <a:rPr lang="en-US" sz="1800" kern="1200">
              <a:latin typeface="Cambria" panose="02040503050406030204" pitchFamily="18" charset="0"/>
            </a:rPr>
            <a:t>SA 402 - </a:t>
          </a:r>
          <a:r>
            <a:rPr lang="en-IN" sz="1800" kern="1200">
              <a:latin typeface="Cambria" panose="02040503050406030204" pitchFamily="18" charset="0"/>
            </a:rPr>
            <a:t>Audit Considerations Relating to an Entity Using a Service Organisation</a:t>
          </a:r>
        </a:p>
      </dsp:txBody>
      <dsp:txXfrm>
        <a:off x="2476857" y="3587115"/>
        <a:ext cx="8037091" cy="785538"/>
      </dsp:txXfrm>
    </dsp:sp>
    <dsp:sp modelId="{AE046D68-DB62-4F01-9B36-6F00549D0773}">
      <dsp:nvSpPr>
        <dsp:cNvPr id="0" name=""/>
        <dsp:cNvSpPr/>
      </dsp:nvSpPr>
      <dsp:spPr>
        <a:xfrm>
          <a:off x="2323282" y="4372654"/>
          <a:ext cx="8190666"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C85AB79-382B-49DE-9597-96C30E520D07}">
      <dsp:nvSpPr>
        <dsp:cNvPr id="0" name=""/>
        <dsp:cNvSpPr/>
      </dsp:nvSpPr>
      <dsp:spPr>
        <a:xfrm>
          <a:off x="2476857" y="4411931"/>
          <a:ext cx="8037091" cy="7855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rtl="0">
            <a:lnSpc>
              <a:spcPct val="90000"/>
            </a:lnSpc>
            <a:spcBef>
              <a:spcPct val="0"/>
            </a:spcBef>
            <a:spcAft>
              <a:spcPct val="35000"/>
            </a:spcAft>
            <a:buNone/>
          </a:pPr>
          <a:r>
            <a:rPr lang="en-US" sz="1800" kern="1200" dirty="0">
              <a:latin typeface="Cambria" panose="02040503050406030204" pitchFamily="18" charset="0"/>
            </a:rPr>
            <a:t>SA – 450 </a:t>
          </a:r>
          <a:r>
            <a:rPr lang="en-IN" sz="1800" kern="1200" dirty="0">
              <a:latin typeface="Cambria" panose="02040503050406030204" pitchFamily="18" charset="0"/>
            </a:rPr>
            <a:t>Evaluation of Misstatements Identified During the Audit</a:t>
          </a:r>
        </a:p>
      </dsp:txBody>
      <dsp:txXfrm>
        <a:off x="2476857" y="4411931"/>
        <a:ext cx="8037091" cy="785538"/>
      </dsp:txXfrm>
    </dsp:sp>
    <dsp:sp modelId="{4C5D99D8-2488-4E28-88B7-FE724BCC7620}">
      <dsp:nvSpPr>
        <dsp:cNvPr id="0" name=""/>
        <dsp:cNvSpPr/>
      </dsp:nvSpPr>
      <dsp:spPr>
        <a:xfrm>
          <a:off x="1582109" y="5240337"/>
          <a:ext cx="8190666"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99A5EF-E40D-4C00-8DA9-41C54AFE3BDC}">
      <dsp:nvSpPr>
        <dsp:cNvPr id="0" name=""/>
        <dsp:cNvSpPr/>
      </dsp:nvSpPr>
      <dsp:spPr>
        <a:xfrm>
          <a:off x="0" y="0"/>
          <a:ext cx="4867423"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2B81CE5-BFC9-4A00-857C-DE705B65C160}">
      <dsp:nvSpPr>
        <dsp:cNvPr id="0" name=""/>
        <dsp:cNvSpPr/>
      </dsp:nvSpPr>
      <dsp:spPr>
        <a:xfrm>
          <a:off x="0" y="0"/>
          <a:ext cx="973484" cy="16002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rtl="0">
            <a:lnSpc>
              <a:spcPct val="90000"/>
            </a:lnSpc>
            <a:spcBef>
              <a:spcPct val="0"/>
            </a:spcBef>
            <a:spcAft>
              <a:spcPct val="35000"/>
            </a:spcAft>
            <a:buNone/>
          </a:pPr>
          <a:r>
            <a:rPr lang="en-US" sz="1600" kern="1200" dirty="0">
              <a:latin typeface="Cambria" panose="02040503050406030204" pitchFamily="18" charset="0"/>
            </a:rPr>
            <a:t>600-699 Using work of others</a:t>
          </a:r>
          <a:endParaRPr lang="en-IN" sz="1600" kern="1200" dirty="0">
            <a:latin typeface="Cambria" panose="02040503050406030204" pitchFamily="18" charset="0"/>
          </a:endParaRPr>
        </a:p>
      </dsp:txBody>
      <dsp:txXfrm>
        <a:off x="0" y="0"/>
        <a:ext cx="973484" cy="1600208"/>
      </dsp:txXfrm>
    </dsp:sp>
    <dsp:sp modelId="{C986F0CF-013E-463E-9B5B-7B59BEC79094}">
      <dsp:nvSpPr>
        <dsp:cNvPr id="0" name=""/>
        <dsp:cNvSpPr/>
      </dsp:nvSpPr>
      <dsp:spPr>
        <a:xfrm>
          <a:off x="1046495" y="25003"/>
          <a:ext cx="3820927" cy="5000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00075" rtl="0">
            <a:lnSpc>
              <a:spcPct val="90000"/>
            </a:lnSpc>
            <a:spcBef>
              <a:spcPct val="0"/>
            </a:spcBef>
            <a:spcAft>
              <a:spcPct val="35000"/>
            </a:spcAft>
            <a:buNone/>
          </a:pPr>
          <a:r>
            <a:rPr lang="en-US" sz="1350" kern="1200" dirty="0">
              <a:latin typeface="Cambria" panose="02040503050406030204" pitchFamily="18" charset="0"/>
            </a:rPr>
            <a:t>SA 600 - </a:t>
          </a:r>
          <a:r>
            <a:rPr lang="en-IN" sz="1350" kern="1200" dirty="0">
              <a:latin typeface="Cambria" panose="02040503050406030204" pitchFamily="18" charset="0"/>
            </a:rPr>
            <a:t>Using the Work of Another Auditor</a:t>
          </a:r>
        </a:p>
      </dsp:txBody>
      <dsp:txXfrm>
        <a:off x="1046495" y="25003"/>
        <a:ext cx="3820927" cy="500065"/>
      </dsp:txXfrm>
    </dsp:sp>
    <dsp:sp modelId="{7B9533CD-AA68-43E5-A995-13E2664B1CED}">
      <dsp:nvSpPr>
        <dsp:cNvPr id="0" name=""/>
        <dsp:cNvSpPr/>
      </dsp:nvSpPr>
      <dsp:spPr>
        <a:xfrm>
          <a:off x="973484" y="525068"/>
          <a:ext cx="3893938"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861CAB9-02AC-4B44-A445-68BA49752529}">
      <dsp:nvSpPr>
        <dsp:cNvPr id="0" name=""/>
        <dsp:cNvSpPr/>
      </dsp:nvSpPr>
      <dsp:spPr>
        <a:xfrm>
          <a:off x="1046495" y="550071"/>
          <a:ext cx="3820927" cy="5000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00075" rtl="0">
            <a:lnSpc>
              <a:spcPct val="90000"/>
            </a:lnSpc>
            <a:spcBef>
              <a:spcPct val="0"/>
            </a:spcBef>
            <a:spcAft>
              <a:spcPct val="35000"/>
            </a:spcAft>
            <a:buNone/>
          </a:pPr>
          <a:r>
            <a:rPr lang="en-US" sz="1350" kern="1200">
              <a:latin typeface="Cambria" panose="02040503050406030204" pitchFamily="18" charset="0"/>
            </a:rPr>
            <a:t>SA 610 - </a:t>
          </a:r>
          <a:r>
            <a:rPr lang="en-IN" sz="1350" kern="1200">
              <a:latin typeface="Cambria" panose="02040503050406030204" pitchFamily="18" charset="0"/>
            </a:rPr>
            <a:t>Using the Work of Internal Auditors</a:t>
          </a:r>
        </a:p>
      </dsp:txBody>
      <dsp:txXfrm>
        <a:off x="1046495" y="550071"/>
        <a:ext cx="3820927" cy="500065"/>
      </dsp:txXfrm>
    </dsp:sp>
    <dsp:sp modelId="{55D31DA9-D87B-4EAA-9039-49EEFD80F32A}">
      <dsp:nvSpPr>
        <dsp:cNvPr id="0" name=""/>
        <dsp:cNvSpPr/>
      </dsp:nvSpPr>
      <dsp:spPr>
        <a:xfrm>
          <a:off x="973484" y="1050137"/>
          <a:ext cx="3893938"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B487360-357B-42EA-8C83-1B8EFF32910A}">
      <dsp:nvSpPr>
        <dsp:cNvPr id="0" name=""/>
        <dsp:cNvSpPr/>
      </dsp:nvSpPr>
      <dsp:spPr>
        <a:xfrm>
          <a:off x="1046495" y="1075140"/>
          <a:ext cx="3820927" cy="5000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00075" rtl="0">
            <a:lnSpc>
              <a:spcPct val="90000"/>
            </a:lnSpc>
            <a:spcBef>
              <a:spcPct val="0"/>
            </a:spcBef>
            <a:spcAft>
              <a:spcPct val="35000"/>
            </a:spcAft>
            <a:buNone/>
          </a:pPr>
          <a:r>
            <a:rPr lang="en-US" sz="1350" kern="1200" dirty="0">
              <a:latin typeface="Cambria" panose="02040503050406030204" pitchFamily="18" charset="0"/>
            </a:rPr>
            <a:t>SA 620 - </a:t>
          </a:r>
          <a:r>
            <a:rPr lang="en-IN" sz="1350" kern="1200" dirty="0">
              <a:latin typeface="Cambria" panose="02040503050406030204" pitchFamily="18" charset="0"/>
            </a:rPr>
            <a:t>Using the Work of an Auditor’s Expert</a:t>
          </a:r>
        </a:p>
      </dsp:txBody>
      <dsp:txXfrm>
        <a:off x="1046495" y="1075140"/>
        <a:ext cx="3820927" cy="500065"/>
      </dsp:txXfrm>
    </dsp:sp>
    <dsp:sp modelId="{C41BE667-FD1A-41C5-AEDF-BE1B5EED29A5}">
      <dsp:nvSpPr>
        <dsp:cNvPr id="0" name=""/>
        <dsp:cNvSpPr/>
      </dsp:nvSpPr>
      <dsp:spPr>
        <a:xfrm>
          <a:off x="973484" y="1575205"/>
          <a:ext cx="3893938"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461E71-BC9A-4BDB-B9C8-48B7EF156C22}">
      <dsp:nvSpPr>
        <dsp:cNvPr id="0" name=""/>
        <dsp:cNvSpPr/>
      </dsp:nvSpPr>
      <dsp:spPr>
        <a:xfrm>
          <a:off x="0" y="0"/>
          <a:ext cx="5691165"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378CD52-1FDC-4342-9A1B-02678819BCC7}">
      <dsp:nvSpPr>
        <dsp:cNvPr id="0" name=""/>
        <dsp:cNvSpPr/>
      </dsp:nvSpPr>
      <dsp:spPr>
        <a:xfrm>
          <a:off x="0" y="0"/>
          <a:ext cx="1314887" cy="24044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688975" rtl="0">
            <a:lnSpc>
              <a:spcPct val="90000"/>
            </a:lnSpc>
            <a:spcBef>
              <a:spcPct val="0"/>
            </a:spcBef>
            <a:spcAft>
              <a:spcPct val="35000"/>
            </a:spcAft>
            <a:buNone/>
          </a:pPr>
          <a:r>
            <a:rPr lang="en-IN" sz="1550" kern="1200" dirty="0">
              <a:latin typeface="Cambria" panose="02040503050406030204" pitchFamily="18" charset="0"/>
            </a:rPr>
            <a:t>800-899 Specialized Areas</a:t>
          </a:r>
        </a:p>
      </dsp:txBody>
      <dsp:txXfrm>
        <a:off x="0" y="0"/>
        <a:ext cx="1314887" cy="2404412"/>
      </dsp:txXfrm>
    </dsp:sp>
    <dsp:sp modelId="{3EC674BD-5735-4BFF-89DF-D8B53B685057}">
      <dsp:nvSpPr>
        <dsp:cNvPr id="0" name=""/>
        <dsp:cNvSpPr/>
      </dsp:nvSpPr>
      <dsp:spPr>
        <a:xfrm>
          <a:off x="1396920" y="37568"/>
          <a:ext cx="4293050" cy="7513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00075" rtl="0">
            <a:lnSpc>
              <a:spcPct val="90000"/>
            </a:lnSpc>
            <a:spcBef>
              <a:spcPct val="0"/>
            </a:spcBef>
            <a:spcAft>
              <a:spcPct val="35000"/>
            </a:spcAft>
            <a:buNone/>
          </a:pPr>
          <a:r>
            <a:rPr lang="en-US" sz="1350" kern="1200" dirty="0">
              <a:latin typeface="Cambria" panose="02040503050406030204" pitchFamily="18" charset="0"/>
            </a:rPr>
            <a:t>SA 800 - </a:t>
          </a:r>
          <a:r>
            <a:rPr lang="en-IN" sz="1350" kern="1200" dirty="0">
              <a:latin typeface="Cambria" panose="02040503050406030204" pitchFamily="18" charset="0"/>
            </a:rPr>
            <a:t>Special Considerations-Audits of Financial Statements Prepared in Accordance with Special Purpose Frameworks</a:t>
          </a:r>
        </a:p>
      </dsp:txBody>
      <dsp:txXfrm>
        <a:off x="1396920" y="37568"/>
        <a:ext cx="4293050" cy="751378"/>
      </dsp:txXfrm>
    </dsp:sp>
    <dsp:sp modelId="{35E0CFEC-FC52-4BC5-8DD5-8725B7B27AD5}">
      <dsp:nvSpPr>
        <dsp:cNvPr id="0" name=""/>
        <dsp:cNvSpPr/>
      </dsp:nvSpPr>
      <dsp:spPr>
        <a:xfrm>
          <a:off x="1314887" y="788947"/>
          <a:ext cx="4375083"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FBBAEC2-B969-4149-9CA6-4EDC83303847}">
      <dsp:nvSpPr>
        <dsp:cNvPr id="0" name=""/>
        <dsp:cNvSpPr/>
      </dsp:nvSpPr>
      <dsp:spPr>
        <a:xfrm>
          <a:off x="1396920" y="826516"/>
          <a:ext cx="4293050" cy="7513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00075" rtl="0">
            <a:lnSpc>
              <a:spcPct val="90000"/>
            </a:lnSpc>
            <a:spcBef>
              <a:spcPct val="0"/>
            </a:spcBef>
            <a:spcAft>
              <a:spcPct val="35000"/>
            </a:spcAft>
            <a:buNone/>
          </a:pPr>
          <a:r>
            <a:rPr lang="en-US" sz="1350" kern="1200" dirty="0">
              <a:latin typeface="Cambria" panose="02040503050406030204" pitchFamily="18" charset="0"/>
            </a:rPr>
            <a:t>SA 805 - </a:t>
          </a:r>
          <a:r>
            <a:rPr lang="en-IN" sz="1350" kern="1200" dirty="0">
              <a:latin typeface="Cambria" panose="02040503050406030204" pitchFamily="18" charset="0"/>
            </a:rPr>
            <a:t>Special Considerations-Audits of Single Financial Statements and Specific Elements, Accounts or Items of a Financial Statement</a:t>
          </a:r>
        </a:p>
      </dsp:txBody>
      <dsp:txXfrm>
        <a:off x="1396920" y="826516"/>
        <a:ext cx="4293050" cy="751378"/>
      </dsp:txXfrm>
    </dsp:sp>
    <dsp:sp modelId="{A1F100BB-324B-41B1-8577-52AB8270B5CD}">
      <dsp:nvSpPr>
        <dsp:cNvPr id="0" name=""/>
        <dsp:cNvSpPr/>
      </dsp:nvSpPr>
      <dsp:spPr>
        <a:xfrm>
          <a:off x="1314887" y="1577895"/>
          <a:ext cx="4375083"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C08DF4F-DDC0-4A08-B848-E9D7D82E640D}">
      <dsp:nvSpPr>
        <dsp:cNvPr id="0" name=""/>
        <dsp:cNvSpPr/>
      </dsp:nvSpPr>
      <dsp:spPr>
        <a:xfrm>
          <a:off x="1396920" y="1615464"/>
          <a:ext cx="4293050" cy="7513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00075" rtl="0">
            <a:lnSpc>
              <a:spcPct val="90000"/>
            </a:lnSpc>
            <a:spcBef>
              <a:spcPct val="0"/>
            </a:spcBef>
            <a:spcAft>
              <a:spcPct val="35000"/>
            </a:spcAft>
            <a:buNone/>
          </a:pPr>
          <a:r>
            <a:rPr lang="en-US" sz="1350" kern="1200" dirty="0">
              <a:latin typeface="Cambria" panose="02040503050406030204" pitchFamily="18" charset="0"/>
            </a:rPr>
            <a:t>SA 810 - </a:t>
          </a:r>
          <a:r>
            <a:rPr lang="en-IN" sz="1350" kern="1200" dirty="0">
              <a:latin typeface="Cambria" panose="02040503050406030204" pitchFamily="18" charset="0"/>
            </a:rPr>
            <a:t>Engagements to Report on Summary Financial Statements</a:t>
          </a:r>
        </a:p>
      </dsp:txBody>
      <dsp:txXfrm>
        <a:off x="1396920" y="1615464"/>
        <a:ext cx="4293050" cy="751378"/>
      </dsp:txXfrm>
    </dsp:sp>
    <dsp:sp modelId="{1A78889D-35E3-4876-9A01-FFCC90AF957A}">
      <dsp:nvSpPr>
        <dsp:cNvPr id="0" name=""/>
        <dsp:cNvSpPr/>
      </dsp:nvSpPr>
      <dsp:spPr>
        <a:xfrm>
          <a:off x="1314887" y="2366843"/>
          <a:ext cx="4375083"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F183BF-818E-420D-81F7-16EE50CE05C6}" type="datetimeFigureOut">
              <a:rPr lang="en-US" smtClean="0"/>
              <a:t>9/10/2022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123E1A-D49D-4ADC-86CF-EF042C5D18D5}" type="slidenum">
              <a:rPr lang="en-US" smtClean="0"/>
              <a:t>‹#›</a:t>
            </a:fld>
            <a:endParaRPr lang="en-US"/>
          </a:p>
        </p:txBody>
      </p:sp>
    </p:spTree>
    <p:extLst>
      <p:ext uri="{BB962C8B-B14F-4D97-AF65-F5344CB8AC3E}">
        <p14:creationId xmlns:p14="http://schemas.microsoft.com/office/powerpoint/2010/main" val="36407551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DAEB9-54C8-2666-0C9F-955449F425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E5B9E74-E10B-7A27-3168-C9EDC8C072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5BC39F1-43E3-1618-BEEA-C6A2CDFF1C3D}"/>
              </a:ext>
            </a:extLst>
          </p:cNvPr>
          <p:cNvSpPr>
            <a:spLocks noGrp="1"/>
          </p:cNvSpPr>
          <p:nvPr>
            <p:ph type="dt" sz="half" idx="10"/>
          </p:nvPr>
        </p:nvSpPr>
        <p:spPr/>
        <p:txBody>
          <a:bodyPr/>
          <a:lstStyle/>
          <a:p>
            <a:fld id="{A614443B-0803-4120-8858-0BEAC5990D07}" type="datetime1">
              <a:rPr lang="en-US" smtClean="0"/>
              <a:t>9/10/2022</a:t>
            </a:fld>
            <a:endParaRPr lang="en-US"/>
          </a:p>
        </p:txBody>
      </p:sp>
      <p:sp>
        <p:nvSpPr>
          <p:cNvPr id="5" name="Footer Placeholder 4">
            <a:extLst>
              <a:ext uri="{FF2B5EF4-FFF2-40B4-BE49-F238E27FC236}">
                <a16:creationId xmlns:a16="http://schemas.microsoft.com/office/drawing/2014/main" id="{EB2AE791-BE33-FB99-02CE-B1AC3A33DD49}"/>
              </a:ext>
            </a:extLst>
          </p:cNvPr>
          <p:cNvSpPr>
            <a:spLocks noGrp="1"/>
          </p:cNvSpPr>
          <p:nvPr>
            <p:ph type="ftr" sz="quarter" idx="11"/>
          </p:nvPr>
        </p:nvSpPr>
        <p:spPr/>
        <p:txBody>
          <a:bodyPr/>
          <a:lstStyle/>
          <a:p>
            <a:r>
              <a:rPr lang="en-US"/>
              <a:t>M.S.Mathew F C A</a:t>
            </a:r>
          </a:p>
        </p:txBody>
      </p:sp>
      <p:sp>
        <p:nvSpPr>
          <p:cNvPr id="6" name="Slide Number Placeholder 5">
            <a:extLst>
              <a:ext uri="{FF2B5EF4-FFF2-40B4-BE49-F238E27FC236}">
                <a16:creationId xmlns:a16="http://schemas.microsoft.com/office/drawing/2014/main" id="{5DDCA5CC-BA48-7259-1234-DFD43A820A3B}"/>
              </a:ext>
            </a:extLst>
          </p:cNvPr>
          <p:cNvSpPr>
            <a:spLocks noGrp="1"/>
          </p:cNvSpPr>
          <p:nvPr>
            <p:ph type="sldNum" sz="quarter" idx="12"/>
          </p:nvPr>
        </p:nvSpPr>
        <p:spPr/>
        <p:txBody>
          <a:bodyPr/>
          <a:lstStyle/>
          <a:p>
            <a:fld id="{196886F1-37A2-468E-803D-98B148F27F75}" type="slidenum">
              <a:rPr lang="en-US" smtClean="0"/>
              <a:t>‹#›</a:t>
            </a:fld>
            <a:endParaRPr lang="en-US"/>
          </a:p>
        </p:txBody>
      </p:sp>
    </p:spTree>
    <p:extLst>
      <p:ext uri="{BB962C8B-B14F-4D97-AF65-F5344CB8AC3E}">
        <p14:creationId xmlns:p14="http://schemas.microsoft.com/office/powerpoint/2010/main" val="236814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D8C57-F804-FC43-4B7F-ACF8A86AE88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C6FEAF2-2FF2-18E9-37F1-A6D07B289CE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212D79-74AC-BC81-517F-F540DFF56F60}"/>
              </a:ext>
            </a:extLst>
          </p:cNvPr>
          <p:cNvSpPr>
            <a:spLocks noGrp="1"/>
          </p:cNvSpPr>
          <p:nvPr>
            <p:ph type="dt" sz="half" idx="10"/>
          </p:nvPr>
        </p:nvSpPr>
        <p:spPr/>
        <p:txBody>
          <a:bodyPr/>
          <a:lstStyle/>
          <a:p>
            <a:fld id="{5DAA5A71-43FA-445E-A820-51972BCCF0C9}" type="datetime1">
              <a:rPr lang="en-US" smtClean="0"/>
              <a:t>9/10/2022</a:t>
            </a:fld>
            <a:endParaRPr lang="en-US"/>
          </a:p>
        </p:txBody>
      </p:sp>
      <p:sp>
        <p:nvSpPr>
          <p:cNvPr id="5" name="Footer Placeholder 4">
            <a:extLst>
              <a:ext uri="{FF2B5EF4-FFF2-40B4-BE49-F238E27FC236}">
                <a16:creationId xmlns:a16="http://schemas.microsoft.com/office/drawing/2014/main" id="{540A19F3-B13B-1BED-A572-99F59C8DDD45}"/>
              </a:ext>
            </a:extLst>
          </p:cNvPr>
          <p:cNvSpPr>
            <a:spLocks noGrp="1"/>
          </p:cNvSpPr>
          <p:nvPr>
            <p:ph type="ftr" sz="quarter" idx="11"/>
          </p:nvPr>
        </p:nvSpPr>
        <p:spPr/>
        <p:txBody>
          <a:bodyPr/>
          <a:lstStyle/>
          <a:p>
            <a:r>
              <a:rPr lang="en-US"/>
              <a:t>M.S.Mathew F C A</a:t>
            </a:r>
          </a:p>
        </p:txBody>
      </p:sp>
      <p:sp>
        <p:nvSpPr>
          <p:cNvPr id="6" name="Slide Number Placeholder 5">
            <a:extLst>
              <a:ext uri="{FF2B5EF4-FFF2-40B4-BE49-F238E27FC236}">
                <a16:creationId xmlns:a16="http://schemas.microsoft.com/office/drawing/2014/main" id="{379B41C9-29AE-9D31-CFE5-D3142669E661}"/>
              </a:ext>
            </a:extLst>
          </p:cNvPr>
          <p:cNvSpPr>
            <a:spLocks noGrp="1"/>
          </p:cNvSpPr>
          <p:nvPr>
            <p:ph type="sldNum" sz="quarter" idx="12"/>
          </p:nvPr>
        </p:nvSpPr>
        <p:spPr/>
        <p:txBody>
          <a:bodyPr/>
          <a:lstStyle/>
          <a:p>
            <a:fld id="{196886F1-37A2-468E-803D-98B148F27F75}" type="slidenum">
              <a:rPr lang="en-US" smtClean="0"/>
              <a:t>‹#›</a:t>
            </a:fld>
            <a:endParaRPr lang="en-US"/>
          </a:p>
        </p:txBody>
      </p:sp>
    </p:spTree>
    <p:extLst>
      <p:ext uri="{BB962C8B-B14F-4D97-AF65-F5344CB8AC3E}">
        <p14:creationId xmlns:p14="http://schemas.microsoft.com/office/powerpoint/2010/main" val="3685778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4115AF-E167-AAD5-2AE0-74F5DF55B13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F6ADE9D-0628-34DA-4C8D-D6D4D0BC794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0A2FC6-B7A5-263E-EB21-8D457E814823}"/>
              </a:ext>
            </a:extLst>
          </p:cNvPr>
          <p:cNvSpPr>
            <a:spLocks noGrp="1"/>
          </p:cNvSpPr>
          <p:nvPr>
            <p:ph type="dt" sz="half" idx="10"/>
          </p:nvPr>
        </p:nvSpPr>
        <p:spPr/>
        <p:txBody>
          <a:bodyPr/>
          <a:lstStyle/>
          <a:p>
            <a:fld id="{FF9F3195-EDD0-4165-8714-D26A2A29DD91}" type="datetime1">
              <a:rPr lang="en-US" smtClean="0"/>
              <a:t>9/10/2022</a:t>
            </a:fld>
            <a:endParaRPr lang="en-US"/>
          </a:p>
        </p:txBody>
      </p:sp>
      <p:sp>
        <p:nvSpPr>
          <p:cNvPr id="5" name="Footer Placeholder 4">
            <a:extLst>
              <a:ext uri="{FF2B5EF4-FFF2-40B4-BE49-F238E27FC236}">
                <a16:creationId xmlns:a16="http://schemas.microsoft.com/office/drawing/2014/main" id="{B91CF5C0-BC23-6DAB-94F5-5DCBE9D44B25}"/>
              </a:ext>
            </a:extLst>
          </p:cNvPr>
          <p:cNvSpPr>
            <a:spLocks noGrp="1"/>
          </p:cNvSpPr>
          <p:nvPr>
            <p:ph type="ftr" sz="quarter" idx="11"/>
          </p:nvPr>
        </p:nvSpPr>
        <p:spPr/>
        <p:txBody>
          <a:bodyPr/>
          <a:lstStyle/>
          <a:p>
            <a:r>
              <a:rPr lang="en-US"/>
              <a:t>M.S.Mathew F C A</a:t>
            </a:r>
          </a:p>
        </p:txBody>
      </p:sp>
      <p:sp>
        <p:nvSpPr>
          <p:cNvPr id="6" name="Slide Number Placeholder 5">
            <a:extLst>
              <a:ext uri="{FF2B5EF4-FFF2-40B4-BE49-F238E27FC236}">
                <a16:creationId xmlns:a16="http://schemas.microsoft.com/office/drawing/2014/main" id="{2D1CF89B-F6C6-BAAC-9786-DE720BF0F5CE}"/>
              </a:ext>
            </a:extLst>
          </p:cNvPr>
          <p:cNvSpPr>
            <a:spLocks noGrp="1"/>
          </p:cNvSpPr>
          <p:nvPr>
            <p:ph type="sldNum" sz="quarter" idx="12"/>
          </p:nvPr>
        </p:nvSpPr>
        <p:spPr/>
        <p:txBody>
          <a:bodyPr/>
          <a:lstStyle/>
          <a:p>
            <a:fld id="{196886F1-37A2-468E-803D-98B148F27F75}" type="slidenum">
              <a:rPr lang="en-US" smtClean="0"/>
              <a:t>‹#›</a:t>
            </a:fld>
            <a:endParaRPr lang="en-US"/>
          </a:p>
        </p:txBody>
      </p:sp>
    </p:spTree>
    <p:extLst>
      <p:ext uri="{BB962C8B-B14F-4D97-AF65-F5344CB8AC3E}">
        <p14:creationId xmlns:p14="http://schemas.microsoft.com/office/powerpoint/2010/main" val="1498830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E0B3B-3ACB-7ED7-BE6F-193BBC06F1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202A58B-3FB0-CC54-E882-77486953AF9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EE68C6-10FE-299D-ECCD-36793FB246EE}"/>
              </a:ext>
            </a:extLst>
          </p:cNvPr>
          <p:cNvSpPr>
            <a:spLocks noGrp="1"/>
          </p:cNvSpPr>
          <p:nvPr>
            <p:ph type="dt" sz="half" idx="10"/>
          </p:nvPr>
        </p:nvSpPr>
        <p:spPr/>
        <p:txBody>
          <a:bodyPr/>
          <a:lstStyle/>
          <a:p>
            <a:fld id="{E5781201-559C-4F48-A13F-115E8806A7D5}" type="datetime1">
              <a:rPr lang="en-US" smtClean="0"/>
              <a:t>9/10/2022</a:t>
            </a:fld>
            <a:endParaRPr lang="en-US"/>
          </a:p>
        </p:txBody>
      </p:sp>
      <p:sp>
        <p:nvSpPr>
          <p:cNvPr id="5" name="Footer Placeholder 4">
            <a:extLst>
              <a:ext uri="{FF2B5EF4-FFF2-40B4-BE49-F238E27FC236}">
                <a16:creationId xmlns:a16="http://schemas.microsoft.com/office/drawing/2014/main" id="{D29DAD31-0984-0151-5505-F5602C8CC9C3}"/>
              </a:ext>
            </a:extLst>
          </p:cNvPr>
          <p:cNvSpPr>
            <a:spLocks noGrp="1"/>
          </p:cNvSpPr>
          <p:nvPr>
            <p:ph type="ftr" sz="quarter" idx="11"/>
          </p:nvPr>
        </p:nvSpPr>
        <p:spPr/>
        <p:txBody>
          <a:bodyPr/>
          <a:lstStyle/>
          <a:p>
            <a:r>
              <a:rPr lang="en-US"/>
              <a:t>M.S.Mathew F C A</a:t>
            </a:r>
          </a:p>
        </p:txBody>
      </p:sp>
      <p:sp>
        <p:nvSpPr>
          <p:cNvPr id="6" name="Slide Number Placeholder 5">
            <a:extLst>
              <a:ext uri="{FF2B5EF4-FFF2-40B4-BE49-F238E27FC236}">
                <a16:creationId xmlns:a16="http://schemas.microsoft.com/office/drawing/2014/main" id="{65050493-EAF1-71D8-9BB4-01911C31E5D1}"/>
              </a:ext>
            </a:extLst>
          </p:cNvPr>
          <p:cNvSpPr>
            <a:spLocks noGrp="1"/>
          </p:cNvSpPr>
          <p:nvPr>
            <p:ph type="sldNum" sz="quarter" idx="12"/>
          </p:nvPr>
        </p:nvSpPr>
        <p:spPr/>
        <p:txBody>
          <a:bodyPr/>
          <a:lstStyle/>
          <a:p>
            <a:fld id="{196886F1-37A2-468E-803D-98B148F27F75}" type="slidenum">
              <a:rPr lang="en-US" smtClean="0"/>
              <a:t>‹#›</a:t>
            </a:fld>
            <a:endParaRPr lang="en-US"/>
          </a:p>
        </p:txBody>
      </p:sp>
    </p:spTree>
    <p:extLst>
      <p:ext uri="{BB962C8B-B14F-4D97-AF65-F5344CB8AC3E}">
        <p14:creationId xmlns:p14="http://schemas.microsoft.com/office/powerpoint/2010/main" val="3097572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C4261-A069-9446-07C6-CCD4197815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D613459-B1B6-808D-C7C3-23957025DA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CA93F17-42CB-6384-E42D-482F7EF75385}"/>
              </a:ext>
            </a:extLst>
          </p:cNvPr>
          <p:cNvSpPr>
            <a:spLocks noGrp="1"/>
          </p:cNvSpPr>
          <p:nvPr>
            <p:ph type="dt" sz="half" idx="10"/>
          </p:nvPr>
        </p:nvSpPr>
        <p:spPr/>
        <p:txBody>
          <a:bodyPr/>
          <a:lstStyle/>
          <a:p>
            <a:fld id="{1BA38AFE-E544-49A2-B722-AB62A2ED3119}" type="datetime1">
              <a:rPr lang="en-US" smtClean="0"/>
              <a:t>9/10/2022</a:t>
            </a:fld>
            <a:endParaRPr lang="en-US"/>
          </a:p>
        </p:txBody>
      </p:sp>
      <p:sp>
        <p:nvSpPr>
          <p:cNvPr id="5" name="Footer Placeholder 4">
            <a:extLst>
              <a:ext uri="{FF2B5EF4-FFF2-40B4-BE49-F238E27FC236}">
                <a16:creationId xmlns:a16="http://schemas.microsoft.com/office/drawing/2014/main" id="{C8DB54C9-C009-84EE-5CA4-96B6ABBD67A6}"/>
              </a:ext>
            </a:extLst>
          </p:cNvPr>
          <p:cNvSpPr>
            <a:spLocks noGrp="1"/>
          </p:cNvSpPr>
          <p:nvPr>
            <p:ph type="ftr" sz="quarter" idx="11"/>
          </p:nvPr>
        </p:nvSpPr>
        <p:spPr/>
        <p:txBody>
          <a:bodyPr/>
          <a:lstStyle/>
          <a:p>
            <a:r>
              <a:rPr lang="en-US"/>
              <a:t>M.S.Mathew F C A</a:t>
            </a:r>
          </a:p>
        </p:txBody>
      </p:sp>
      <p:sp>
        <p:nvSpPr>
          <p:cNvPr id="6" name="Slide Number Placeholder 5">
            <a:extLst>
              <a:ext uri="{FF2B5EF4-FFF2-40B4-BE49-F238E27FC236}">
                <a16:creationId xmlns:a16="http://schemas.microsoft.com/office/drawing/2014/main" id="{60FD314B-E15D-E3B1-302E-887F71736EE6}"/>
              </a:ext>
            </a:extLst>
          </p:cNvPr>
          <p:cNvSpPr>
            <a:spLocks noGrp="1"/>
          </p:cNvSpPr>
          <p:nvPr>
            <p:ph type="sldNum" sz="quarter" idx="12"/>
          </p:nvPr>
        </p:nvSpPr>
        <p:spPr/>
        <p:txBody>
          <a:bodyPr/>
          <a:lstStyle/>
          <a:p>
            <a:fld id="{196886F1-37A2-468E-803D-98B148F27F75}" type="slidenum">
              <a:rPr lang="en-US" smtClean="0"/>
              <a:t>‹#›</a:t>
            </a:fld>
            <a:endParaRPr lang="en-US"/>
          </a:p>
        </p:txBody>
      </p:sp>
    </p:spTree>
    <p:extLst>
      <p:ext uri="{BB962C8B-B14F-4D97-AF65-F5344CB8AC3E}">
        <p14:creationId xmlns:p14="http://schemas.microsoft.com/office/powerpoint/2010/main" val="3543915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58086-CFD6-3B69-1E5F-93C93294B27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8F8C511-28D5-B1E2-DAB1-E21BBF9780A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F0933C4-EA68-2AD2-EBE1-4C4956E5556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1292235-7C27-C4C4-DC0D-B447E044C584}"/>
              </a:ext>
            </a:extLst>
          </p:cNvPr>
          <p:cNvSpPr>
            <a:spLocks noGrp="1"/>
          </p:cNvSpPr>
          <p:nvPr>
            <p:ph type="dt" sz="half" idx="10"/>
          </p:nvPr>
        </p:nvSpPr>
        <p:spPr/>
        <p:txBody>
          <a:bodyPr/>
          <a:lstStyle/>
          <a:p>
            <a:fld id="{CB76871A-E146-4118-9E6E-CDD2B5983489}" type="datetime1">
              <a:rPr lang="en-US" smtClean="0"/>
              <a:t>9/10/2022</a:t>
            </a:fld>
            <a:endParaRPr lang="en-US"/>
          </a:p>
        </p:txBody>
      </p:sp>
      <p:sp>
        <p:nvSpPr>
          <p:cNvPr id="6" name="Footer Placeholder 5">
            <a:extLst>
              <a:ext uri="{FF2B5EF4-FFF2-40B4-BE49-F238E27FC236}">
                <a16:creationId xmlns:a16="http://schemas.microsoft.com/office/drawing/2014/main" id="{7E9B0A40-83C6-5BDA-6FB1-9830BC3C4CD3}"/>
              </a:ext>
            </a:extLst>
          </p:cNvPr>
          <p:cNvSpPr>
            <a:spLocks noGrp="1"/>
          </p:cNvSpPr>
          <p:nvPr>
            <p:ph type="ftr" sz="quarter" idx="11"/>
          </p:nvPr>
        </p:nvSpPr>
        <p:spPr/>
        <p:txBody>
          <a:bodyPr/>
          <a:lstStyle/>
          <a:p>
            <a:r>
              <a:rPr lang="en-US"/>
              <a:t>M.S.Mathew F C A</a:t>
            </a:r>
          </a:p>
        </p:txBody>
      </p:sp>
      <p:sp>
        <p:nvSpPr>
          <p:cNvPr id="7" name="Slide Number Placeholder 6">
            <a:extLst>
              <a:ext uri="{FF2B5EF4-FFF2-40B4-BE49-F238E27FC236}">
                <a16:creationId xmlns:a16="http://schemas.microsoft.com/office/drawing/2014/main" id="{D01C09C6-32F0-A415-DA4E-2F0581449284}"/>
              </a:ext>
            </a:extLst>
          </p:cNvPr>
          <p:cNvSpPr>
            <a:spLocks noGrp="1"/>
          </p:cNvSpPr>
          <p:nvPr>
            <p:ph type="sldNum" sz="quarter" idx="12"/>
          </p:nvPr>
        </p:nvSpPr>
        <p:spPr/>
        <p:txBody>
          <a:bodyPr/>
          <a:lstStyle/>
          <a:p>
            <a:fld id="{196886F1-37A2-468E-803D-98B148F27F75}" type="slidenum">
              <a:rPr lang="en-US" smtClean="0"/>
              <a:t>‹#›</a:t>
            </a:fld>
            <a:endParaRPr lang="en-US"/>
          </a:p>
        </p:txBody>
      </p:sp>
    </p:spTree>
    <p:extLst>
      <p:ext uri="{BB962C8B-B14F-4D97-AF65-F5344CB8AC3E}">
        <p14:creationId xmlns:p14="http://schemas.microsoft.com/office/powerpoint/2010/main" val="1184110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39DF0-0FC6-731D-08B7-DFD2337551D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F6AF09D-127A-6F07-A0E3-617FC2CA3F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83AD73B-05AF-1E6F-8C38-BA21A63A16B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A47AC93-DEF0-EA16-5D65-3098DC797E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95555C-F3E9-18D6-90F9-D6385DF43FE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19B2CDA-5988-0B33-DDBC-76B7A8DDD3A5}"/>
              </a:ext>
            </a:extLst>
          </p:cNvPr>
          <p:cNvSpPr>
            <a:spLocks noGrp="1"/>
          </p:cNvSpPr>
          <p:nvPr>
            <p:ph type="dt" sz="half" idx="10"/>
          </p:nvPr>
        </p:nvSpPr>
        <p:spPr/>
        <p:txBody>
          <a:bodyPr/>
          <a:lstStyle/>
          <a:p>
            <a:fld id="{2EE6B82F-8D6F-4FD1-8B01-1A0C1C55ED4E}" type="datetime1">
              <a:rPr lang="en-US" smtClean="0"/>
              <a:t>9/10/2022</a:t>
            </a:fld>
            <a:endParaRPr lang="en-US"/>
          </a:p>
        </p:txBody>
      </p:sp>
      <p:sp>
        <p:nvSpPr>
          <p:cNvPr id="8" name="Footer Placeholder 7">
            <a:extLst>
              <a:ext uri="{FF2B5EF4-FFF2-40B4-BE49-F238E27FC236}">
                <a16:creationId xmlns:a16="http://schemas.microsoft.com/office/drawing/2014/main" id="{A1FCB32B-AF5F-640F-693E-AEA31CF7DEAD}"/>
              </a:ext>
            </a:extLst>
          </p:cNvPr>
          <p:cNvSpPr>
            <a:spLocks noGrp="1"/>
          </p:cNvSpPr>
          <p:nvPr>
            <p:ph type="ftr" sz="quarter" idx="11"/>
          </p:nvPr>
        </p:nvSpPr>
        <p:spPr/>
        <p:txBody>
          <a:bodyPr/>
          <a:lstStyle/>
          <a:p>
            <a:r>
              <a:rPr lang="en-US"/>
              <a:t>M.S.Mathew F C A</a:t>
            </a:r>
          </a:p>
        </p:txBody>
      </p:sp>
      <p:sp>
        <p:nvSpPr>
          <p:cNvPr id="9" name="Slide Number Placeholder 8">
            <a:extLst>
              <a:ext uri="{FF2B5EF4-FFF2-40B4-BE49-F238E27FC236}">
                <a16:creationId xmlns:a16="http://schemas.microsoft.com/office/drawing/2014/main" id="{282A9FEA-307F-3468-53B1-54C0C76BA96F}"/>
              </a:ext>
            </a:extLst>
          </p:cNvPr>
          <p:cNvSpPr>
            <a:spLocks noGrp="1"/>
          </p:cNvSpPr>
          <p:nvPr>
            <p:ph type="sldNum" sz="quarter" idx="12"/>
          </p:nvPr>
        </p:nvSpPr>
        <p:spPr/>
        <p:txBody>
          <a:bodyPr/>
          <a:lstStyle/>
          <a:p>
            <a:fld id="{196886F1-37A2-468E-803D-98B148F27F75}" type="slidenum">
              <a:rPr lang="en-US" smtClean="0"/>
              <a:t>‹#›</a:t>
            </a:fld>
            <a:endParaRPr lang="en-US"/>
          </a:p>
        </p:txBody>
      </p:sp>
    </p:spTree>
    <p:extLst>
      <p:ext uri="{BB962C8B-B14F-4D97-AF65-F5344CB8AC3E}">
        <p14:creationId xmlns:p14="http://schemas.microsoft.com/office/powerpoint/2010/main" val="2911131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BDE2C-A8AE-732C-6403-212ABBA28E3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6006478-728B-AB57-8296-9E7013B3F4AB}"/>
              </a:ext>
            </a:extLst>
          </p:cNvPr>
          <p:cNvSpPr>
            <a:spLocks noGrp="1"/>
          </p:cNvSpPr>
          <p:nvPr>
            <p:ph type="dt" sz="half" idx="10"/>
          </p:nvPr>
        </p:nvSpPr>
        <p:spPr/>
        <p:txBody>
          <a:bodyPr/>
          <a:lstStyle/>
          <a:p>
            <a:fld id="{984F9F94-4B47-43A5-AE34-0B337211E9E5}" type="datetime1">
              <a:rPr lang="en-US" smtClean="0"/>
              <a:t>9/10/2022</a:t>
            </a:fld>
            <a:endParaRPr lang="en-US"/>
          </a:p>
        </p:txBody>
      </p:sp>
      <p:sp>
        <p:nvSpPr>
          <p:cNvPr id="4" name="Footer Placeholder 3">
            <a:extLst>
              <a:ext uri="{FF2B5EF4-FFF2-40B4-BE49-F238E27FC236}">
                <a16:creationId xmlns:a16="http://schemas.microsoft.com/office/drawing/2014/main" id="{84146784-EF66-BBBE-9FDD-8EA555F5CF54}"/>
              </a:ext>
            </a:extLst>
          </p:cNvPr>
          <p:cNvSpPr>
            <a:spLocks noGrp="1"/>
          </p:cNvSpPr>
          <p:nvPr>
            <p:ph type="ftr" sz="quarter" idx="11"/>
          </p:nvPr>
        </p:nvSpPr>
        <p:spPr/>
        <p:txBody>
          <a:bodyPr/>
          <a:lstStyle/>
          <a:p>
            <a:r>
              <a:rPr lang="en-US"/>
              <a:t>M.S.Mathew F C A</a:t>
            </a:r>
          </a:p>
        </p:txBody>
      </p:sp>
      <p:sp>
        <p:nvSpPr>
          <p:cNvPr id="5" name="Slide Number Placeholder 4">
            <a:extLst>
              <a:ext uri="{FF2B5EF4-FFF2-40B4-BE49-F238E27FC236}">
                <a16:creationId xmlns:a16="http://schemas.microsoft.com/office/drawing/2014/main" id="{A2A7930A-D819-796D-B41E-CC4E99FBBB5D}"/>
              </a:ext>
            </a:extLst>
          </p:cNvPr>
          <p:cNvSpPr>
            <a:spLocks noGrp="1"/>
          </p:cNvSpPr>
          <p:nvPr>
            <p:ph type="sldNum" sz="quarter" idx="12"/>
          </p:nvPr>
        </p:nvSpPr>
        <p:spPr/>
        <p:txBody>
          <a:bodyPr/>
          <a:lstStyle/>
          <a:p>
            <a:fld id="{196886F1-37A2-468E-803D-98B148F27F75}" type="slidenum">
              <a:rPr lang="en-US" smtClean="0"/>
              <a:t>‹#›</a:t>
            </a:fld>
            <a:endParaRPr lang="en-US"/>
          </a:p>
        </p:txBody>
      </p:sp>
    </p:spTree>
    <p:extLst>
      <p:ext uri="{BB962C8B-B14F-4D97-AF65-F5344CB8AC3E}">
        <p14:creationId xmlns:p14="http://schemas.microsoft.com/office/powerpoint/2010/main" val="3241509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E1A04C-451F-A467-4124-98E888C215A8}"/>
              </a:ext>
            </a:extLst>
          </p:cNvPr>
          <p:cNvSpPr>
            <a:spLocks noGrp="1"/>
          </p:cNvSpPr>
          <p:nvPr>
            <p:ph type="dt" sz="half" idx="10"/>
          </p:nvPr>
        </p:nvSpPr>
        <p:spPr/>
        <p:txBody>
          <a:bodyPr/>
          <a:lstStyle/>
          <a:p>
            <a:fld id="{9E3A35E1-90CC-4633-AF05-97280E6FD9D1}" type="datetime1">
              <a:rPr lang="en-US" smtClean="0"/>
              <a:t>9/10/2022</a:t>
            </a:fld>
            <a:endParaRPr lang="en-US"/>
          </a:p>
        </p:txBody>
      </p:sp>
      <p:sp>
        <p:nvSpPr>
          <p:cNvPr id="3" name="Footer Placeholder 2">
            <a:extLst>
              <a:ext uri="{FF2B5EF4-FFF2-40B4-BE49-F238E27FC236}">
                <a16:creationId xmlns:a16="http://schemas.microsoft.com/office/drawing/2014/main" id="{55E2B54E-F043-C53A-0C18-378384050861}"/>
              </a:ext>
            </a:extLst>
          </p:cNvPr>
          <p:cNvSpPr>
            <a:spLocks noGrp="1"/>
          </p:cNvSpPr>
          <p:nvPr>
            <p:ph type="ftr" sz="quarter" idx="11"/>
          </p:nvPr>
        </p:nvSpPr>
        <p:spPr/>
        <p:txBody>
          <a:bodyPr/>
          <a:lstStyle/>
          <a:p>
            <a:r>
              <a:rPr lang="en-US"/>
              <a:t>M.S.Mathew F C A</a:t>
            </a:r>
          </a:p>
        </p:txBody>
      </p:sp>
      <p:sp>
        <p:nvSpPr>
          <p:cNvPr id="4" name="Slide Number Placeholder 3">
            <a:extLst>
              <a:ext uri="{FF2B5EF4-FFF2-40B4-BE49-F238E27FC236}">
                <a16:creationId xmlns:a16="http://schemas.microsoft.com/office/drawing/2014/main" id="{76B0E0F7-457A-0B08-397F-026BEDE3D512}"/>
              </a:ext>
            </a:extLst>
          </p:cNvPr>
          <p:cNvSpPr>
            <a:spLocks noGrp="1"/>
          </p:cNvSpPr>
          <p:nvPr>
            <p:ph type="sldNum" sz="quarter" idx="12"/>
          </p:nvPr>
        </p:nvSpPr>
        <p:spPr/>
        <p:txBody>
          <a:bodyPr/>
          <a:lstStyle/>
          <a:p>
            <a:fld id="{196886F1-37A2-468E-803D-98B148F27F75}" type="slidenum">
              <a:rPr lang="en-US" smtClean="0"/>
              <a:t>‹#›</a:t>
            </a:fld>
            <a:endParaRPr lang="en-US"/>
          </a:p>
        </p:txBody>
      </p:sp>
    </p:spTree>
    <p:extLst>
      <p:ext uri="{BB962C8B-B14F-4D97-AF65-F5344CB8AC3E}">
        <p14:creationId xmlns:p14="http://schemas.microsoft.com/office/powerpoint/2010/main" val="3614057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4A5D4-E70D-3F64-FA4F-97F4EA38E9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CED613F-127C-DB02-58DF-B7B8FD8933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72B6D9-C981-8840-03FE-992E03F7C2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B99A8A-EC41-52B3-DD8C-1D2DEC7737EF}"/>
              </a:ext>
            </a:extLst>
          </p:cNvPr>
          <p:cNvSpPr>
            <a:spLocks noGrp="1"/>
          </p:cNvSpPr>
          <p:nvPr>
            <p:ph type="dt" sz="half" idx="10"/>
          </p:nvPr>
        </p:nvSpPr>
        <p:spPr/>
        <p:txBody>
          <a:bodyPr/>
          <a:lstStyle/>
          <a:p>
            <a:fld id="{42F5E3E9-F13F-4CAE-B318-E1745BC12C8C}" type="datetime1">
              <a:rPr lang="en-US" smtClean="0"/>
              <a:t>9/10/2022</a:t>
            </a:fld>
            <a:endParaRPr lang="en-US"/>
          </a:p>
        </p:txBody>
      </p:sp>
      <p:sp>
        <p:nvSpPr>
          <p:cNvPr id="6" name="Footer Placeholder 5">
            <a:extLst>
              <a:ext uri="{FF2B5EF4-FFF2-40B4-BE49-F238E27FC236}">
                <a16:creationId xmlns:a16="http://schemas.microsoft.com/office/drawing/2014/main" id="{80490EE8-9821-62FA-2275-29C59F331CC2}"/>
              </a:ext>
            </a:extLst>
          </p:cNvPr>
          <p:cNvSpPr>
            <a:spLocks noGrp="1"/>
          </p:cNvSpPr>
          <p:nvPr>
            <p:ph type="ftr" sz="quarter" idx="11"/>
          </p:nvPr>
        </p:nvSpPr>
        <p:spPr/>
        <p:txBody>
          <a:bodyPr/>
          <a:lstStyle/>
          <a:p>
            <a:r>
              <a:rPr lang="en-US"/>
              <a:t>M.S.Mathew F C A</a:t>
            </a:r>
          </a:p>
        </p:txBody>
      </p:sp>
      <p:sp>
        <p:nvSpPr>
          <p:cNvPr id="7" name="Slide Number Placeholder 6">
            <a:extLst>
              <a:ext uri="{FF2B5EF4-FFF2-40B4-BE49-F238E27FC236}">
                <a16:creationId xmlns:a16="http://schemas.microsoft.com/office/drawing/2014/main" id="{2803D959-2119-7CCF-19DB-05836965D691}"/>
              </a:ext>
            </a:extLst>
          </p:cNvPr>
          <p:cNvSpPr>
            <a:spLocks noGrp="1"/>
          </p:cNvSpPr>
          <p:nvPr>
            <p:ph type="sldNum" sz="quarter" idx="12"/>
          </p:nvPr>
        </p:nvSpPr>
        <p:spPr/>
        <p:txBody>
          <a:bodyPr/>
          <a:lstStyle/>
          <a:p>
            <a:fld id="{196886F1-37A2-468E-803D-98B148F27F75}" type="slidenum">
              <a:rPr lang="en-US" smtClean="0"/>
              <a:t>‹#›</a:t>
            </a:fld>
            <a:endParaRPr lang="en-US"/>
          </a:p>
        </p:txBody>
      </p:sp>
    </p:spTree>
    <p:extLst>
      <p:ext uri="{BB962C8B-B14F-4D97-AF65-F5344CB8AC3E}">
        <p14:creationId xmlns:p14="http://schemas.microsoft.com/office/powerpoint/2010/main" val="3151384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D570F-D75B-0AF0-6317-E331F126C7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AB46CC8-B299-142D-878F-83C2CCD6BB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1C68393-97DE-7C1B-42CD-8C839DCC59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01FD7A-DA8E-7219-CFBC-E3A8987F0417}"/>
              </a:ext>
            </a:extLst>
          </p:cNvPr>
          <p:cNvSpPr>
            <a:spLocks noGrp="1"/>
          </p:cNvSpPr>
          <p:nvPr>
            <p:ph type="dt" sz="half" idx="10"/>
          </p:nvPr>
        </p:nvSpPr>
        <p:spPr/>
        <p:txBody>
          <a:bodyPr/>
          <a:lstStyle/>
          <a:p>
            <a:fld id="{6D67C41C-2B87-4B31-A624-5BEFBE69DFDB}" type="datetime1">
              <a:rPr lang="en-US" smtClean="0"/>
              <a:t>9/10/2022</a:t>
            </a:fld>
            <a:endParaRPr lang="en-US"/>
          </a:p>
        </p:txBody>
      </p:sp>
      <p:sp>
        <p:nvSpPr>
          <p:cNvPr id="6" name="Footer Placeholder 5">
            <a:extLst>
              <a:ext uri="{FF2B5EF4-FFF2-40B4-BE49-F238E27FC236}">
                <a16:creationId xmlns:a16="http://schemas.microsoft.com/office/drawing/2014/main" id="{54491A00-F2E6-0E6E-C0E6-092514FEFE10}"/>
              </a:ext>
            </a:extLst>
          </p:cNvPr>
          <p:cNvSpPr>
            <a:spLocks noGrp="1"/>
          </p:cNvSpPr>
          <p:nvPr>
            <p:ph type="ftr" sz="quarter" idx="11"/>
          </p:nvPr>
        </p:nvSpPr>
        <p:spPr/>
        <p:txBody>
          <a:bodyPr/>
          <a:lstStyle/>
          <a:p>
            <a:r>
              <a:rPr lang="en-US"/>
              <a:t>M.S.Mathew F C A</a:t>
            </a:r>
          </a:p>
        </p:txBody>
      </p:sp>
      <p:sp>
        <p:nvSpPr>
          <p:cNvPr id="7" name="Slide Number Placeholder 6">
            <a:extLst>
              <a:ext uri="{FF2B5EF4-FFF2-40B4-BE49-F238E27FC236}">
                <a16:creationId xmlns:a16="http://schemas.microsoft.com/office/drawing/2014/main" id="{16115542-A30D-F3A1-B85E-6B0942ADC862}"/>
              </a:ext>
            </a:extLst>
          </p:cNvPr>
          <p:cNvSpPr>
            <a:spLocks noGrp="1"/>
          </p:cNvSpPr>
          <p:nvPr>
            <p:ph type="sldNum" sz="quarter" idx="12"/>
          </p:nvPr>
        </p:nvSpPr>
        <p:spPr/>
        <p:txBody>
          <a:bodyPr/>
          <a:lstStyle/>
          <a:p>
            <a:fld id="{196886F1-37A2-468E-803D-98B148F27F75}" type="slidenum">
              <a:rPr lang="en-US" smtClean="0"/>
              <a:t>‹#›</a:t>
            </a:fld>
            <a:endParaRPr lang="en-US"/>
          </a:p>
        </p:txBody>
      </p:sp>
    </p:spTree>
    <p:extLst>
      <p:ext uri="{BB962C8B-B14F-4D97-AF65-F5344CB8AC3E}">
        <p14:creationId xmlns:p14="http://schemas.microsoft.com/office/powerpoint/2010/main" val="4294715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CF53DB-74E6-9592-BB2B-C80AAD8110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AF2B91-474A-287B-5EE0-C80467A245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A65CC5-8C13-0F1E-D37D-4E10C2C1C2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AF74E6-FA44-4134-9A85-342EB1F72063}" type="datetime1">
              <a:rPr lang="en-US" smtClean="0"/>
              <a:t>9/10/2022</a:t>
            </a:fld>
            <a:endParaRPr lang="en-US"/>
          </a:p>
        </p:txBody>
      </p:sp>
      <p:sp>
        <p:nvSpPr>
          <p:cNvPr id="5" name="Footer Placeholder 4">
            <a:extLst>
              <a:ext uri="{FF2B5EF4-FFF2-40B4-BE49-F238E27FC236}">
                <a16:creationId xmlns:a16="http://schemas.microsoft.com/office/drawing/2014/main" id="{7795B049-BAC3-8274-D5C5-3F85FA5290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M.S.Mathew F C A</a:t>
            </a:r>
          </a:p>
        </p:txBody>
      </p:sp>
      <p:sp>
        <p:nvSpPr>
          <p:cNvPr id="6" name="Slide Number Placeholder 5">
            <a:extLst>
              <a:ext uri="{FF2B5EF4-FFF2-40B4-BE49-F238E27FC236}">
                <a16:creationId xmlns:a16="http://schemas.microsoft.com/office/drawing/2014/main" id="{4CD5F5CB-0318-7D1D-6DA2-03DBA56875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6886F1-37A2-468E-803D-98B148F27F75}" type="slidenum">
              <a:rPr lang="en-US" smtClean="0"/>
              <a:t>‹#›</a:t>
            </a:fld>
            <a:endParaRPr lang="en-US"/>
          </a:p>
        </p:txBody>
      </p:sp>
    </p:spTree>
    <p:extLst>
      <p:ext uri="{BB962C8B-B14F-4D97-AF65-F5344CB8AC3E}">
        <p14:creationId xmlns:p14="http://schemas.microsoft.com/office/powerpoint/2010/main" val="932633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4.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FB38766-B86B-6A49-232D-7FBCE4FF594B}"/>
              </a:ext>
            </a:extLst>
          </p:cNvPr>
          <p:cNvSpPr>
            <a:spLocks noGrp="1"/>
          </p:cNvSpPr>
          <p:nvPr>
            <p:ph type="ctrTitle"/>
          </p:nvPr>
        </p:nvSpPr>
        <p:spPr>
          <a:xfrm>
            <a:off x="1524000" y="4470400"/>
            <a:ext cx="9144000" cy="2387600"/>
          </a:xfrm>
        </p:spPr>
        <p:txBody>
          <a:bodyPr>
            <a:normAutofit fontScale="90000"/>
          </a:bodyPr>
          <a:lstStyle/>
          <a:p>
            <a:br>
              <a:rPr lang="en-US" dirty="0"/>
            </a:br>
            <a:br>
              <a:rPr lang="en-US" dirty="0"/>
            </a:br>
            <a:br>
              <a:rPr lang="en-US" dirty="0"/>
            </a:br>
            <a:br>
              <a:rPr lang="en-US" dirty="0"/>
            </a:br>
            <a:br>
              <a:rPr lang="en-US" dirty="0"/>
            </a:br>
            <a:br>
              <a:rPr lang="en-US" dirty="0"/>
            </a:br>
            <a:br>
              <a:rPr lang="en-US" dirty="0"/>
            </a:br>
            <a:r>
              <a:rPr lang="en-US" dirty="0">
                <a:solidFill>
                  <a:srgbClr val="0070C0"/>
                </a:solidFill>
              </a:rPr>
              <a:t>Achieving Audit Quality</a:t>
            </a:r>
            <a:br>
              <a:rPr lang="en-US" dirty="0">
                <a:solidFill>
                  <a:srgbClr val="0070C0"/>
                </a:solidFill>
              </a:rPr>
            </a:br>
            <a:r>
              <a:rPr lang="en-US" dirty="0">
                <a:solidFill>
                  <a:srgbClr val="0070C0"/>
                </a:solidFill>
              </a:rPr>
              <a:t>&amp;</a:t>
            </a:r>
            <a:br>
              <a:rPr lang="en-US" dirty="0">
                <a:solidFill>
                  <a:srgbClr val="0070C0"/>
                </a:solidFill>
              </a:rPr>
            </a:br>
            <a:r>
              <a:rPr lang="en-US" dirty="0">
                <a:solidFill>
                  <a:srgbClr val="0070C0"/>
                </a:solidFill>
              </a:rPr>
              <a:t>Compliance with Peer Review</a:t>
            </a:r>
            <a:br>
              <a:rPr lang="en-US" dirty="0">
                <a:solidFill>
                  <a:srgbClr val="0070C0"/>
                </a:solidFill>
              </a:rPr>
            </a:br>
            <a:br>
              <a:rPr lang="en-US" dirty="0">
                <a:solidFill>
                  <a:srgbClr val="0070C0"/>
                </a:solidFill>
              </a:rPr>
            </a:br>
            <a:r>
              <a:rPr lang="en-US" sz="4000" dirty="0"/>
              <a:t>M S Mathew</a:t>
            </a:r>
            <a:br>
              <a:rPr lang="en-US" dirty="0"/>
            </a:br>
            <a:br>
              <a:rPr lang="en-US" dirty="0"/>
            </a:br>
            <a:endParaRPr lang="en-US" dirty="0"/>
          </a:p>
        </p:txBody>
      </p:sp>
    </p:spTree>
    <p:extLst>
      <p:ext uri="{BB962C8B-B14F-4D97-AF65-F5344CB8AC3E}">
        <p14:creationId xmlns:p14="http://schemas.microsoft.com/office/powerpoint/2010/main" val="4206084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3B3DC-972B-E420-37C1-58EF7C3161EE}"/>
              </a:ext>
            </a:extLst>
          </p:cNvPr>
          <p:cNvSpPr>
            <a:spLocks noGrp="1"/>
          </p:cNvSpPr>
          <p:nvPr>
            <p:ph type="title"/>
          </p:nvPr>
        </p:nvSpPr>
        <p:spPr/>
        <p:txBody>
          <a:bodyPr/>
          <a:lstStyle/>
          <a:p>
            <a:r>
              <a:rPr lang="en-US" sz="4400" dirty="0"/>
              <a:t>Peer Review</a:t>
            </a:r>
            <a:endParaRPr lang="en-US" dirty="0"/>
          </a:p>
        </p:txBody>
      </p:sp>
      <p:sp>
        <p:nvSpPr>
          <p:cNvPr id="3" name="Content Placeholder 2">
            <a:extLst>
              <a:ext uri="{FF2B5EF4-FFF2-40B4-BE49-F238E27FC236}">
                <a16:creationId xmlns:a16="http://schemas.microsoft.com/office/drawing/2014/main" id="{E3331B02-4354-23C0-3D19-810AC95492E1}"/>
              </a:ext>
            </a:extLst>
          </p:cNvPr>
          <p:cNvSpPr>
            <a:spLocks noGrp="1"/>
          </p:cNvSpPr>
          <p:nvPr>
            <p:ph idx="1"/>
          </p:nvPr>
        </p:nvSpPr>
        <p:spPr>
          <a:xfrm>
            <a:off x="838200" y="1825625"/>
            <a:ext cx="10515600" cy="4667250"/>
          </a:xfrm>
        </p:spPr>
        <p:txBody>
          <a:bodyPr>
            <a:normAutofit/>
          </a:bodyPr>
          <a:lstStyle/>
          <a:p>
            <a:pPr marL="0" indent="0">
              <a:buNone/>
            </a:pPr>
            <a:r>
              <a:rPr lang="en-US" b="1" dirty="0"/>
              <a:t>Important</a:t>
            </a:r>
          </a:p>
          <a:p>
            <a:pPr marL="0" indent="0">
              <a:buNone/>
            </a:pPr>
            <a:r>
              <a:rPr lang="en-US" dirty="0"/>
              <a:t>Peer review is not to identify isolated cases of engagement failure</a:t>
            </a:r>
          </a:p>
          <a:p>
            <a:pPr marL="0" indent="0">
              <a:buNone/>
            </a:pPr>
            <a:r>
              <a:rPr lang="en-US" dirty="0"/>
              <a:t>Aim is to </a:t>
            </a:r>
            <a:r>
              <a:rPr lang="en-US" u="sng" dirty="0"/>
              <a:t>identify weaknesses in a firm that are </a:t>
            </a:r>
            <a:r>
              <a:rPr lang="en-US" b="1" u="sng" dirty="0"/>
              <a:t>pervasive</a:t>
            </a:r>
            <a:r>
              <a:rPr lang="en-US" dirty="0"/>
              <a:t>, leading to systemic failure</a:t>
            </a:r>
          </a:p>
          <a:p>
            <a:pPr marL="0" indent="0">
              <a:buNone/>
            </a:pPr>
            <a:r>
              <a:rPr lang="en-US" dirty="0"/>
              <a:t>Peer review </a:t>
            </a:r>
            <a:r>
              <a:rPr lang="en-US" b="1" dirty="0"/>
              <a:t>provides a confirmation </a:t>
            </a:r>
            <a:r>
              <a:rPr lang="en-US" dirty="0"/>
              <a:t>to the practitioner if he is performing his functions in compliance with the standards and regulations </a:t>
            </a:r>
          </a:p>
          <a:p>
            <a:pPr marL="0" indent="0">
              <a:buNone/>
            </a:pPr>
            <a:r>
              <a:rPr lang="en-US" dirty="0"/>
              <a:t>Also </a:t>
            </a:r>
            <a:r>
              <a:rPr lang="en-US" u="sng" dirty="0"/>
              <a:t>indicates</a:t>
            </a:r>
            <a:r>
              <a:rPr lang="en-US" dirty="0"/>
              <a:t> to the practitioner </a:t>
            </a:r>
            <a:r>
              <a:rPr lang="en-US" u="sng" dirty="0"/>
              <a:t>the areas of improvement needed</a:t>
            </a:r>
          </a:p>
          <a:p>
            <a:pPr marL="0" indent="0">
              <a:buNone/>
            </a:pPr>
            <a:r>
              <a:rPr lang="en-US" dirty="0"/>
              <a:t>There is a process where improvements made by the member is monitored</a:t>
            </a:r>
          </a:p>
        </p:txBody>
      </p:sp>
      <p:sp>
        <p:nvSpPr>
          <p:cNvPr id="4" name="Footer Placeholder 3">
            <a:extLst>
              <a:ext uri="{FF2B5EF4-FFF2-40B4-BE49-F238E27FC236}">
                <a16:creationId xmlns:a16="http://schemas.microsoft.com/office/drawing/2014/main" id="{8CAAD868-20EF-CA0B-52C5-C25250355EF6}"/>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795974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54629-4B8C-A897-596D-EE53409FF94A}"/>
              </a:ext>
            </a:extLst>
          </p:cNvPr>
          <p:cNvSpPr>
            <a:spLocks noGrp="1"/>
          </p:cNvSpPr>
          <p:nvPr>
            <p:ph type="title"/>
          </p:nvPr>
        </p:nvSpPr>
        <p:spPr/>
        <p:txBody>
          <a:bodyPr/>
          <a:lstStyle/>
          <a:p>
            <a:r>
              <a:rPr lang="en-US" dirty="0"/>
              <a:t>Peer Review</a:t>
            </a:r>
          </a:p>
        </p:txBody>
      </p:sp>
      <p:sp>
        <p:nvSpPr>
          <p:cNvPr id="3" name="Content Placeholder 2">
            <a:extLst>
              <a:ext uri="{FF2B5EF4-FFF2-40B4-BE49-F238E27FC236}">
                <a16:creationId xmlns:a16="http://schemas.microsoft.com/office/drawing/2014/main" id="{D298AA9B-EDA9-23E1-B0BC-B9224D19BB6C}"/>
              </a:ext>
            </a:extLst>
          </p:cNvPr>
          <p:cNvSpPr>
            <a:spLocks noGrp="1"/>
          </p:cNvSpPr>
          <p:nvPr>
            <p:ph idx="1"/>
          </p:nvPr>
        </p:nvSpPr>
        <p:spPr>
          <a:xfrm>
            <a:off x="838200" y="1894378"/>
            <a:ext cx="10515600" cy="4351338"/>
          </a:xfrm>
        </p:spPr>
        <p:txBody>
          <a:bodyPr/>
          <a:lstStyle/>
          <a:p>
            <a:pPr marL="0" indent="0">
              <a:buNone/>
            </a:pPr>
            <a:r>
              <a:rPr lang="en-US" b="1" dirty="0"/>
              <a:t>The key processes </a:t>
            </a:r>
          </a:p>
          <a:p>
            <a:r>
              <a:rPr lang="en-US" dirty="0"/>
              <a:t>Review of General Controls  </a:t>
            </a:r>
          </a:p>
          <a:p>
            <a:r>
              <a:rPr lang="en-US" dirty="0"/>
              <a:t>Selection of sample files </a:t>
            </a:r>
          </a:p>
          <a:p>
            <a:r>
              <a:rPr lang="en-US" dirty="0"/>
              <a:t>Review of records  </a:t>
            </a:r>
          </a:p>
          <a:p>
            <a:r>
              <a:rPr lang="en-US" dirty="0"/>
              <a:t>Preliminary report to Practice Unit (PU)  </a:t>
            </a:r>
          </a:p>
          <a:p>
            <a:r>
              <a:rPr lang="en-US" dirty="0"/>
              <a:t>PU’s response thereof to the Reviewer  </a:t>
            </a:r>
          </a:p>
          <a:p>
            <a:r>
              <a:rPr lang="en-US" dirty="0"/>
              <a:t>Interim/Final Report  </a:t>
            </a:r>
          </a:p>
          <a:p>
            <a:r>
              <a:rPr lang="en-US" dirty="0"/>
              <a:t>Issue of Certificate</a:t>
            </a:r>
          </a:p>
          <a:p>
            <a:pPr marL="0" indent="0">
              <a:buNone/>
            </a:pPr>
            <a:endParaRPr lang="en-US" dirty="0"/>
          </a:p>
        </p:txBody>
      </p:sp>
      <p:sp>
        <p:nvSpPr>
          <p:cNvPr id="4" name="Footer Placeholder 3">
            <a:extLst>
              <a:ext uri="{FF2B5EF4-FFF2-40B4-BE49-F238E27FC236}">
                <a16:creationId xmlns:a16="http://schemas.microsoft.com/office/drawing/2014/main" id="{6F9E9FDA-9D1E-7720-B630-8F8544E74ABF}"/>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36330558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70825-9506-13F0-8796-582DB8590B98}"/>
              </a:ext>
            </a:extLst>
          </p:cNvPr>
          <p:cNvSpPr>
            <a:spLocks noGrp="1"/>
          </p:cNvSpPr>
          <p:nvPr>
            <p:ph type="title"/>
          </p:nvPr>
        </p:nvSpPr>
        <p:spPr/>
        <p:txBody>
          <a:bodyPr/>
          <a:lstStyle/>
          <a:p>
            <a:r>
              <a:rPr lang="en-US" dirty="0"/>
              <a:t>Key areas to comply</a:t>
            </a:r>
          </a:p>
        </p:txBody>
      </p:sp>
      <p:sp>
        <p:nvSpPr>
          <p:cNvPr id="3" name="Content Placeholder 2">
            <a:extLst>
              <a:ext uri="{FF2B5EF4-FFF2-40B4-BE49-F238E27FC236}">
                <a16:creationId xmlns:a16="http://schemas.microsoft.com/office/drawing/2014/main" id="{64A7C94D-5500-0D35-6A77-201E64B3C825}"/>
              </a:ext>
            </a:extLst>
          </p:cNvPr>
          <p:cNvSpPr>
            <a:spLocks noGrp="1"/>
          </p:cNvSpPr>
          <p:nvPr>
            <p:ph idx="1"/>
          </p:nvPr>
        </p:nvSpPr>
        <p:spPr/>
        <p:txBody>
          <a:bodyPr/>
          <a:lstStyle/>
          <a:p>
            <a:pPr marL="0" indent="0">
              <a:buNone/>
            </a:pPr>
            <a:r>
              <a:rPr lang="en-US" b="1" dirty="0"/>
              <a:t>General Controls  </a:t>
            </a:r>
          </a:p>
          <a:p>
            <a:pPr marL="0" indent="0">
              <a:buNone/>
            </a:pPr>
            <a:r>
              <a:rPr lang="en-US" dirty="0"/>
              <a:t>The reviewer considers  the 'general controls' which comprise of five controls, viz.</a:t>
            </a:r>
          </a:p>
          <a:p>
            <a:pPr marL="514350" indent="-514350">
              <a:buFont typeface="+mj-lt"/>
              <a:buAutoNum type="arabicPeriod"/>
            </a:pPr>
            <a:r>
              <a:rPr lang="en-US" dirty="0"/>
              <a:t>Independence  / ethics</a:t>
            </a:r>
          </a:p>
          <a:p>
            <a:pPr marL="514350" indent="-514350">
              <a:buFont typeface="+mj-lt"/>
              <a:buAutoNum type="arabicPeriod"/>
            </a:pPr>
            <a:r>
              <a:rPr lang="en-US" dirty="0"/>
              <a:t>Maintenance of professional skills and standards  </a:t>
            </a:r>
          </a:p>
          <a:p>
            <a:pPr marL="514350" indent="-514350">
              <a:buFont typeface="+mj-lt"/>
              <a:buAutoNum type="arabicPeriod"/>
            </a:pPr>
            <a:r>
              <a:rPr lang="en-US" dirty="0"/>
              <a:t>Outside consultation  </a:t>
            </a:r>
          </a:p>
          <a:p>
            <a:pPr marL="514350" indent="-514350">
              <a:buFont typeface="+mj-lt"/>
              <a:buAutoNum type="arabicPeriod"/>
            </a:pPr>
            <a:r>
              <a:rPr lang="en-US" dirty="0"/>
              <a:t>Staff supervision and developments  </a:t>
            </a:r>
          </a:p>
          <a:p>
            <a:pPr marL="514350" indent="-514350">
              <a:buFont typeface="+mj-lt"/>
              <a:buAutoNum type="arabicPeriod"/>
            </a:pPr>
            <a:r>
              <a:rPr lang="en-US" dirty="0"/>
              <a:t>Office administration</a:t>
            </a:r>
          </a:p>
          <a:p>
            <a:pPr marL="0" indent="0">
              <a:buNone/>
            </a:pPr>
            <a:endParaRPr lang="en-US" dirty="0"/>
          </a:p>
          <a:p>
            <a:pPr marL="0" indent="0">
              <a:buNone/>
            </a:pPr>
            <a:endParaRPr lang="en-US" dirty="0"/>
          </a:p>
        </p:txBody>
      </p:sp>
      <p:sp>
        <p:nvSpPr>
          <p:cNvPr id="4" name="Speech Bubble: Rectangle with Corners Rounded 3">
            <a:extLst>
              <a:ext uri="{FF2B5EF4-FFF2-40B4-BE49-F238E27FC236}">
                <a16:creationId xmlns:a16="http://schemas.microsoft.com/office/drawing/2014/main" id="{2D677182-D59C-1016-271D-42ED6C266C03}"/>
              </a:ext>
            </a:extLst>
          </p:cNvPr>
          <p:cNvSpPr/>
          <p:nvPr/>
        </p:nvSpPr>
        <p:spPr>
          <a:xfrm>
            <a:off x="7500830" y="1027906"/>
            <a:ext cx="1828800" cy="1161906"/>
          </a:xfrm>
          <a:prstGeom prst="wedgeRoundRectCallout">
            <a:avLst>
              <a:gd name="adj1" fmla="val -117826"/>
              <a:gd name="adj2" fmla="val 6605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Most of us may be lacking </a:t>
            </a:r>
          </a:p>
        </p:txBody>
      </p:sp>
      <p:sp>
        <p:nvSpPr>
          <p:cNvPr id="5" name="Footer Placeholder 4">
            <a:extLst>
              <a:ext uri="{FF2B5EF4-FFF2-40B4-BE49-F238E27FC236}">
                <a16:creationId xmlns:a16="http://schemas.microsoft.com/office/drawing/2014/main" id="{3B65CDBD-E7BD-5511-E29A-7931D9BFC6B1}"/>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29398845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48D2E-C226-358E-D463-107033D8FA2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E858455-EB7E-9E1F-85C5-A94F279FFA28}"/>
              </a:ext>
            </a:extLst>
          </p:cNvPr>
          <p:cNvSpPr>
            <a:spLocks noGrp="1"/>
          </p:cNvSpPr>
          <p:nvPr>
            <p:ph idx="1"/>
          </p:nvPr>
        </p:nvSpPr>
        <p:spPr>
          <a:xfrm>
            <a:off x="838200" y="1825625"/>
            <a:ext cx="10515600" cy="3928907"/>
          </a:xfrm>
        </p:spPr>
        <p:txBody>
          <a:bodyPr>
            <a:normAutofit lnSpcReduction="10000"/>
          </a:bodyPr>
          <a:lstStyle/>
          <a:p>
            <a:pPr marL="0" indent="0">
              <a:buNone/>
            </a:pPr>
            <a:r>
              <a:rPr lang="en-US" b="1" dirty="0"/>
              <a:t>Independence &amp; Ethics</a:t>
            </a:r>
          </a:p>
          <a:p>
            <a:r>
              <a:rPr lang="en-US" dirty="0"/>
              <a:t>Documented policies and procedures on independence and ethics, for partners and staff to follow. </a:t>
            </a:r>
          </a:p>
          <a:p>
            <a:r>
              <a:rPr lang="en-US" dirty="0"/>
              <a:t>Senior professional or partner responsible for independence and ethics implementation </a:t>
            </a:r>
          </a:p>
          <a:p>
            <a:r>
              <a:rPr lang="en-US" dirty="0"/>
              <a:t>Communication of these policies and expected standards of professional </a:t>
            </a:r>
            <a:r>
              <a:rPr lang="en-US" dirty="0" err="1"/>
              <a:t>behaviour</a:t>
            </a:r>
            <a:r>
              <a:rPr lang="en-US" dirty="0"/>
              <a:t> to all partners and staff</a:t>
            </a:r>
          </a:p>
          <a:p>
            <a:r>
              <a:rPr lang="en-US" dirty="0"/>
              <a:t>Monitor compliance </a:t>
            </a:r>
          </a:p>
          <a:p>
            <a:r>
              <a:rPr lang="en-US" dirty="0"/>
              <a:t>Update the policies and procedures on a need to basis</a:t>
            </a:r>
          </a:p>
          <a:p>
            <a:endParaRPr lang="en-US" dirty="0"/>
          </a:p>
        </p:txBody>
      </p:sp>
      <p:sp>
        <p:nvSpPr>
          <p:cNvPr id="4" name="Footer Placeholder 3">
            <a:extLst>
              <a:ext uri="{FF2B5EF4-FFF2-40B4-BE49-F238E27FC236}">
                <a16:creationId xmlns:a16="http://schemas.microsoft.com/office/drawing/2014/main" id="{C5E4E0B8-C942-194C-E903-4D5AFB4DBBB2}"/>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40654309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CDE6F-02F6-B75E-FC76-3BA023C7270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B1BEBA0-836B-F8ED-86B5-2B0DCD2FD793}"/>
              </a:ext>
            </a:extLst>
          </p:cNvPr>
          <p:cNvSpPr>
            <a:spLocks noGrp="1"/>
          </p:cNvSpPr>
          <p:nvPr>
            <p:ph idx="1"/>
          </p:nvPr>
        </p:nvSpPr>
        <p:spPr/>
        <p:txBody>
          <a:bodyPr/>
          <a:lstStyle/>
          <a:p>
            <a:pPr marL="0" indent="0">
              <a:buNone/>
            </a:pPr>
            <a:r>
              <a:rPr lang="en-US" b="1" dirty="0"/>
              <a:t>Professional skills and standards</a:t>
            </a:r>
          </a:p>
          <a:p>
            <a:r>
              <a:rPr lang="en-US" dirty="0"/>
              <a:t>Establish plan for personnel needs at all levels, based on current and anticipated clientele, business growth, impending retirements, </a:t>
            </a:r>
            <a:r>
              <a:rPr lang="en-US" dirty="0" err="1"/>
              <a:t>etc</a:t>
            </a:r>
            <a:endParaRPr lang="en-US" dirty="0"/>
          </a:p>
          <a:p>
            <a:r>
              <a:rPr lang="en-US" dirty="0"/>
              <a:t>Establish criteria for staff recruitment and a process for recruitment</a:t>
            </a:r>
          </a:p>
          <a:p>
            <a:r>
              <a:rPr lang="en-US" dirty="0"/>
              <a:t>Continuing education </a:t>
            </a:r>
            <a:r>
              <a:rPr lang="en-US" dirty="0" err="1"/>
              <a:t>programmes</a:t>
            </a:r>
            <a:r>
              <a:rPr lang="en-US" dirty="0"/>
              <a:t> for partners and staff, and allow easy access to current and relevant professional literature</a:t>
            </a:r>
          </a:p>
          <a:p>
            <a:r>
              <a:rPr lang="en-US" dirty="0"/>
              <a:t>Conduct </a:t>
            </a:r>
            <a:r>
              <a:rPr lang="en-US" dirty="0" err="1"/>
              <a:t>programmes</a:t>
            </a:r>
            <a:r>
              <a:rPr lang="en-US" dirty="0"/>
              <a:t> for developing expertise in </a:t>
            </a:r>
            <a:r>
              <a:rPr lang="en-US" dirty="0" err="1"/>
              <a:t>specialised</a:t>
            </a:r>
            <a:r>
              <a:rPr lang="en-US" dirty="0"/>
              <a:t> areas and industries</a:t>
            </a:r>
          </a:p>
          <a:p>
            <a:endParaRPr lang="en-US" dirty="0"/>
          </a:p>
        </p:txBody>
      </p:sp>
      <p:sp>
        <p:nvSpPr>
          <p:cNvPr id="4" name="Footer Placeholder 3">
            <a:extLst>
              <a:ext uri="{FF2B5EF4-FFF2-40B4-BE49-F238E27FC236}">
                <a16:creationId xmlns:a16="http://schemas.microsoft.com/office/drawing/2014/main" id="{C654536A-6141-EB02-231A-761497A8A3D9}"/>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39472662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67166-55AA-10C4-C6D5-78D42C7EA50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AF9767E-5510-7FBC-0031-A70DEEE21729}"/>
              </a:ext>
            </a:extLst>
          </p:cNvPr>
          <p:cNvSpPr>
            <a:spLocks noGrp="1"/>
          </p:cNvSpPr>
          <p:nvPr>
            <p:ph idx="1"/>
          </p:nvPr>
        </p:nvSpPr>
        <p:spPr>
          <a:xfrm>
            <a:off x="838200" y="1825624"/>
            <a:ext cx="10515600" cy="4912059"/>
          </a:xfrm>
        </p:spPr>
        <p:txBody>
          <a:bodyPr>
            <a:normAutofit/>
          </a:bodyPr>
          <a:lstStyle/>
          <a:p>
            <a:pPr marL="0" indent="0">
              <a:buNone/>
            </a:pPr>
            <a:r>
              <a:rPr lang="en-US" b="1" dirty="0"/>
              <a:t>Consultation</a:t>
            </a:r>
          </a:p>
          <a:p>
            <a:r>
              <a:rPr lang="en-US" dirty="0"/>
              <a:t>Should have a policy for consulting experts (both internal and external) </a:t>
            </a:r>
          </a:p>
          <a:p>
            <a:r>
              <a:rPr lang="en-US" dirty="0"/>
              <a:t>Should build up a network of other accountants, solicitors and advocates and technical consultants of industries in which its clients operate</a:t>
            </a:r>
          </a:p>
          <a:p>
            <a:pPr marL="0" indent="0">
              <a:buNone/>
            </a:pPr>
            <a:r>
              <a:rPr lang="en-US" b="1" dirty="0"/>
              <a:t>Staff supervision &amp; development</a:t>
            </a:r>
          </a:p>
          <a:p>
            <a:r>
              <a:rPr lang="en-US" dirty="0"/>
              <a:t>Should have a policy for promotions</a:t>
            </a:r>
          </a:p>
          <a:p>
            <a:r>
              <a:rPr lang="en-US" dirty="0"/>
              <a:t>Performance evaluation and counselling </a:t>
            </a:r>
          </a:p>
          <a:p>
            <a:r>
              <a:rPr lang="en-US" dirty="0"/>
              <a:t>Guidelines for assigning engagement responsibilities</a:t>
            </a:r>
          </a:p>
        </p:txBody>
      </p:sp>
      <p:sp>
        <p:nvSpPr>
          <p:cNvPr id="4" name="Footer Placeholder 3">
            <a:extLst>
              <a:ext uri="{FF2B5EF4-FFF2-40B4-BE49-F238E27FC236}">
                <a16:creationId xmlns:a16="http://schemas.microsoft.com/office/drawing/2014/main" id="{69372AB0-6882-FB0D-235E-6B6837C50B46}"/>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17902744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01317-6AC5-87A6-A102-D75A6E503E0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5B0FF56-DDD8-452F-8FCD-796A55479488}"/>
              </a:ext>
            </a:extLst>
          </p:cNvPr>
          <p:cNvSpPr>
            <a:spLocks noGrp="1"/>
          </p:cNvSpPr>
          <p:nvPr>
            <p:ph idx="1"/>
          </p:nvPr>
        </p:nvSpPr>
        <p:spPr>
          <a:xfrm>
            <a:off x="838200" y="1825625"/>
            <a:ext cx="10515600" cy="4667250"/>
          </a:xfrm>
        </p:spPr>
        <p:txBody>
          <a:bodyPr/>
          <a:lstStyle/>
          <a:p>
            <a:pPr marL="0" indent="0">
              <a:buNone/>
            </a:pPr>
            <a:r>
              <a:rPr lang="en-US" b="1" dirty="0"/>
              <a:t>Office Administration</a:t>
            </a:r>
          </a:p>
          <a:p>
            <a:r>
              <a:rPr lang="en-US" dirty="0"/>
              <a:t>Record of staff</a:t>
            </a:r>
          </a:p>
          <a:p>
            <a:r>
              <a:rPr lang="en-US" dirty="0"/>
              <a:t>List of clients, commencement and closure date of engagement</a:t>
            </a:r>
          </a:p>
          <a:p>
            <a:r>
              <a:rPr lang="en-US" dirty="0"/>
              <a:t>Files archiving and retrieval documents</a:t>
            </a:r>
          </a:p>
          <a:p>
            <a:pPr marL="0" indent="0">
              <a:buNone/>
            </a:pPr>
            <a:endParaRPr lang="en-US" dirty="0"/>
          </a:p>
          <a:p>
            <a:pPr marL="0" indent="0">
              <a:buNone/>
            </a:pPr>
            <a:r>
              <a:rPr lang="en-US" b="1" dirty="0"/>
              <a:t>Reporting by the firm</a:t>
            </a:r>
          </a:p>
          <a:p>
            <a:r>
              <a:rPr lang="en-US" dirty="0"/>
              <a:t>Controls over reports issued</a:t>
            </a:r>
          </a:p>
          <a:p>
            <a:r>
              <a:rPr lang="en-US" dirty="0"/>
              <a:t>Review process</a:t>
            </a:r>
          </a:p>
          <a:p>
            <a:endParaRPr lang="en-US" dirty="0"/>
          </a:p>
        </p:txBody>
      </p:sp>
      <p:sp>
        <p:nvSpPr>
          <p:cNvPr id="4" name="Footer Placeholder 3">
            <a:extLst>
              <a:ext uri="{FF2B5EF4-FFF2-40B4-BE49-F238E27FC236}">
                <a16:creationId xmlns:a16="http://schemas.microsoft.com/office/drawing/2014/main" id="{13CA35E7-9200-B1CC-2920-59DB3F48EFD3}"/>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9014588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6BE58-AD71-765D-E0D0-56EAF79E22F1}"/>
              </a:ext>
            </a:extLst>
          </p:cNvPr>
          <p:cNvSpPr>
            <a:spLocks noGrp="1"/>
          </p:cNvSpPr>
          <p:nvPr>
            <p:ph type="title"/>
          </p:nvPr>
        </p:nvSpPr>
        <p:spPr>
          <a:xfrm>
            <a:off x="838200" y="365126"/>
            <a:ext cx="10515600" cy="741780"/>
          </a:xfrm>
        </p:spPr>
        <p:txBody>
          <a:bodyPr/>
          <a:lstStyle/>
          <a:p>
            <a:r>
              <a:rPr lang="en-US" dirty="0"/>
              <a:t>Peer Review</a:t>
            </a:r>
          </a:p>
        </p:txBody>
      </p:sp>
      <p:sp>
        <p:nvSpPr>
          <p:cNvPr id="3" name="Content Placeholder 2">
            <a:extLst>
              <a:ext uri="{FF2B5EF4-FFF2-40B4-BE49-F238E27FC236}">
                <a16:creationId xmlns:a16="http://schemas.microsoft.com/office/drawing/2014/main" id="{32CEB4F7-16E5-E6CE-0C89-F04A11E48D4D}"/>
              </a:ext>
            </a:extLst>
          </p:cNvPr>
          <p:cNvSpPr>
            <a:spLocks noGrp="1"/>
          </p:cNvSpPr>
          <p:nvPr>
            <p:ph idx="1"/>
          </p:nvPr>
        </p:nvSpPr>
        <p:spPr>
          <a:xfrm>
            <a:off x="838200" y="1461241"/>
            <a:ext cx="10652531" cy="4788306"/>
          </a:xfrm>
        </p:spPr>
        <p:txBody>
          <a:bodyPr>
            <a:normAutofit fontScale="92500" lnSpcReduction="10000"/>
          </a:bodyPr>
          <a:lstStyle/>
          <a:p>
            <a:pPr marL="0" indent="0">
              <a:buNone/>
            </a:pPr>
            <a:r>
              <a:rPr lang="en-US" b="1" dirty="0"/>
              <a:t>Common observations during peer review</a:t>
            </a:r>
          </a:p>
          <a:p>
            <a:r>
              <a:rPr lang="en-US" u="sng" dirty="0"/>
              <a:t>NO documented policies &amp; procedures for </a:t>
            </a:r>
            <a:r>
              <a:rPr lang="en-US" dirty="0"/>
              <a:t>its System of Quality Control </a:t>
            </a:r>
          </a:p>
          <a:p>
            <a:r>
              <a:rPr lang="en-US" dirty="0"/>
              <a:t>Policies implemented are just basic and does not commensurate the size of the firm</a:t>
            </a:r>
          </a:p>
          <a:p>
            <a:r>
              <a:rPr lang="en-US" dirty="0"/>
              <a:t>There is a policy for independence, but </a:t>
            </a:r>
            <a:r>
              <a:rPr lang="en-US" u="sng" dirty="0"/>
              <a:t>No evidence tha</a:t>
            </a:r>
            <a:r>
              <a:rPr lang="en-US" dirty="0"/>
              <a:t>t the independence policies were implemented </a:t>
            </a:r>
          </a:p>
          <a:p>
            <a:r>
              <a:rPr lang="en-US" dirty="0"/>
              <a:t>No engagement specific </a:t>
            </a:r>
            <a:r>
              <a:rPr lang="en-US" u="sng" dirty="0"/>
              <a:t>independence review</a:t>
            </a:r>
            <a:r>
              <a:rPr lang="en-US" dirty="0"/>
              <a:t> was conducted to ensure engagement team members were independent of the client</a:t>
            </a:r>
          </a:p>
          <a:p>
            <a:r>
              <a:rPr lang="en-US" u="sng" dirty="0"/>
              <a:t>Deficiencies in implementing independence &amp; ethics policies</a:t>
            </a:r>
            <a:r>
              <a:rPr lang="en-US" dirty="0"/>
              <a:t>; acceptance &amp; continuance standards</a:t>
            </a:r>
          </a:p>
          <a:p>
            <a:r>
              <a:rPr lang="en-US" dirty="0"/>
              <a:t>NO Acceptance/Continuation evaluation conducted/documented </a:t>
            </a:r>
          </a:p>
          <a:p>
            <a:r>
              <a:rPr lang="en-US" dirty="0"/>
              <a:t>No practice of obtaining </a:t>
            </a:r>
            <a:r>
              <a:rPr lang="en-US" u="sng" dirty="0"/>
              <a:t>engagement letters  </a:t>
            </a:r>
          </a:p>
          <a:p>
            <a:endParaRPr lang="en-US" dirty="0"/>
          </a:p>
        </p:txBody>
      </p:sp>
      <p:sp>
        <p:nvSpPr>
          <p:cNvPr id="4" name="Footer Placeholder 3">
            <a:extLst>
              <a:ext uri="{FF2B5EF4-FFF2-40B4-BE49-F238E27FC236}">
                <a16:creationId xmlns:a16="http://schemas.microsoft.com/office/drawing/2014/main" id="{863F6C0A-708F-A674-2D92-DFE5C0991D79}"/>
              </a:ext>
            </a:extLst>
          </p:cNvPr>
          <p:cNvSpPr>
            <a:spLocks noGrp="1"/>
          </p:cNvSpPr>
          <p:nvPr>
            <p:ph type="ftr" sz="quarter" idx="11"/>
          </p:nvPr>
        </p:nvSpPr>
        <p:spPr/>
        <p:txBody>
          <a:bodyPr/>
          <a:lstStyle/>
          <a:p>
            <a:r>
              <a:rPr lang="en-US" dirty="0" err="1"/>
              <a:t>M.S.Mathew</a:t>
            </a:r>
            <a:r>
              <a:rPr lang="en-US" dirty="0"/>
              <a:t> F C A</a:t>
            </a:r>
          </a:p>
        </p:txBody>
      </p:sp>
      <p:sp>
        <p:nvSpPr>
          <p:cNvPr id="5" name="Explosion: 8 Points 4">
            <a:extLst>
              <a:ext uri="{FF2B5EF4-FFF2-40B4-BE49-F238E27FC236}">
                <a16:creationId xmlns:a16="http://schemas.microsoft.com/office/drawing/2014/main" id="{67C46DBA-33DF-FCB7-84ED-419F5054888C}"/>
              </a:ext>
            </a:extLst>
          </p:cNvPr>
          <p:cNvSpPr/>
          <p:nvPr/>
        </p:nvSpPr>
        <p:spPr>
          <a:xfrm>
            <a:off x="10759670" y="1832239"/>
            <a:ext cx="316258" cy="412511"/>
          </a:xfrm>
          <a:prstGeom prst="irregularSeal1">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75000"/>
                </a:schemeClr>
              </a:solidFill>
            </a:endParaRPr>
          </a:p>
        </p:txBody>
      </p:sp>
      <p:sp>
        <p:nvSpPr>
          <p:cNvPr id="6" name="Explosion: 8 Points 5">
            <a:extLst>
              <a:ext uri="{FF2B5EF4-FFF2-40B4-BE49-F238E27FC236}">
                <a16:creationId xmlns:a16="http://schemas.microsoft.com/office/drawing/2014/main" id="{FD22E32B-7F13-319F-3590-A98B18FD66C6}"/>
              </a:ext>
            </a:extLst>
          </p:cNvPr>
          <p:cNvSpPr/>
          <p:nvPr/>
        </p:nvSpPr>
        <p:spPr>
          <a:xfrm>
            <a:off x="4874509" y="3442883"/>
            <a:ext cx="316258" cy="412511"/>
          </a:xfrm>
          <a:prstGeom prst="irregularSeal1">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75000"/>
                </a:schemeClr>
              </a:solidFill>
            </a:endParaRPr>
          </a:p>
        </p:txBody>
      </p:sp>
      <p:sp>
        <p:nvSpPr>
          <p:cNvPr id="7" name="Explosion: 8 Points 6">
            <a:extLst>
              <a:ext uri="{FF2B5EF4-FFF2-40B4-BE49-F238E27FC236}">
                <a16:creationId xmlns:a16="http://schemas.microsoft.com/office/drawing/2014/main" id="{1AB4353C-FC50-D458-7B45-81C177D0EC99}"/>
              </a:ext>
            </a:extLst>
          </p:cNvPr>
          <p:cNvSpPr/>
          <p:nvPr/>
        </p:nvSpPr>
        <p:spPr>
          <a:xfrm>
            <a:off x="9989649" y="5345460"/>
            <a:ext cx="316258" cy="412511"/>
          </a:xfrm>
          <a:prstGeom prst="irregularSeal1">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75000"/>
                </a:schemeClr>
              </a:solidFill>
            </a:endParaRPr>
          </a:p>
        </p:txBody>
      </p:sp>
      <p:sp>
        <p:nvSpPr>
          <p:cNvPr id="8" name="Explosion: 8 Points 7">
            <a:extLst>
              <a:ext uri="{FF2B5EF4-FFF2-40B4-BE49-F238E27FC236}">
                <a16:creationId xmlns:a16="http://schemas.microsoft.com/office/drawing/2014/main" id="{82EC1F4F-8944-8ED0-207D-958CFA5018FC}"/>
              </a:ext>
            </a:extLst>
          </p:cNvPr>
          <p:cNvSpPr/>
          <p:nvPr/>
        </p:nvSpPr>
        <p:spPr>
          <a:xfrm>
            <a:off x="7239574" y="5837036"/>
            <a:ext cx="316258" cy="412511"/>
          </a:xfrm>
          <a:prstGeom prst="irregularSeal1">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75000"/>
                </a:schemeClr>
              </a:solidFill>
            </a:endParaRPr>
          </a:p>
        </p:txBody>
      </p:sp>
    </p:spTree>
    <p:extLst>
      <p:ext uri="{BB962C8B-B14F-4D97-AF65-F5344CB8AC3E}">
        <p14:creationId xmlns:p14="http://schemas.microsoft.com/office/powerpoint/2010/main" val="22085003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AA767-C10D-185F-2CB1-888909857302}"/>
              </a:ext>
            </a:extLst>
          </p:cNvPr>
          <p:cNvSpPr>
            <a:spLocks noGrp="1"/>
          </p:cNvSpPr>
          <p:nvPr>
            <p:ph type="title"/>
          </p:nvPr>
        </p:nvSpPr>
        <p:spPr>
          <a:xfrm>
            <a:off x="838200" y="299072"/>
            <a:ext cx="10515600" cy="728030"/>
          </a:xfrm>
        </p:spPr>
        <p:txBody>
          <a:bodyPr/>
          <a:lstStyle/>
          <a:p>
            <a:r>
              <a:rPr lang="en-US" dirty="0"/>
              <a:t>Peer Review</a:t>
            </a:r>
          </a:p>
        </p:txBody>
      </p:sp>
      <p:sp>
        <p:nvSpPr>
          <p:cNvPr id="3" name="Content Placeholder 2">
            <a:extLst>
              <a:ext uri="{FF2B5EF4-FFF2-40B4-BE49-F238E27FC236}">
                <a16:creationId xmlns:a16="http://schemas.microsoft.com/office/drawing/2014/main" id="{8A11A7E9-63A2-8883-AA37-D2B264503F42}"/>
              </a:ext>
            </a:extLst>
          </p:cNvPr>
          <p:cNvSpPr>
            <a:spLocks noGrp="1"/>
          </p:cNvSpPr>
          <p:nvPr>
            <p:ph idx="1"/>
          </p:nvPr>
        </p:nvSpPr>
        <p:spPr>
          <a:xfrm>
            <a:off x="735646" y="1027102"/>
            <a:ext cx="11055302" cy="5248943"/>
          </a:xfrm>
        </p:spPr>
        <p:txBody>
          <a:bodyPr>
            <a:normAutofit fontScale="92500" lnSpcReduction="20000"/>
          </a:bodyPr>
          <a:lstStyle/>
          <a:p>
            <a:pPr marL="0" indent="0">
              <a:buNone/>
            </a:pPr>
            <a:r>
              <a:rPr lang="en-US" b="1" dirty="0"/>
              <a:t>Common observations during peer review (contd.)</a:t>
            </a:r>
          </a:p>
          <a:p>
            <a:r>
              <a:rPr lang="en-US" u="sng" dirty="0"/>
              <a:t>Staff deployed did not have sufficient experience</a:t>
            </a:r>
            <a:r>
              <a:rPr lang="en-US" dirty="0"/>
              <a:t>, particularly industry experience</a:t>
            </a:r>
          </a:p>
          <a:p>
            <a:r>
              <a:rPr lang="en-US" dirty="0"/>
              <a:t>No indication that the staff were given </a:t>
            </a:r>
            <a:r>
              <a:rPr lang="en-US" u="sng" dirty="0"/>
              <a:t>relevant training</a:t>
            </a:r>
            <a:r>
              <a:rPr lang="en-US" dirty="0"/>
              <a:t> </a:t>
            </a:r>
          </a:p>
          <a:p>
            <a:r>
              <a:rPr lang="en-US" dirty="0"/>
              <a:t>Working papers </a:t>
            </a:r>
            <a:r>
              <a:rPr lang="en-US" u="sng" dirty="0"/>
              <a:t>did not indicate any review carried out by the senior</a:t>
            </a:r>
            <a:r>
              <a:rPr lang="en-US" dirty="0"/>
              <a:t> or partner</a:t>
            </a:r>
          </a:p>
          <a:p>
            <a:r>
              <a:rPr lang="en-US" u="sng" dirty="0"/>
              <a:t>No standard documented policies and procedures for planning and performing audits </a:t>
            </a:r>
            <a:r>
              <a:rPr lang="en-US" dirty="0"/>
              <a:t>(audit manual)</a:t>
            </a:r>
          </a:p>
          <a:p>
            <a:r>
              <a:rPr lang="en-US" dirty="0"/>
              <a:t>No documentation policy and hence the </a:t>
            </a:r>
            <a:r>
              <a:rPr lang="en-US" u="sng" dirty="0"/>
              <a:t>files lacked consistency</a:t>
            </a:r>
          </a:p>
          <a:p>
            <a:r>
              <a:rPr lang="en-US" u="sng" dirty="0"/>
              <a:t>NO working papers to evidence risk assessment</a:t>
            </a:r>
            <a:r>
              <a:rPr lang="en-US" dirty="0"/>
              <a:t> and design of responses to risk </a:t>
            </a:r>
          </a:p>
          <a:p>
            <a:r>
              <a:rPr lang="en-US" u="sng" dirty="0"/>
              <a:t>Controls evaluation not performed</a:t>
            </a:r>
            <a:r>
              <a:rPr lang="en-US" dirty="0"/>
              <a:t>; only substantive tests performed</a:t>
            </a:r>
          </a:p>
          <a:p>
            <a:r>
              <a:rPr lang="en-US" dirty="0"/>
              <a:t>No methodology was followed for audit sampling</a:t>
            </a:r>
          </a:p>
          <a:p>
            <a:r>
              <a:rPr lang="en-US" u="sng" dirty="0"/>
              <a:t>NO documentation regarding samples selected</a:t>
            </a:r>
            <a:r>
              <a:rPr lang="en-US" dirty="0"/>
              <a:t>, the procedures performed, the outcome of those procedures and the conclusions made</a:t>
            </a:r>
          </a:p>
          <a:p>
            <a:r>
              <a:rPr lang="en-US" dirty="0"/>
              <a:t>No evidence of overall conclusion on the audit </a:t>
            </a:r>
          </a:p>
          <a:p>
            <a:endParaRPr lang="en-US" dirty="0"/>
          </a:p>
        </p:txBody>
      </p:sp>
      <p:sp>
        <p:nvSpPr>
          <p:cNvPr id="4" name="Footer Placeholder 3">
            <a:extLst>
              <a:ext uri="{FF2B5EF4-FFF2-40B4-BE49-F238E27FC236}">
                <a16:creationId xmlns:a16="http://schemas.microsoft.com/office/drawing/2014/main" id="{B7F6A7D5-BADB-C342-2144-CB80BE6BEFE9}"/>
              </a:ext>
            </a:extLst>
          </p:cNvPr>
          <p:cNvSpPr>
            <a:spLocks noGrp="1"/>
          </p:cNvSpPr>
          <p:nvPr>
            <p:ph type="ftr" sz="quarter" idx="11"/>
          </p:nvPr>
        </p:nvSpPr>
        <p:spPr/>
        <p:txBody>
          <a:bodyPr/>
          <a:lstStyle/>
          <a:p>
            <a:r>
              <a:rPr lang="en-US"/>
              <a:t>M.S.Mathew F C A</a:t>
            </a:r>
          </a:p>
        </p:txBody>
      </p:sp>
      <p:sp>
        <p:nvSpPr>
          <p:cNvPr id="5" name="Explosion: 8 Points 4">
            <a:extLst>
              <a:ext uri="{FF2B5EF4-FFF2-40B4-BE49-F238E27FC236}">
                <a16:creationId xmlns:a16="http://schemas.microsoft.com/office/drawing/2014/main" id="{C2177A02-CB20-554C-97AE-74EE56EFA2D6}"/>
              </a:ext>
            </a:extLst>
          </p:cNvPr>
          <p:cNvSpPr/>
          <p:nvPr/>
        </p:nvSpPr>
        <p:spPr>
          <a:xfrm>
            <a:off x="10422785" y="4331361"/>
            <a:ext cx="316258" cy="412511"/>
          </a:xfrm>
          <a:prstGeom prst="irregularSeal1">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75000"/>
                </a:schemeClr>
              </a:solidFill>
            </a:endParaRPr>
          </a:p>
        </p:txBody>
      </p:sp>
      <p:sp>
        <p:nvSpPr>
          <p:cNvPr id="6" name="Explosion: 8 Points 5">
            <a:extLst>
              <a:ext uri="{FF2B5EF4-FFF2-40B4-BE49-F238E27FC236}">
                <a16:creationId xmlns:a16="http://schemas.microsoft.com/office/drawing/2014/main" id="{6A5D392F-28F3-4743-B413-8D23C294AD19}"/>
              </a:ext>
            </a:extLst>
          </p:cNvPr>
          <p:cNvSpPr/>
          <p:nvPr/>
        </p:nvSpPr>
        <p:spPr>
          <a:xfrm>
            <a:off x="11701569" y="3918850"/>
            <a:ext cx="410221" cy="412511"/>
          </a:xfrm>
          <a:prstGeom prst="irregularSeal1">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Explosion: 8 Points 6">
            <a:extLst>
              <a:ext uri="{FF2B5EF4-FFF2-40B4-BE49-F238E27FC236}">
                <a16:creationId xmlns:a16="http://schemas.microsoft.com/office/drawing/2014/main" id="{631FC7FE-0C17-1A5E-5F9A-5EF61D351984}"/>
              </a:ext>
            </a:extLst>
          </p:cNvPr>
          <p:cNvSpPr/>
          <p:nvPr/>
        </p:nvSpPr>
        <p:spPr>
          <a:xfrm>
            <a:off x="8628362" y="2072871"/>
            <a:ext cx="316258" cy="412511"/>
          </a:xfrm>
          <a:prstGeom prst="irregularSeal1">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75000"/>
                </a:schemeClr>
              </a:solidFill>
            </a:endParaRPr>
          </a:p>
        </p:txBody>
      </p:sp>
      <p:sp>
        <p:nvSpPr>
          <p:cNvPr id="8" name="Explosion: 8 Points 7">
            <a:extLst>
              <a:ext uri="{FF2B5EF4-FFF2-40B4-BE49-F238E27FC236}">
                <a16:creationId xmlns:a16="http://schemas.microsoft.com/office/drawing/2014/main" id="{0D84B66C-0562-3A6B-8457-F1AE5B144F4D}"/>
              </a:ext>
            </a:extLst>
          </p:cNvPr>
          <p:cNvSpPr/>
          <p:nvPr/>
        </p:nvSpPr>
        <p:spPr>
          <a:xfrm>
            <a:off x="7446974" y="5903686"/>
            <a:ext cx="316258" cy="412511"/>
          </a:xfrm>
          <a:prstGeom prst="irregularSeal1">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75000"/>
                </a:schemeClr>
              </a:solidFill>
            </a:endParaRPr>
          </a:p>
        </p:txBody>
      </p:sp>
    </p:spTree>
    <p:extLst>
      <p:ext uri="{BB962C8B-B14F-4D97-AF65-F5344CB8AC3E}">
        <p14:creationId xmlns:p14="http://schemas.microsoft.com/office/powerpoint/2010/main" val="8377005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0E27F-A2A8-CCEE-9914-3A7E15F5B6B5}"/>
              </a:ext>
            </a:extLst>
          </p:cNvPr>
          <p:cNvSpPr>
            <a:spLocks noGrp="1"/>
          </p:cNvSpPr>
          <p:nvPr>
            <p:ph type="title"/>
          </p:nvPr>
        </p:nvSpPr>
        <p:spPr>
          <a:xfrm>
            <a:off x="838200" y="365125"/>
            <a:ext cx="10515600" cy="700529"/>
          </a:xfrm>
        </p:spPr>
        <p:txBody>
          <a:bodyPr>
            <a:normAutofit fontScale="90000"/>
          </a:bodyPr>
          <a:lstStyle/>
          <a:p>
            <a:br>
              <a:rPr lang="en-US" sz="4400" dirty="0"/>
            </a:br>
            <a:r>
              <a:rPr lang="en-US" sz="4400" dirty="0"/>
              <a:t>Peer Review</a:t>
            </a:r>
            <a:br>
              <a:rPr lang="en-US" sz="4400" dirty="0"/>
            </a:br>
            <a:endParaRPr lang="en-US" dirty="0"/>
          </a:p>
        </p:txBody>
      </p:sp>
      <p:sp>
        <p:nvSpPr>
          <p:cNvPr id="3" name="Content Placeholder 2">
            <a:extLst>
              <a:ext uri="{FF2B5EF4-FFF2-40B4-BE49-F238E27FC236}">
                <a16:creationId xmlns:a16="http://schemas.microsoft.com/office/drawing/2014/main" id="{5D0F7B19-F6AD-3225-E5FB-0FA8883EDE0E}"/>
              </a:ext>
            </a:extLst>
          </p:cNvPr>
          <p:cNvSpPr>
            <a:spLocks noGrp="1"/>
          </p:cNvSpPr>
          <p:nvPr>
            <p:ph idx="1"/>
          </p:nvPr>
        </p:nvSpPr>
        <p:spPr>
          <a:xfrm>
            <a:off x="838200" y="1253331"/>
            <a:ext cx="10515600" cy="4351338"/>
          </a:xfrm>
        </p:spPr>
        <p:txBody>
          <a:bodyPr/>
          <a:lstStyle/>
          <a:p>
            <a:pPr marL="0" indent="0">
              <a:buNone/>
            </a:pPr>
            <a:r>
              <a:rPr lang="en-US" b="1" dirty="0"/>
              <a:t>Common observations during peer review (Contd.)</a:t>
            </a:r>
          </a:p>
          <a:p>
            <a:r>
              <a:rPr lang="en-US" dirty="0"/>
              <a:t>While several queries were raised during audit, no evidence that satisfactory responses were received and the issues were closed</a:t>
            </a:r>
          </a:p>
          <a:p>
            <a:r>
              <a:rPr lang="en-US" dirty="0"/>
              <a:t>No evidence of going concern evaluation</a:t>
            </a:r>
          </a:p>
          <a:p>
            <a:r>
              <a:rPr lang="en-US" dirty="0"/>
              <a:t>NO evidence of subsequent events review</a:t>
            </a:r>
          </a:p>
          <a:p>
            <a:r>
              <a:rPr lang="en-US" dirty="0"/>
              <a:t>Working papers were not linked to financial statements</a:t>
            </a:r>
          </a:p>
          <a:p>
            <a:r>
              <a:rPr lang="en-US" dirty="0"/>
              <a:t>Poor management of audit files and its archival</a:t>
            </a:r>
          </a:p>
          <a:p>
            <a:endParaRPr lang="en-US" dirty="0"/>
          </a:p>
          <a:p>
            <a:endParaRPr lang="en-US" dirty="0"/>
          </a:p>
        </p:txBody>
      </p:sp>
      <p:sp>
        <p:nvSpPr>
          <p:cNvPr id="4" name="Footer Placeholder 3">
            <a:extLst>
              <a:ext uri="{FF2B5EF4-FFF2-40B4-BE49-F238E27FC236}">
                <a16:creationId xmlns:a16="http://schemas.microsoft.com/office/drawing/2014/main" id="{654E1884-0888-53E7-1C14-86263F0883B7}"/>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1114849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2AEFA-EDF4-9315-9103-F00A56FC216C}"/>
              </a:ext>
            </a:extLst>
          </p:cNvPr>
          <p:cNvSpPr>
            <a:spLocks noGrp="1"/>
          </p:cNvSpPr>
          <p:nvPr>
            <p:ph type="title"/>
          </p:nvPr>
        </p:nvSpPr>
        <p:spPr>
          <a:xfrm>
            <a:off x="838200" y="365125"/>
            <a:ext cx="10515600" cy="817407"/>
          </a:xfrm>
        </p:spPr>
        <p:txBody>
          <a:bodyPr/>
          <a:lstStyle/>
          <a:p>
            <a:r>
              <a:rPr lang="en-US" dirty="0"/>
              <a:t>Achieving Audit Quality</a:t>
            </a:r>
          </a:p>
        </p:txBody>
      </p:sp>
      <p:sp>
        <p:nvSpPr>
          <p:cNvPr id="3" name="Content Placeholder 2">
            <a:extLst>
              <a:ext uri="{FF2B5EF4-FFF2-40B4-BE49-F238E27FC236}">
                <a16:creationId xmlns:a16="http://schemas.microsoft.com/office/drawing/2014/main" id="{01ACA9D9-6A82-C28C-14A8-B8DF8FA4A50F}"/>
              </a:ext>
            </a:extLst>
          </p:cNvPr>
          <p:cNvSpPr>
            <a:spLocks noGrp="1"/>
          </p:cNvSpPr>
          <p:nvPr>
            <p:ph idx="1"/>
          </p:nvPr>
        </p:nvSpPr>
        <p:spPr>
          <a:xfrm>
            <a:off x="838200" y="1491917"/>
            <a:ext cx="10515600" cy="5232018"/>
          </a:xfrm>
        </p:spPr>
        <p:txBody>
          <a:bodyPr>
            <a:normAutofit lnSpcReduction="10000"/>
          </a:bodyPr>
          <a:lstStyle/>
          <a:p>
            <a:pPr marL="0" indent="0">
              <a:buNone/>
            </a:pPr>
            <a:r>
              <a:rPr lang="en-US" sz="2600" u="sng" dirty="0"/>
              <a:t>Important conversations are taking place</a:t>
            </a:r>
            <a:r>
              <a:rPr lang="en-US" sz="2600" dirty="0"/>
              <a:t> worldwide about corporate reporting, audit quality, stakeholder expectations, and corporate governance.</a:t>
            </a:r>
          </a:p>
          <a:p>
            <a:pPr marL="0" indent="0">
              <a:buNone/>
            </a:pPr>
            <a:r>
              <a:rPr lang="en-US" sz="2600" dirty="0"/>
              <a:t>The </a:t>
            </a:r>
            <a:r>
              <a:rPr lang="en-US" sz="2600" u="sng" dirty="0"/>
              <a:t>stakeholders of audit have increased </a:t>
            </a:r>
            <a:r>
              <a:rPr lang="en-US" sz="2600" dirty="0"/>
              <a:t>in the past few decades.. </a:t>
            </a:r>
          </a:p>
          <a:p>
            <a:pPr marL="0" indent="0">
              <a:buNone/>
            </a:pPr>
            <a:r>
              <a:rPr lang="en-US" sz="2600" dirty="0"/>
              <a:t>Today’s stakeholders include directors, management, employees, analysts, regulators, rating agencies, customers, suppliers, and the general public.</a:t>
            </a:r>
          </a:p>
          <a:p>
            <a:pPr marL="0" indent="0">
              <a:buNone/>
            </a:pPr>
            <a:r>
              <a:rPr lang="en-US" sz="2600" dirty="0"/>
              <a:t>General public – </a:t>
            </a:r>
            <a:r>
              <a:rPr lang="en-US" sz="2600" u="sng" dirty="0"/>
              <a:t>the expectations of general public has also increased </a:t>
            </a:r>
            <a:r>
              <a:rPr lang="en-US" sz="2600" dirty="0"/>
              <a:t>tremendously. Their expectation of auditor’s responsibility is much wider</a:t>
            </a:r>
          </a:p>
          <a:p>
            <a:pPr marL="0" indent="0">
              <a:buNone/>
            </a:pPr>
            <a:r>
              <a:rPr lang="en-US" sz="2600" dirty="0"/>
              <a:t>So much so, anything going wrong in the corporate world becomes the baby of the auditor</a:t>
            </a:r>
          </a:p>
          <a:p>
            <a:pPr marL="0" indent="0">
              <a:buNone/>
            </a:pPr>
            <a:r>
              <a:rPr lang="en-US" sz="2600" dirty="0"/>
              <a:t>Therefore, the contemporary auditor not only has to maintain a high level of quality in audit, but </a:t>
            </a:r>
            <a:r>
              <a:rPr lang="en-US" sz="2600" u="sng" dirty="0"/>
              <a:t>has to demonstrate</a:t>
            </a:r>
            <a:r>
              <a:rPr lang="en-US" sz="2600" dirty="0"/>
              <a:t> it to the stakeholders and the public at large. </a:t>
            </a:r>
          </a:p>
        </p:txBody>
      </p:sp>
      <p:sp>
        <p:nvSpPr>
          <p:cNvPr id="4" name="Footer Placeholder 3">
            <a:extLst>
              <a:ext uri="{FF2B5EF4-FFF2-40B4-BE49-F238E27FC236}">
                <a16:creationId xmlns:a16="http://schemas.microsoft.com/office/drawing/2014/main" id="{DFDF481E-A7B6-D433-9034-395D1C8F65C2}"/>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20298029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C84F19-2E53-D249-E39C-483D3385F352}"/>
              </a:ext>
            </a:extLst>
          </p:cNvPr>
          <p:cNvSpPr>
            <a:spLocks noGrp="1"/>
          </p:cNvSpPr>
          <p:nvPr>
            <p:ph idx="1"/>
          </p:nvPr>
        </p:nvSpPr>
        <p:spPr>
          <a:xfrm>
            <a:off x="1148156" y="0"/>
            <a:ext cx="10515600" cy="6616712"/>
          </a:xfrm>
        </p:spPr>
        <p:txBody>
          <a:bodyPr>
            <a:normAutofit/>
          </a:bodyPr>
          <a:lstStyle/>
          <a:p>
            <a:pPr marL="0" indent="0">
              <a:buNone/>
            </a:pPr>
            <a:endParaRPr lang="en-US" sz="2600" dirty="0"/>
          </a:p>
          <a:p>
            <a:pPr marL="0" indent="0">
              <a:buNone/>
            </a:pPr>
            <a:endParaRPr lang="en-US" sz="2600" dirty="0"/>
          </a:p>
        </p:txBody>
      </p:sp>
      <p:graphicFrame>
        <p:nvGraphicFramePr>
          <p:cNvPr id="4" name="Table 3">
            <a:extLst>
              <a:ext uri="{FF2B5EF4-FFF2-40B4-BE49-F238E27FC236}">
                <a16:creationId xmlns:a16="http://schemas.microsoft.com/office/drawing/2014/main" id="{526D2192-2126-C03B-8642-A117E3643814}"/>
              </a:ext>
            </a:extLst>
          </p:cNvPr>
          <p:cNvGraphicFramePr>
            <a:graphicFrameLocks noGrp="1"/>
          </p:cNvGraphicFramePr>
          <p:nvPr>
            <p:extLst>
              <p:ext uri="{D42A27DB-BD31-4B8C-83A1-F6EECF244321}">
                <p14:modId xmlns:p14="http://schemas.microsoft.com/office/powerpoint/2010/main" val="3488651028"/>
              </p:ext>
            </p:extLst>
          </p:nvPr>
        </p:nvGraphicFramePr>
        <p:xfrm>
          <a:off x="225735" y="461665"/>
          <a:ext cx="9838394" cy="6223027"/>
        </p:xfrm>
        <a:graphic>
          <a:graphicData uri="http://schemas.openxmlformats.org/drawingml/2006/table">
            <a:tbl>
              <a:tblPr>
                <a:tableStyleId>{5C22544A-7EE6-4342-B048-85BDC9FD1C3A}</a:tableStyleId>
              </a:tblPr>
              <a:tblGrid>
                <a:gridCol w="255528">
                  <a:extLst>
                    <a:ext uri="{9D8B030D-6E8A-4147-A177-3AD203B41FA5}">
                      <a16:colId xmlns:a16="http://schemas.microsoft.com/office/drawing/2014/main" val="2389396115"/>
                    </a:ext>
                  </a:extLst>
                </a:gridCol>
                <a:gridCol w="7425203">
                  <a:extLst>
                    <a:ext uri="{9D8B030D-6E8A-4147-A177-3AD203B41FA5}">
                      <a16:colId xmlns:a16="http://schemas.microsoft.com/office/drawing/2014/main" val="1849009984"/>
                    </a:ext>
                  </a:extLst>
                </a:gridCol>
                <a:gridCol w="2157663">
                  <a:extLst>
                    <a:ext uri="{9D8B030D-6E8A-4147-A177-3AD203B41FA5}">
                      <a16:colId xmlns:a16="http://schemas.microsoft.com/office/drawing/2014/main" val="3017810753"/>
                    </a:ext>
                  </a:extLst>
                </a:gridCol>
              </a:tblGrid>
              <a:tr h="310993">
                <a:tc>
                  <a:txBody>
                    <a:bodyPr/>
                    <a:lstStyle/>
                    <a:p>
                      <a:pPr algn="ctr" fontAlgn="b"/>
                      <a:endParaRPr lang="en-US" sz="1600" b="1" i="0" u="none" strike="noStrike" dirty="0">
                        <a:solidFill>
                          <a:srgbClr val="000000"/>
                        </a:solidFill>
                        <a:effectLst/>
                        <a:latin typeface="Calibri" panose="020F0502020204030204" pitchFamily="34" charset="0"/>
                      </a:endParaRPr>
                    </a:p>
                  </a:txBody>
                  <a:tcPr marL="3209" marR="3209" marT="3209" marB="0" anchor="b">
                    <a:solidFill>
                      <a:schemeClr val="accent6">
                        <a:lumMod val="40000"/>
                        <a:lumOff val="60000"/>
                      </a:schemeClr>
                    </a:solidFill>
                  </a:tcPr>
                </a:tc>
                <a:tc>
                  <a:txBody>
                    <a:bodyPr/>
                    <a:lstStyle/>
                    <a:p>
                      <a:pPr algn="ctr" fontAlgn="b"/>
                      <a:r>
                        <a:rPr lang="en-US" sz="1600" b="1" u="none" strike="noStrike" dirty="0">
                          <a:effectLst/>
                        </a:rPr>
                        <a:t>Category of firms covered</a:t>
                      </a:r>
                      <a:endParaRPr lang="en-US" sz="1600" b="1" i="0" u="none" strike="noStrike" dirty="0">
                        <a:solidFill>
                          <a:srgbClr val="000000"/>
                        </a:solidFill>
                        <a:effectLst/>
                        <a:latin typeface="Calibri" panose="020F0502020204030204" pitchFamily="34" charset="0"/>
                      </a:endParaRPr>
                    </a:p>
                  </a:txBody>
                  <a:tcPr marL="3209" marR="3209" marT="3209" marB="0" anchor="b">
                    <a:solidFill>
                      <a:schemeClr val="accent6">
                        <a:lumMod val="40000"/>
                        <a:lumOff val="60000"/>
                      </a:schemeClr>
                    </a:solidFill>
                  </a:tcPr>
                </a:tc>
                <a:tc>
                  <a:txBody>
                    <a:bodyPr/>
                    <a:lstStyle/>
                    <a:p>
                      <a:pPr algn="ctr" fontAlgn="b"/>
                      <a:r>
                        <a:rPr lang="en-US" sz="1600" b="1" u="none" strike="noStrike" dirty="0">
                          <a:effectLst/>
                        </a:rPr>
                        <a:t>Date of implementation</a:t>
                      </a:r>
                      <a:endParaRPr lang="en-US" sz="1600" b="1" i="0" u="none" strike="noStrike" dirty="0">
                        <a:solidFill>
                          <a:srgbClr val="000000"/>
                        </a:solidFill>
                        <a:effectLst/>
                        <a:latin typeface="Calibri" panose="020F0502020204030204" pitchFamily="34" charset="0"/>
                      </a:endParaRPr>
                    </a:p>
                  </a:txBody>
                  <a:tcPr marL="3209" marR="3209" marT="3209" marB="0" anchor="b">
                    <a:solidFill>
                      <a:schemeClr val="accent6">
                        <a:lumMod val="40000"/>
                        <a:lumOff val="60000"/>
                      </a:schemeClr>
                    </a:solidFill>
                  </a:tcPr>
                </a:tc>
                <a:extLst>
                  <a:ext uri="{0D108BD9-81ED-4DB2-BD59-A6C34878D82A}">
                    <a16:rowId xmlns:a16="http://schemas.microsoft.com/office/drawing/2014/main" val="2049321131"/>
                  </a:ext>
                </a:extLst>
              </a:tr>
              <a:tr h="258114">
                <a:tc>
                  <a:txBody>
                    <a:bodyPr/>
                    <a:lstStyle/>
                    <a:p>
                      <a:pPr algn="l" fontAlgn="b"/>
                      <a:r>
                        <a:rPr lang="en-US" sz="1600" u="none" strike="noStrike" dirty="0">
                          <a:effectLst/>
                        </a:rPr>
                        <a:t> </a:t>
                      </a:r>
                      <a:endParaRPr lang="en-US" sz="1600" b="0" i="0" u="none" strike="noStrike" dirty="0">
                        <a:solidFill>
                          <a:srgbClr val="000000"/>
                        </a:solidFill>
                        <a:effectLst/>
                        <a:latin typeface="Calibri" panose="020F0502020204030204" pitchFamily="34" charset="0"/>
                      </a:endParaRPr>
                    </a:p>
                  </a:txBody>
                  <a:tcPr marL="3209" marR="3209" marT="3209" marB="0" anchor="b">
                    <a:solidFill>
                      <a:schemeClr val="accent5">
                        <a:lumMod val="20000"/>
                        <a:lumOff val="80000"/>
                      </a:schemeClr>
                    </a:solidFill>
                  </a:tcPr>
                </a:tc>
                <a:tc>
                  <a:txBody>
                    <a:bodyPr/>
                    <a:lstStyle/>
                    <a:p>
                      <a:pPr algn="l" fontAlgn="b"/>
                      <a:r>
                        <a:rPr lang="en-US" sz="1600" u="none" strike="noStrike" dirty="0">
                          <a:effectLst/>
                        </a:rPr>
                        <a:t> </a:t>
                      </a:r>
                      <a:r>
                        <a:rPr lang="en-US" sz="1600" b="1" i="1" u="none" strike="noStrike" dirty="0">
                          <a:effectLst/>
                        </a:rPr>
                        <a:t>Phase 1</a:t>
                      </a:r>
                      <a:endParaRPr lang="en-US" sz="1600" b="1" i="1" u="none" strike="noStrike" dirty="0">
                        <a:solidFill>
                          <a:srgbClr val="000000"/>
                        </a:solidFill>
                        <a:effectLst/>
                        <a:latin typeface="Calibri" panose="020F0502020204030204" pitchFamily="34" charset="0"/>
                      </a:endParaRPr>
                    </a:p>
                  </a:txBody>
                  <a:tcPr marL="3209" marR="3209" marT="3209" marB="0" anchor="b">
                    <a:solidFill>
                      <a:schemeClr val="accent5">
                        <a:lumMod val="20000"/>
                        <a:lumOff val="80000"/>
                      </a:schemeClr>
                    </a:solidFill>
                  </a:tcPr>
                </a:tc>
                <a:tc>
                  <a:txBody>
                    <a:bodyPr/>
                    <a:lstStyle/>
                    <a:p>
                      <a:pPr algn="l" fontAlgn="b"/>
                      <a:r>
                        <a:rPr lang="en-US" sz="1600" u="none" strike="noStrike" dirty="0">
                          <a:effectLst/>
                        </a:rPr>
                        <a:t> </a:t>
                      </a:r>
                      <a:endParaRPr lang="en-US" sz="1600" b="0" i="0" u="none" strike="noStrike" dirty="0">
                        <a:solidFill>
                          <a:srgbClr val="000000"/>
                        </a:solidFill>
                        <a:effectLst/>
                        <a:latin typeface="Calibri" panose="020F0502020204030204" pitchFamily="34" charset="0"/>
                      </a:endParaRPr>
                    </a:p>
                  </a:txBody>
                  <a:tcPr marL="3209" marR="3209" marT="3209" marB="0" anchor="b">
                    <a:solidFill>
                      <a:schemeClr val="accent5">
                        <a:lumMod val="20000"/>
                        <a:lumOff val="80000"/>
                      </a:schemeClr>
                    </a:solidFill>
                  </a:tcPr>
                </a:tc>
                <a:extLst>
                  <a:ext uri="{0D108BD9-81ED-4DB2-BD59-A6C34878D82A}">
                    <a16:rowId xmlns:a16="http://schemas.microsoft.com/office/drawing/2014/main" val="3487358167"/>
                  </a:ext>
                </a:extLst>
              </a:tr>
              <a:tr h="374523">
                <a:tc>
                  <a:txBody>
                    <a:bodyPr/>
                    <a:lstStyle/>
                    <a:p>
                      <a:pPr algn="ctr" fontAlgn="b"/>
                      <a:endParaRPr lang="en-US" sz="1600" b="1" i="0" u="none" strike="noStrike" dirty="0">
                        <a:solidFill>
                          <a:srgbClr val="000000"/>
                        </a:solidFill>
                        <a:effectLst/>
                        <a:latin typeface="Calibri" panose="020F0502020204030204" pitchFamily="34" charset="0"/>
                      </a:endParaRPr>
                    </a:p>
                  </a:txBody>
                  <a:tcPr marL="3209" marR="3209" marT="3209" marB="0" anchor="b">
                    <a:solidFill>
                      <a:schemeClr val="accent5">
                        <a:lumMod val="20000"/>
                        <a:lumOff val="80000"/>
                      </a:schemeClr>
                    </a:solidFill>
                  </a:tcPr>
                </a:tc>
                <a:tc>
                  <a:txBody>
                    <a:bodyPr/>
                    <a:lstStyle/>
                    <a:p>
                      <a:pPr algn="l" fontAlgn="b"/>
                      <a:r>
                        <a:rPr lang="en-US" sz="1600" b="0" u="none" strike="noStrike" dirty="0">
                          <a:effectLst/>
                        </a:rPr>
                        <a:t>Statutory auditor/s of listed entities </a:t>
                      </a:r>
                      <a:endParaRPr lang="en-US" sz="1600" b="0" i="0" u="none" strike="noStrike" dirty="0">
                        <a:solidFill>
                          <a:srgbClr val="000000"/>
                        </a:solidFill>
                        <a:effectLst/>
                        <a:latin typeface="Calibri" panose="020F0502020204030204" pitchFamily="34" charset="0"/>
                      </a:endParaRPr>
                    </a:p>
                  </a:txBody>
                  <a:tcPr marL="3209" marR="3209" marT="3209" marB="0" anchor="b">
                    <a:solidFill>
                      <a:schemeClr val="accent5">
                        <a:lumMod val="20000"/>
                        <a:lumOff val="80000"/>
                      </a:schemeClr>
                    </a:solidFill>
                  </a:tcPr>
                </a:tc>
                <a:tc>
                  <a:txBody>
                    <a:bodyPr/>
                    <a:lstStyle/>
                    <a:p>
                      <a:pPr algn="r" fontAlgn="b"/>
                      <a:r>
                        <a:rPr lang="en-US" sz="1600" b="1" u="none" strike="noStrike" dirty="0">
                          <a:effectLst/>
                        </a:rPr>
                        <a:t>1-Apr-22</a:t>
                      </a:r>
                      <a:endParaRPr lang="en-US" sz="1600" b="1" i="0" u="none" strike="noStrike" dirty="0">
                        <a:solidFill>
                          <a:srgbClr val="000000"/>
                        </a:solidFill>
                        <a:effectLst/>
                        <a:latin typeface="Calibri" panose="020F0502020204030204" pitchFamily="34" charset="0"/>
                      </a:endParaRPr>
                    </a:p>
                  </a:txBody>
                  <a:tcPr marL="3209" marR="3209" marT="3209" marB="0" anchor="b">
                    <a:solidFill>
                      <a:schemeClr val="accent5">
                        <a:lumMod val="20000"/>
                        <a:lumOff val="80000"/>
                      </a:schemeClr>
                    </a:solidFill>
                  </a:tcPr>
                </a:tc>
                <a:extLst>
                  <a:ext uri="{0D108BD9-81ED-4DB2-BD59-A6C34878D82A}">
                    <a16:rowId xmlns:a16="http://schemas.microsoft.com/office/drawing/2014/main" val="1913914719"/>
                  </a:ext>
                </a:extLst>
              </a:tr>
              <a:tr h="258114">
                <a:tc>
                  <a:txBody>
                    <a:bodyPr/>
                    <a:lstStyle/>
                    <a:p>
                      <a:pPr algn="l" fontAlgn="b"/>
                      <a:r>
                        <a:rPr lang="en-US" sz="1600" u="none" strike="noStrike" dirty="0">
                          <a:effectLst/>
                        </a:rPr>
                        <a:t> </a:t>
                      </a:r>
                      <a:endParaRPr lang="en-US" sz="1600" b="0" i="0" u="none" strike="noStrike" dirty="0">
                        <a:solidFill>
                          <a:srgbClr val="000000"/>
                        </a:solidFill>
                        <a:effectLst/>
                        <a:latin typeface="Calibri" panose="020F0502020204030204" pitchFamily="34" charset="0"/>
                      </a:endParaRPr>
                    </a:p>
                  </a:txBody>
                  <a:tcPr marL="3209" marR="3209" marT="3209" marB="0" anchor="b"/>
                </a:tc>
                <a:tc>
                  <a:txBody>
                    <a:bodyPr/>
                    <a:lstStyle/>
                    <a:p>
                      <a:pPr algn="l" fontAlgn="b"/>
                      <a:r>
                        <a:rPr lang="en-US" sz="1600" u="none" strike="noStrike" dirty="0">
                          <a:effectLst/>
                        </a:rPr>
                        <a:t> </a:t>
                      </a:r>
                      <a:r>
                        <a:rPr lang="en-US" sz="1600" b="1" i="1" u="none" strike="noStrike" dirty="0">
                          <a:effectLst/>
                        </a:rPr>
                        <a:t>Phase 2</a:t>
                      </a:r>
                      <a:endParaRPr lang="en-US" sz="1600" b="1" i="1" u="none" strike="noStrike" dirty="0">
                        <a:solidFill>
                          <a:srgbClr val="000000"/>
                        </a:solidFill>
                        <a:effectLst/>
                        <a:latin typeface="Calibri" panose="020F0502020204030204" pitchFamily="34" charset="0"/>
                      </a:endParaRPr>
                    </a:p>
                  </a:txBody>
                  <a:tcPr marL="3209" marR="3209" marT="3209" marB="0" anchor="b">
                    <a:solidFill>
                      <a:schemeClr val="accent6">
                        <a:lumMod val="20000"/>
                        <a:lumOff val="80000"/>
                      </a:schemeClr>
                    </a:solidFill>
                  </a:tcPr>
                </a:tc>
                <a:tc>
                  <a:txBody>
                    <a:bodyPr/>
                    <a:lstStyle/>
                    <a:p>
                      <a:pPr algn="l" fontAlgn="b"/>
                      <a:r>
                        <a:rPr lang="en-US" sz="1600" u="none" strike="noStrike" dirty="0">
                          <a:effectLst/>
                        </a:rPr>
                        <a:t> </a:t>
                      </a:r>
                      <a:endParaRPr lang="en-US" sz="1600" b="0" i="0" u="none" strike="noStrike" dirty="0">
                        <a:solidFill>
                          <a:srgbClr val="000000"/>
                        </a:solidFill>
                        <a:effectLst/>
                        <a:latin typeface="Calibri" panose="020F0502020204030204" pitchFamily="34" charset="0"/>
                      </a:endParaRPr>
                    </a:p>
                  </a:txBody>
                  <a:tcPr marL="3209" marR="3209" marT="3209" marB="0" anchor="b">
                    <a:solidFill>
                      <a:schemeClr val="accent6">
                        <a:lumMod val="20000"/>
                        <a:lumOff val="80000"/>
                      </a:schemeClr>
                    </a:solidFill>
                  </a:tcPr>
                </a:tc>
                <a:extLst>
                  <a:ext uri="{0D108BD9-81ED-4DB2-BD59-A6C34878D82A}">
                    <a16:rowId xmlns:a16="http://schemas.microsoft.com/office/drawing/2014/main" val="4104157421"/>
                  </a:ext>
                </a:extLst>
              </a:tr>
              <a:tr h="825409">
                <a:tc>
                  <a:txBody>
                    <a:bodyPr/>
                    <a:lstStyle/>
                    <a:p>
                      <a:pPr algn="ctr" fontAlgn="b"/>
                      <a:endParaRPr lang="en-US" sz="1600" b="0" i="0" u="none" strike="noStrike" dirty="0">
                        <a:solidFill>
                          <a:srgbClr val="000000"/>
                        </a:solidFill>
                        <a:effectLst/>
                        <a:latin typeface="Calibri" panose="020F0502020204030204" pitchFamily="34" charset="0"/>
                      </a:endParaRPr>
                    </a:p>
                  </a:txBody>
                  <a:tcPr marL="3209" marR="3209" marT="3209" marB="0" anchor="b"/>
                </a:tc>
                <a:tc>
                  <a:txBody>
                    <a:bodyPr/>
                    <a:lstStyle/>
                    <a:p>
                      <a:pPr algn="l" fontAlgn="b"/>
                      <a:r>
                        <a:rPr lang="en-US" sz="1600" b="0" u="none" strike="noStrike" dirty="0">
                          <a:effectLst/>
                        </a:rPr>
                        <a:t>Statutory auditors of unlisted public companies </a:t>
                      </a:r>
                    </a:p>
                    <a:p>
                      <a:pPr algn="l" fontAlgn="b"/>
                      <a:r>
                        <a:rPr lang="en-US" sz="1600" b="0" u="none" strike="noStrike" dirty="0">
                          <a:effectLst/>
                        </a:rPr>
                        <a:t>(a) having paid-up capital of not less thanRs.500 crores,  </a:t>
                      </a:r>
                    </a:p>
                    <a:p>
                      <a:pPr algn="l" fontAlgn="b"/>
                      <a:r>
                        <a:rPr lang="en-US" sz="1600" b="0" u="none" strike="noStrike" dirty="0">
                          <a:effectLst/>
                        </a:rPr>
                        <a:t>OR</a:t>
                      </a:r>
                      <a:endParaRPr lang="en-US" sz="1600" b="0" i="0" u="none" strike="noStrike" dirty="0">
                        <a:solidFill>
                          <a:srgbClr val="000000"/>
                        </a:solidFill>
                        <a:effectLst/>
                        <a:latin typeface="Calibri" panose="020F0502020204030204" pitchFamily="34" charset="0"/>
                      </a:endParaRPr>
                    </a:p>
                  </a:txBody>
                  <a:tcPr marL="3209" marR="3209" marT="3209" marB="0" anchor="b">
                    <a:solidFill>
                      <a:schemeClr val="accent6">
                        <a:lumMod val="20000"/>
                        <a:lumOff val="80000"/>
                      </a:schemeClr>
                    </a:solidFill>
                  </a:tcPr>
                </a:tc>
                <a:tc>
                  <a:txBody>
                    <a:bodyPr/>
                    <a:lstStyle/>
                    <a:p>
                      <a:pPr algn="r" fontAlgn="b"/>
                      <a:r>
                        <a:rPr lang="en-US" sz="1600" b="1" u="none" strike="noStrike" dirty="0">
                          <a:effectLst/>
                        </a:rPr>
                        <a:t>1-Apr-23</a:t>
                      </a:r>
                      <a:endParaRPr lang="en-US" sz="1600" b="1" i="0" u="none" strike="noStrike" dirty="0">
                        <a:solidFill>
                          <a:srgbClr val="000000"/>
                        </a:solidFill>
                        <a:effectLst/>
                        <a:latin typeface="Calibri" panose="020F0502020204030204" pitchFamily="34" charset="0"/>
                      </a:endParaRPr>
                    </a:p>
                  </a:txBody>
                  <a:tcPr marL="3209" marR="3209" marT="3209" marB="0" anchor="b">
                    <a:solidFill>
                      <a:schemeClr val="accent6">
                        <a:lumMod val="20000"/>
                        <a:lumOff val="80000"/>
                      </a:schemeClr>
                    </a:solidFill>
                  </a:tcPr>
                </a:tc>
                <a:extLst>
                  <a:ext uri="{0D108BD9-81ED-4DB2-BD59-A6C34878D82A}">
                    <a16:rowId xmlns:a16="http://schemas.microsoft.com/office/drawing/2014/main" val="580246922"/>
                  </a:ext>
                </a:extLst>
              </a:tr>
              <a:tr h="512876">
                <a:tc>
                  <a:txBody>
                    <a:bodyPr/>
                    <a:lstStyle/>
                    <a:p>
                      <a:pPr algn="l" fontAlgn="b"/>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3209" marR="3209" marT="3209" marB="0" anchor="b"/>
                </a:tc>
                <a:tc>
                  <a:txBody>
                    <a:bodyPr/>
                    <a:lstStyle/>
                    <a:p>
                      <a:pPr algn="l" fontAlgn="t"/>
                      <a:r>
                        <a:rPr lang="en-US" sz="1600" b="0" u="none" strike="noStrike" dirty="0">
                          <a:effectLst/>
                        </a:rPr>
                        <a:t>(b) having annual turnover of not less than Rs. 1,000 crores or having, in aggregate,</a:t>
                      </a:r>
                    </a:p>
                    <a:p>
                      <a:pPr algn="l" fontAlgn="t"/>
                      <a:r>
                        <a:rPr lang="en-US" sz="1600" b="0" u="none" strike="noStrike" dirty="0">
                          <a:effectLst/>
                        </a:rPr>
                        <a:t>OR  </a:t>
                      </a:r>
                      <a:endParaRPr lang="en-US" sz="1600" b="0" i="0" u="none" strike="noStrike" dirty="0">
                        <a:solidFill>
                          <a:srgbClr val="333333"/>
                        </a:solidFill>
                        <a:effectLst/>
                        <a:latin typeface="Segoe UI" panose="020B0502040204020203" pitchFamily="34" charset="0"/>
                      </a:endParaRPr>
                    </a:p>
                  </a:txBody>
                  <a:tcPr marL="3209" marR="3209" marT="3209" marB="0">
                    <a:solidFill>
                      <a:schemeClr val="accent6">
                        <a:lumMod val="20000"/>
                        <a:lumOff val="80000"/>
                      </a:schemeClr>
                    </a:solidFill>
                  </a:tcPr>
                </a:tc>
                <a:tc>
                  <a:txBody>
                    <a:bodyPr/>
                    <a:lstStyle/>
                    <a:p>
                      <a:pPr algn="l" fontAlgn="b"/>
                      <a:r>
                        <a:rPr lang="en-US" sz="1600" b="1" u="none" strike="noStrike" dirty="0">
                          <a:effectLst/>
                        </a:rPr>
                        <a:t> </a:t>
                      </a:r>
                      <a:endParaRPr lang="en-US" sz="1600" b="1" i="0" u="none" strike="noStrike" dirty="0">
                        <a:solidFill>
                          <a:srgbClr val="000000"/>
                        </a:solidFill>
                        <a:effectLst/>
                        <a:latin typeface="Calibri" panose="020F0502020204030204" pitchFamily="34" charset="0"/>
                      </a:endParaRPr>
                    </a:p>
                  </a:txBody>
                  <a:tcPr marL="3209" marR="3209" marT="3209" marB="0" anchor="b">
                    <a:solidFill>
                      <a:schemeClr val="accent6">
                        <a:lumMod val="20000"/>
                        <a:lumOff val="80000"/>
                      </a:schemeClr>
                    </a:solidFill>
                  </a:tcPr>
                </a:tc>
                <a:extLst>
                  <a:ext uri="{0D108BD9-81ED-4DB2-BD59-A6C34878D82A}">
                    <a16:rowId xmlns:a16="http://schemas.microsoft.com/office/drawing/2014/main" val="2469014632"/>
                  </a:ext>
                </a:extLst>
              </a:tr>
              <a:tr h="767637">
                <a:tc>
                  <a:txBody>
                    <a:bodyPr/>
                    <a:lstStyle/>
                    <a:p>
                      <a:pPr algn="l" fontAlgn="b"/>
                      <a:r>
                        <a:rPr lang="en-US" sz="1600" u="none" strike="noStrike" dirty="0">
                          <a:effectLst/>
                        </a:rPr>
                        <a:t> </a:t>
                      </a:r>
                      <a:endParaRPr lang="en-US" sz="1600" b="0" i="0" u="none" strike="noStrike" dirty="0">
                        <a:solidFill>
                          <a:srgbClr val="000000"/>
                        </a:solidFill>
                        <a:effectLst/>
                        <a:latin typeface="Calibri" panose="020F0502020204030204" pitchFamily="34" charset="0"/>
                      </a:endParaRPr>
                    </a:p>
                  </a:txBody>
                  <a:tcPr marL="3209" marR="3209" marT="3209" marB="0" anchor="b"/>
                </a:tc>
                <a:tc>
                  <a:txBody>
                    <a:bodyPr/>
                    <a:lstStyle/>
                    <a:p>
                      <a:pPr algn="l" fontAlgn="b"/>
                      <a:r>
                        <a:rPr lang="en-US" sz="1600" b="0" u="none" strike="noStrike" dirty="0">
                          <a:effectLst/>
                        </a:rPr>
                        <a:t>© having, in aggregate, outstanding loans, debentures and deposits of not less than         Rs. 500 crores as on the 31st March of immediately preceding financial year, </a:t>
                      </a:r>
                    </a:p>
                    <a:p>
                      <a:pPr algn="l" fontAlgn="b"/>
                      <a:r>
                        <a:rPr lang="en-US" sz="1600" b="0" u="none" strike="noStrike" dirty="0">
                          <a:effectLst/>
                        </a:rPr>
                        <a:t>OR</a:t>
                      </a:r>
                      <a:endParaRPr lang="en-US" sz="1600" b="0" i="0" u="none" strike="noStrike" dirty="0">
                        <a:solidFill>
                          <a:srgbClr val="333333"/>
                        </a:solidFill>
                        <a:effectLst/>
                        <a:latin typeface="Segoe UI" panose="020B0502040204020203" pitchFamily="34" charset="0"/>
                      </a:endParaRPr>
                    </a:p>
                  </a:txBody>
                  <a:tcPr marL="3209" marR="3209" marT="3209" marB="0" anchor="b">
                    <a:solidFill>
                      <a:schemeClr val="accent6">
                        <a:lumMod val="20000"/>
                        <a:lumOff val="80000"/>
                      </a:schemeClr>
                    </a:solidFill>
                  </a:tcPr>
                </a:tc>
                <a:tc>
                  <a:txBody>
                    <a:bodyPr/>
                    <a:lstStyle/>
                    <a:p>
                      <a:pPr algn="r" fontAlgn="b"/>
                      <a:endParaRPr lang="en-US" sz="1600" b="1" i="0" u="none" strike="noStrike" dirty="0">
                        <a:solidFill>
                          <a:srgbClr val="000000"/>
                        </a:solidFill>
                        <a:effectLst/>
                        <a:latin typeface="Calibri" panose="020F0502020204030204" pitchFamily="34" charset="0"/>
                      </a:endParaRPr>
                    </a:p>
                  </a:txBody>
                  <a:tcPr marL="3209" marR="3209" marT="3209" marB="0" anchor="b">
                    <a:solidFill>
                      <a:schemeClr val="accent6">
                        <a:lumMod val="20000"/>
                        <a:lumOff val="80000"/>
                      </a:schemeClr>
                    </a:solidFill>
                  </a:tcPr>
                </a:tc>
                <a:extLst>
                  <a:ext uri="{0D108BD9-81ED-4DB2-BD59-A6C34878D82A}">
                    <a16:rowId xmlns:a16="http://schemas.microsoft.com/office/drawing/2014/main" val="756328708"/>
                  </a:ext>
                </a:extLst>
              </a:tr>
              <a:tr h="512876">
                <a:tc>
                  <a:txBody>
                    <a:bodyPr/>
                    <a:lstStyle/>
                    <a:p>
                      <a:pPr algn="l" fontAlgn="b"/>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3209" marR="3209" marT="3209" marB="0" anchor="b"/>
                </a:tc>
                <a:tc>
                  <a:txBody>
                    <a:bodyPr/>
                    <a:lstStyle/>
                    <a:p>
                      <a:pPr algn="l" fontAlgn="b"/>
                      <a:r>
                        <a:rPr lang="en-US" sz="1600" b="0" u="none" strike="noStrike" dirty="0">
                          <a:effectLst/>
                        </a:rPr>
                        <a:t>(d) firms having </a:t>
                      </a:r>
                      <a:r>
                        <a:rPr lang="en-US" sz="1600" b="1" u="sng" strike="noStrike" dirty="0">
                          <a:effectLst/>
                        </a:rPr>
                        <a:t>five or more partners </a:t>
                      </a:r>
                      <a:r>
                        <a:rPr lang="en-US" sz="1600" b="0" u="none" strike="noStrike" dirty="0">
                          <a:effectLst/>
                        </a:rPr>
                        <a:t>any time during the immediately preceding financial year</a:t>
                      </a:r>
                      <a:endParaRPr lang="en-US" sz="1600" b="0" i="0" u="none" strike="noStrike" dirty="0">
                        <a:solidFill>
                          <a:srgbClr val="000000"/>
                        </a:solidFill>
                        <a:effectLst/>
                        <a:latin typeface="Calibri" panose="020F0502020204030204" pitchFamily="34" charset="0"/>
                      </a:endParaRPr>
                    </a:p>
                  </a:txBody>
                  <a:tcPr marL="3209" marR="3209" marT="3209" marB="0" anchor="b">
                    <a:solidFill>
                      <a:schemeClr val="accent6">
                        <a:lumMod val="20000"/>
                        <a:lumOff val="80000"/>
                      </a:schemeClr>
                    </a:solidFill>
                  </a:tcPr>
                </a:tc>
                <a:tc>
                  <a:txBody>
                    <a:bodyPr/>
                    <a:lstStyle/>
                    <a:p>
                      <a:pPr algn="l" fontAlgn="b"/>
                      <a:r>
                        <a:rPr lang="en-US" sz="1600" b="1" u="none" strike="noStrike" dirty="0">
                          <a:effectLst/>
                        </a:rPr>
                        <a:t> </a:t>
                      </a:r>
                      <a:endParaRPr lang="en-US" sz="1600" b="1" i="0" u="none" strike="noStrike" dirty="0">
                        <a:solidFill>
                          <a:srgbClr val="000000"/>
                        </a:solidFill>
                        <a:effectLst/>
                        <a:latin typeface="Calibri" panose="020F0502020204030204" pitchFamily="34" charset="0"/>
                      </a:endParaRPr>
                    </a:p>
                  </a:txBody>
                  <a:tcPr marL="3209" marR="3209" marT="3209" marB="0" anchor="b">
                    <a:solidFill>
                      <a:schemeClr val="accent6">
                        <a:lumMod val="20000"/>
                        <a:lumOff val="80000"/>
                      </a:schemeClr>
                    </a:solidFill>
                  </a:tcPr>
                </a:tc>
                <a:extLst>
                  <a:ext uri="{0D108BD9-81ED-4DB2-BD59-A6C34878D82A}">
                    <a16:rowId xmlns:a16="http://schemas.microsoft.com/office/drawing/2014/main" val="254146374"/>
                  </a:ext>
                </a:extLst>
              </a:tr>
              <a:tr h="258114">
                <a:tc>
                  <a:txBody>
                    <a:bodyPr/>
                    <a:lstStyle/>
                    <a:p>
                      <a:pPr algn="l" fontAlgn="b"/>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3209" marR="3209" marT="3209" marB="0" anchor="b"/>
                </a:tc>
                <a:tc>
                  <a:txBody>
                    <a:bodyPr/>
                    <a:lstStyle/>
                    <a:p>
                      <a:pPr algn="l" fontAlgn="b"/>
                      <a:r>
                        <a:rPr lang="en-US" sz="1600" u="none" strike="noStrike" dirty="0">
                          <a:effectLst/>
                        </a:rPr>
                        <a:t> </a:t>
                      </a:r>
                      <a:r>
                        <a:rPr lang="en-US" sz="1600" b="1" i="1" u="none" strike="noStrike" dirty="0">
                          <a:effectLst/>
                        </a:rPr>
                        <a:t>Phase 3 </a:t>
                      </a:r>
                      <a:endParaRPr lang="en-US" sz="1600" b="1" i="1" u="none" strike="noStrike" dirty="0">
                        <a:solidFill>
                          <a:srgbClr val="000000"/>
                        </a:solidFill>
                        <a:effectLst/>
                        <a:latin typeface="Calibri" panose="020F0502020204030204" pitchFamily="34" charset="0"/>
                      </a:endParaRPr>
                    </a:p>
                  </a:txBody>
                  <a:tcPr marL="3209" marR="3209" marT="3209" marB="0" anchor="b">
                    <a:solidFill>
                      <a:schemeClr val="accent4">
                        <a:lumMod val="20000"/>
                        <a:lumOff val="80000"/>
                      </a:schemeClr>
                    </a:solidFill>
                  </a:tcPr>
                </a:tc>
                <a:tc>
                  <a:txBody>
                    <a:bodyPr/>
                    <a:lstStyle/>
                    <a:p>
                      <a:pPr algn="l" fontAlgn="b"/>
                      <a:r>
                        <a:rPr lang="en-US" sz="1600" u="none" strike="noStrike" dirty="0">
                          <a:effectLst/>
                        </a:rPr>
                        <a:t> </a:t>
                      </a:r>
                      <a:endParaRPr lang="en-US" sz="1600" b="0" i="0" u="none" strike="noStrike" dirty="0">
                        <a:solidFill>
                          <a:srgbClr val="000000"/>
                        </a:solidFill>
                        <a:effectLst/>
                        <a:latin typeface="Calibri" panose="020F0502020204030204" pitchFamily="34" charset="0"/>
                      </a:endParaRPr>
                    </a:p>
                  </a:txBody>
                  <a:tcPr marL="3209" marR="3209" marT="3209" marB="0" anchor="b">
                    <a:solidFill>
                      <a:schemeClr val="accent4">
                        <a:lumMod val="20000"/>
                        <a:lumOff val="80000"/>
                      </a:schemeClr>
                    </a:solidFill>
                  </a:tcPr>
                </a:tc>
                <a:extLst>
                  <a:ext uri="{0D108BD9-81ED-4DB2-BD59-A6C34878D82A}">
                    <a16:rowId xmlns:a16="http://schemas.microsoft.com/office/drawing/2014/main" val="479688410"/>
                  </a:ext>
                </a:extLst>
              </a:tr>
              <a:tr h="1110690">
                <a:tc>
                  <a:txBody>
                    <a:bodyPr/>
                    <a:lstStyle/>
                    <a:p>
                      <a:pPr algn="ctr" fontAlgn="b"/>
                      <a:endParaRPr lang="en-US" sz="1600" b="0" i="0" u="none" strike="noStrike" dirty="0">
                        <a:solidFill>
                          <a:srgbClr val="000000"/>
                        </a:solidFill>
                        <a:effectLst/>
                        <a:latin typeface="Calibri" panose="020F0502020204030204" pitchFamily="34" charset="0"/>
                      </a:endParaRPr>
                    </a:p>
                  </a:txBody>
                  <a:tcPr marL="3209" marR="3209" marT="3209" marB="0" anchor="b"/>
                </a:tc>
                <a:tc>
                  <a:txBody>
                    <a:bodyPr/>
                    <a:lstStyle/>
                    <a:p>
                      <a:pPr algn="l" fontAlgn="b"/>
                      <a:r>
                        <a:rPr lang="en-US" sz="1600" b="0" u="none" strike="noStrike" dirty="0">
                          <a:effectLst/>
                        </a:rPr>
                        <a:t>(a) The firms which have undertaken the Statutory Audit of entities which have raised funds from public or banks or financial institutions of over Rs. 50 crores during the period under review or of any body corporate including trusts which are covered under public interest entities OR</a:t>
                      </a:r>
                      <a:endParaRPr lang="en-US" sz="1600" b="0" i="0" u="none" strike="noStrike" dirty="0">
                        <a:solidFill>
                          <a:srgbClr val="333333"/>
                        </a:solidFill>
                        <a:effectLst/>
                        <a:latin typeface="Segoe UI" panose="020B0502040204020203" pitchFamily="34" charset="0"/>
                      </a:endParaRPr>
                    </a:p>
                  </a:txBody>
                  <a:tcPr marL="3209" marR="3209" marT="3209" marB="0" anchor="b">
                    <a:solidFill>
                      <a:schemeClr val="accent4">
                        <a:lumMod val="20000"/>
                        <a:lumOff val="80000"/>
                      </a:schemeClr>
                    </a:solidFill>
                  </a:tcPr>
                </a:tc>
                <a:tc>
                  <a:txBody>
                    <a:bodyPr/>
                    <a:lstStyle/>
                    <a:p>
                      <a:pPr algn="r" fontAlgn="b"/>
                      <a:r>
                        <a:rPr lang="en-US" sz="1600" b="1" u="none" strike="noStrike" dirty="0">
                          <a:effectLst/>
                        </a:rPr>
                        <a:t>1 –Apr- 24 </a:t>
                      </a:r>
                      <a:endParaRPr lang="en-US" sz="1600" b="1" i="0" u="none" strike="noStrike" dirty="0">
                        <a:solidFill>
                          <a:srgbClr val="000000"/>
                        </a:solidFill>
                        <a:effectLst/>
                        <a:latin typeface="Calibri" panose="020F0502020204030204" pitchFamily="34" charset="0"/>
                      </a:endParaRPr>
                    </a:p>
                  </a:txBody>
                  <a:tcPr marL="3209" marR="3209" marT="3209" marB="0" anchor="b">
                    <a:solidFill>
                      <a:schemeClr val="accent4">
                        <a:lumMod val="20000"/>
                        <a:lumOff val="80000"/>
                      </a:schemeClr>
                    </a:solidFill>
                  </a:tcPr>
                </a:tc>
                <a:extLst>
                  <a:ext uri="{0D108BD9-81ED-4DB2-BD59-A6C34878D82A}">
                    <a16:rowId xmlns:a16="http://schemas.microsoft.com/office/drawing/2014/main" val="751780466"/>
                  </a:ext>
                </a:extLst>
              </a:tr>
              <a:tr h="258114">
                <a:tc>
                  <a:txBody>
                    <a:bodyPr/>
                    <a:lstStyle/>
                    <a:p>
                      <a:pPr algn="l" fontAlgn="b"/>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3209" marR="3209" marT="3209" marB="0" anchor="b"/>
                </a:tc>
                <a:tc>
                  <a:txBody>
                    <a:bodyPr/>
                    <a:lstStyle/>
                    <a:p>
                      <a:pPr algn="l" fontAlgn="b"/>
                      <a:r>
                        <a:rPr lang="en-US" sz="1600" b="0" u="none" strike="noStrike" dirty="0">
                          <a:effectLst/>
                        </a:rPr>
                        <a:t>(b) Firms having </a:t>
                      </a:r>
                      <a:r>
                        <a:rPr lang="en-US" sz="1600" b="1" u="sng" strike="noStrike" dirty="0">
                          <a:effectLst/>
                        </a:rPr>
                        <a:t>four or more partners</a:t>
                      </a:r>
                      <a:endParaRPr lang="en-US" sz="1600" b="1" i="0" u="sng" strike="noStrike" dirty="0">
                        <a:solidFill>
                          <a:srgbClr val="000000"/>
                        </a:solidFill>
                        <a:effectLst/>
                        <a:latin typeface="Calibri" panose="020F0502020204030204" pitchFamily="34" charset="0"/>
                      </a:endParaRPr>
                    </a:p>
                  </a:txBody>
                  <a:tcPr marL="3209" marR="3209" marT="3209" marB="0" anchor="b">
                    <a:solidFill>
                      <a:schemeClr val="accent4">
                        <a:lumMod val="20000"/>
                        <a:lumOff val="80000"/>
                      </a:schemeClr>
                    </a:solidFill>
                  </a:tcPr>
                </a:tc>
                <a:tc>
                  <a:txBody>
                    <a:bodyPr/>
                    <a:lstStyle/>
                    <a:p>
                      <a:pPr algn="l" fontAlgn="b"/>
                      <a:r>
                        <a:rPr lang="en-US" sz="1600" b="1" u="none" strike="noStrike" dirty="0">
                          <a:effectLst/>
                        </a:rPr>
                        <a:t> </a:t>
                      </a:r>
                      <a:endParaRPr lang="en-US" sz="1600" b="1" i="0" u="none" strike="noStrike" dirty="0">
                        <a:solidFill>
                          <a:srgbClr val="000000"/>
                        </a:solidFill>
                        <a:effectLst/>
                        <a:latin typeface="Calibri" panose="020F0502020204030204" pitchFamily="34" charset="0"/>
                      </a:endParaRPr>
                    </a:p>
                  </a:txBody>
                  <a:tcPr marL="3209" marR="3209" marT="3209" marB="0" anchor="b">
                    <a:solidFill>
                      <a:schemeClr val="accent4">
                        <a:lumMod val="20000"/>
                        <a:lumOff val="80000"/>
                      </a:schemeClr>
                    </a:solidFill>
                  </a:tcPr>
                </a:tc>
                <a:extLst>
                  <a:ext uri="{0D108BD9-81ED-4DB2-BD59-A6C34878D82A}">
                    <a16:rowId xmlns:a16="http://schemas.microsoft.com/office/drawing/2014/main" val="2846749594"/>
                  </a:ext>
                </a:extLst>
              </a:tr>
              <a:tr h="258114">
                <a:tc>
                  <a:txBody>
                    <a:bodyPr/>
                    <a:lstStyle/>
                    <a:p>
                      <a:pPr algn="l" fontAlgn="b"/>
                      <a:r>
                        <a:rPr lang="en-US" sz="1600" u="none" strike="noStrike" dirty="0">
                          <a:effectLst/>
                        </a:rPr>
                        <a:t> </a:t>
                      </a:r>
                      <a:endParaRPr lang="en-US" sz="1600" b="0" i="0" u="none" strike="noStrike" dirty="0">
                        <a:solidFill>
                          <a:srgbClr val="000000"/>
                        </a:solidFill>
                        <a:effectLst/>
                        <a:latin typeface="Calibri" panose="020F0502020204030204" pitchFamily="34" charset="0"/>
                      </a:endParaRPr>
                    </a:p>
                  </a:txBody>
                  <a:tcPr marL="3209" marR="3209" marT="3209" marB="0" anchor="b"/>
                </a:tc>
                <a:tc>
                  <a:txBody>
                    <a:bodyPr/>
                    <a:lstStyle/>
                    <a:p>
                      <a:pPr algn="l" fontAlgn="b"/>
                      <a:r>
                        <a:rPr lang="en-US" sz="1600" u="none" strike="noStrike" dirty="0">
                          <a:effectLst/>
                        </a:rPr>
                        <a:t> </a:t>
                      </a:r>
                      <a:r>
                        <a:rPr lang="en-US" sz="1600" b="1" i="1" u="none" strike="noStrike" dirty="0">
                          <a:effectLst/>
                        </a:rPr>
                        <a:t>Phase 4</a:t>
                      </a:r>
                      <a:endParaRPr lang="en-US" sz="1600" b="1" i="1" u="none" strike="noStrike" dirty="0">
                        <a:solidFill>
                          <a:srgbClr val="000000"/>
                        </a:solidFill>
                        <a:effectLst/>
                        <a:latin typeface="Calibri" panose="020F0502020204030204" pitchFamily="34" charset="0"/>
                      </a:endParaRPr>
                    </a:p>
                  </a:txBody>
                  <a:tcPr marL="3209" marR="3209" marT="3209" marB="0" anchor="b">
                    <a:solidFill>
                      <a:schemeClr val="accent1">
                        <a:lumMod val="40000"/>
                        <a:lumOff val="60000"/>
                      </a:schemeClr>
                    </a:solidFill>
                  </a:tcPr>
                </a:tc>
                <a:tc>
                  <a:txBody>
                    <a:bodyPr/>
                    <a:lstStyle/>
                    <a:p>
                      <a:pPr algn="l" fontAlgn="b"/>
                      <a:r>
                        <a:rPr lang="en-US" sz="1600" u="none" strike="noStrike" dirty="0">
                          <a:effectLst/>
                        </a:rPr>
                        <a:t> </a:t>
                      </a:r>
                      <a:endParaRPr lang="en-US" sz="1600" b="0" i="0" u="none" strike="noStrike" dirty="0">
                        <a:solidFill>
                          <a:srgbClr val="000000"/>
                        </a:solidFill>
                        <a:effectLst/>
                        <a:latin typeface="Calibri" panose="020F0502020204030204" pitchFamily="34" charset="0"/>
                      </a:endParaRPr>
                    </a:p>
                  </a:txBody>
                  <a:tcPr marL="3209" marR="3209" marT="3209" marB="0" anchor="b">
                    <a:solidFill>
                      <a:schemeClr val="accent1">
                        <a:lumMod val="40000"/>
                        <a:lumOff val="60000"/>
                      </a:schemeClr>
                    </a:solidFill>
                  </a:tcPr>
                </a:tc>
                <a:extLst>
                  <a:ext uri="{0D108BD9-81ED-4DB2-BD59-A6C34878D82A}">
                    <a16:rowId xmlns:a16="http://schemas.microsoft.com/office/drawing/2014/main" val="3665497712"/>
                  </a:ext>
                </a:extLst>
              </a:tr>
              <a:tr h="259339">
                <a:tc>
                  <a:txBody>
                    <a:bodyPr/>
                    <a:lstStyle/>
                    <a:p>
                      <a:pPr algn="ctr" fontAlgn="b"/>
                      <a:endParaRPr lang="en-US" sz="1600" b="0" i="0" u="none" strike="noStrike" dirty="0">
                        <a:solidFill>
                          <a:srgbClr val="000000"/>
                        </a:solidFill>
                        <a:effectLst/>
                        <a:latin typeface="Calibri" panose="020F0502020204030204" pitchFamily="34" charset="0"/>
                      </a:endParaRPr>
                    </a:p>
                  </a:txBody>
                  <a:tcPr marL="3209" marR="3209" marT="3209" marB="0" anchor="b"/>
                </a:tc>
                <a:tc>
                  <a:txBody>
                    <a:bodyPr/>
                    <a:lstStyle/>
                    <a:p>
                      <a:pPr algn="l" fontAlgn="b"/>
                      <a:r>
                        <a:rPr lang="en-US" sz="1600" b="0" u="none" strike="noStrike" dirty="0">
                          <a:effectLst/>
                        </a:rPr>
                        <a:t>(a) Firms conducting audits of branches of public sector banks, OR</a:t>
                      </a:r>
                      <a:endParaRPr lang="en-US" sz="1600" b="0" i="0" u="none" strike="noStrike" dirty="0">
                        <a:solidFill>
                          <a:srgbClr val="000000"/>
                        </a:solidFill>
                        <a:effectLst/>
                        <a:latin typeface="Calibri" panose="020F0502020204030204" pitchFamily="34" charset="0"/>
                      </a:endParaRPr>
                    </a:p>
                  </a:txBody>
                  <a:tcPr marL="3209" marR="3209" marT="3209" marB="0" anchor="b">
                    <a:solidFill>
                      <a:schemeClr val="accent1">
                        <a:lumMod val="40000"/>
                        <a:lumOff val="60000"/>
                      </a:schemeClr>
                    </a:solidFill>
                  </a:tcPr>
                </a:tc>
                <a:tc>
                  <a:txBody>
                    <a:bodyPr/>
                    <a:lstStyle/>
                    <a:p>
                      <a:pPr algn="r" fontAlgn="b"/>
                      <a:r>
                        <a:rPr lang="en-US" sz="1600" b="1" u="none" strike="noStrike" dirty="0">
                          <a:effectLst/>
                        </a:rPr>
                        <a:t>1-Apr-25</a:t>
                      </a:r>
                      <a:endParaRPr lang="en-US" sz="1600" b="1" i="0" u="none" strike="noStrike" dirty="0">
                        <a:solidFill>
                          <a:srgbClr val="000000"/>
                        </a:solidFill>
                        <a:effectLst/>
                        <a:latin typeface="Calibri" panose="020F0502020204030204" pitchFamily="34" charset="0"/>
                      </a:endParaRPr>
                    </a:p>
                  </a:txBody>
                  <a:tcPr marL="3209" marR="3209" marT="3209" marB="0" anchor="b">
                    <a:solidFill>
                      <a:schemeClr val="accent1">
                        <a:lumMod val="40000"/>
                        <a:lumOff val="60000"/>
                      </a:schemeClr>
                    </a:solidFill>
                  </a:tcPr>
                </a:tc>
                <a:extLst>
                  <a:ext uri="{0D108BD9-81ED-4DB2-BD59-A6C34878D82A}">
                    <a16:rowId xmlns:a16="http://schemas.microsoft.com/office/drawing/2014/main" val="1234601100"/>
                  </a:ext>
                </a:extLst>
              </a:tr>
              <a:tr h="258114">
                <a:tc>
                  <a:txBody>
                    <a:bodyPr/>
                    <a:lstStyle/>
                    <a:p>
                      <a:pPr algn="l" fontAlgn="b"/>
                      <a:r>
                        <a:rPr lang="en-US" sz="1600" b="0" u="none" strike="noStrike">
                          <a:effectLst/>
                        </a:rPr>
                        <a:t> </a:t>
                      </a:r>
                      <a:endParaRPr lang="en-US" sz="1600" b="0" i="0" u="none" strike="noStrike">
                        <a:solidFill>
                          <a:srgbClr val="000000"/>
                        </a:solidFill>
                        <a:effectLst/>
                        <a:latin typeface="Calibri" panose="020F0502020204030204" pitchFamily="34" charset="0"/>
                      </a:endParaRPr>
                    </a:p>
                  </a:txBody>
                  <a:tcPr marL="3209" marR="3209" marT="3209" marB="0" anchor="b"/>
                </a:tc>
                <a:tc>
                  <a:txBody>
                    <a:bodyPr/>
                    <a:lstStyle/>
                    <a:p>
                      <a:pPr algn="l" fontAlgn="b"/>
                      <a:r>
                        <a:rPr lang="en-US" sz="1600" b="0" u="none" strike="noStrike" dirty="0">
                          <a:effectLst/>
                        </a:rPr>
                        <a:t>(b) Firms having </a:t>
                      </a:r>
                      <a:r>
                        <a:rPr lang="en-US" sz="1600" b="1" u="sng" strike="noStrike" dirty="0">
                          <a:effectLst/>
                        </a:rPr>
                        <a:t>three or more partners</a:t>
                      </a:r>
                      <a:endParaRPr lang="en-US" sz="1600" b="1" i="0" u="sng" strike="noStrike" dirty="0">
                        <a:solidFill>
                          <a:srgbClr val="000000"/>
                        </a:solidFill>
                        <a:effectLst/>
                        <a:latin typeface="Calibri" panose="020F0502020204030204" pitchFamily="34" charset="0"/>
                      </a:endParaRPr>
                    </a:p>
                  </a:txBody>
                  <a:tcPr marL="3209" marR="3209" marT="3209" marB="0" anchor="b">
                    <a:solidFill>
                      <a:schemeClr val="accent1">
                        <a:lumMod val="40000"/>
                        <a:lumOff val="60000"/>
                      </a:schemeClr>
                    </a:solidFill>
                  </a:tcPr>
                </a:tc>
                <a:tc>
                  <a:txBody>
                    <a:bodyPr/>
                    <a:lstStyle/>
                    <a:p>
                      <a:pPr algn="l" fontAlgn="b"/>
                      <a:r>
                        <a:rPr lang="en-US" sz="1600" b="1" u="none" strike="noStrike" dirty="0">
                          <a:effectLst/>
                        </a:rPr>
                        <a:t> </a:t>
                      </a:r>
                      <a:endParaRPr lang="en-US" sz="1600" b="1" i="0" u="none" strike="noStrike" dirty="0">
                        <a:solidFill>
                          <a:srgbClr val="000000"/>
                        </a:solidFill>
                        <a:effectLst/>
                        <a:latin typeface="Calibri" panose="020F0502020204030204" pitchFamily="34" charset="0"/>
                      </a:endParaRPr>
                    </a:p>
                  </a:txBody>
                  <a:tcPr marL="3209" marR="3209" marT="3209" marB="0" anchor="b">
                    <a:solidFill>
                      <a:schemeClr val="accent1">
                        <a:lumMod val="40000"/>
                        <a:lumOff val="60000"/>
                      </a:schemeClr>
                    </a:solidFill>
                  </a:tcPr>
                </a:tc>
                <a:extLst>
                  <a:ext uri="{0D108BD9-81ED-4DB2-BD59-A6C34878D82A}">
                    <a16:rowId xmlns:a16="http://schemas.microsoft.com/office/drawing/2014/main" val="976707330"/>
                  </a:ext>
                </a:extLst>
              </a:tr>
            </a:tbl>
          </a:graphicData>
        </a:graphic>
      </p:graphicFrame>
      <p:sp>
        <p:nvSpPr>
          <p:cNvPr id="2" name="TextBox 1">
            <a:extLst>
              <a:ext uri="{FF2B5EF4-FFF2-40B4-BE49-F238E27FC236}">
                <a16:creationId xmlns:a16="http://schemas.microsoft.com/office/drawing/2014/main" id="{CF442A11-6C3D-C740-4A46-6214C2EEFC1D}"/>
              </a:ext>
            </a:extLst>
          </p:cNvPr>
          <p:cNvSpPr txBox="1"/>
          <p:nvPr/>
        </p:nvSpPr>
        <p:spPr>
          <a:xfrm>
            <a:off x="775750" y="0"/>
            <a:ext cx="9838394" cy="461665"/>
          </a:xfrm>
          <a:prstGeom prst="rect">
            <a:avLst/>
          </a:prstGeom>
          <a:noFill/>
        </p:spPr>
        <p:txBody>
          <a:bodyPr wrap="square" rtlCol="0">
            <a:spAutoFit/>
          </a:bodyPr>
          <a:lstStyle/>
          <a:p>
            <a:r>
              <a:rPr lang="en-US" sz="2400" b="1" dirty="0"/>
              <a:t>Timeline for Mandatory application of Peer Review</a:t>
            </a:r>
          </a:p>
        </p:txBody>
      </p:sp>
      <p:sp>
        <p:nvSpPr>
          <p:cNvPr id="5" name="Footer Placeholder 4">
            <a:extLst>
              <a:ext uri="{FF2B5EF4-FFF2-40B4-BE49-F238E27FC236}">
                <a16:creationId xmlns:a16="http://schemas.microsoft.com/office/drawing/2014/main" id="{A2C71CAF-896A-3D90-BBFA-A35D56BC01CA}"/>
              </a:ext>
            </a:extLst>
          </p:cNvPr>
          <p:cNvSpPr>
            <a:spLocks noGrp="1"/>
          </p:cNvSpPr>
          <p:nvPr>
            <p:ph type="ftr" sz="quarter" idx="11"/>
          </p:nvPr>
        </p:nvSpPr>
        <p:spPr/>
        <p:txBody>
          <a:bodyPr/>
          <a:lstStyle/>
          <a:p>
            <a:r>
              <a:rPr lang="en-US"/>
              <a:t>M.S.Mathew F C A</a:t>
            </a:r>
          </a:p>
        </p:txBody>
      </p:sp>
      <p:sp>
        <p:nvSpPr>
          <p:cNvPr id="6" name="Explosion: 8 Points 5">
            <a:extLst>
              <a:ext uri="{FF2B5EF4-FFF2-40B4-BE49-F238E27FC236}">
                <a16:creationId xmlns:a16="http://schemas.microsoft.com/office/drawing/2014/main" id="{6EABB336-ADB8-03E3-F129-527604A899A6}"/>
              </a:ext>
            </a:extLst>
          </p:cNvPr>
          <p:cNvSpPr/>
          <p:nvPr/>
        </p:nvSpPr>
        <p:spPr>
          <a:xfrm>
            <a:off x="10062983" y="230832"/>
            <a:ext cx="2151934" cy="3602598"/>
          </a:xfrm>
          <a:prstGeom prst="irregularSeal1">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2"/>
                </a:solidFill>
              </a:rPr>
              <a:t>Pre-requisite of Peer Review Certificate</a:t>
            </a:r>
          </a:p>
        </p:txBody>
      </p:sp>
    </p:spTree>
    <p:extLst>
      <p:ext uri="{BB962C8B-B14F-4D97-AF65-F5344CB8AC3E}">
        <p14:creationId xmlns:p14="http://schemas.microsoft.com/office/powerpoint/2010/main" val="616501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509B5-86CD-66F5-ADF7-76A53818AC9C}"/>
              </a:ext>
            </a:extLst>
          </p:cNvPr>
          <p:cNvSpPr>
            <a:spLocks noGrp="1"/>
          </p:cNvSpPr>
          <p:nvPr>
            <p:ph type="title"/>
          </p:nvPr>
        </p:nvSpPr>
        <p:spPr/>
        <p:txBody>
          <a:bodyPr/>
          <a:lstStyle/>
          <a:p>
            <a:br>
              <a:rPr lang="en-US" b="1" dirty="0"/>
            </a:br>
            <a:endParaRPr lang="en-US" dirty="0"/>
          </a:p>
        </p:txBody>
      </p:sp>
      <p:sp>
        <p:nvSpPr>
          <p:cNvPr id="3" name="Content Placeholder 2">
            <a:extLst>
              <a:ext uri="{FF2B5EF4-FFF2-40B4-BE49-F238E27FC236}">
                <a16:creationId xmlns:a16="http://schemas.microsoft.com/office/drawing/2014/main" id="{B8A5307F-C129-90ED-206C-1C4E349FF122}"/>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lgn="ctr">
              <a:buNone/>
            </a:pPr>
            <a:r>
              <a:rPr lang="en-US" sz="4800" dirty="0"/>
              <a:t>Audit Quality Maturity Model</a:t>
            </a:r>
          </a:p>
          <a:p>
            <a:pPr marL="0" indent="0" algn="ctr">
              <a:buNone/>
            </a:pPr>
            <a:endParaRPr lang="en-US" dirty="0"/>
          </a:p>
        </p:txBody>
      </p:sp>
      <p:sp>
        <p:nvSpPr>
          <p:cNvPr id="4" name="Footer Placeholder 3">
            <a:extLst>
              <a:ext uri="{FF2B5EF4-FFF2-40B4-BE49-F238E27FC236}">
                <a16:creationId xmlns:a16="http://schemas.microsoft.com/office/drawing/2014/main" id="{C1B16241-4182-8542-7668-2AA86A0C76F4}"/>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11888165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602EF-9118-93E6-10FE-C3E33FC20E56}"/>
              </a:ext>
            </a:extLst>
          </p:cNvPr>
          <p:cNvSpPr>
            <a:spLocks noGrp="1"/>
          </p:cNvSpPr>
          <p:nvPr>
            <p:ph type="title"/>
          </p:nvPr>
        </p:nvSpPr>
        <p:spPr>
          <a:xfrm>
            <a:off x="838200" y="365126"/>
            <a:ext cx="10515600" cy="776156"/>
          </a:xfrm>
        </p:spPr>
        <p:txBody>
          <a:bodyPr/>
          <a:lstStyle/>
          <a:p>
            <a:r>
              <a:rPr lang="en-US" dirty="0"/>
              <a:t>Audit Quality Maturity Model</a:t>
            </a:r>
          </a:p>
        </p:txBody>
      </p:sp>
      <p:sp>
        <p:nvSpPr>
          <p:cNvPr id="3" name="Content Placeholder 2">
            <a:extLst>
              <a:ext uri="{FF2B5EF4-FFF2-40B4-BE49-F238E27FC236}">
                <a16:creationId xmlns:a16="http://schemas.microsoft.com/office/drawing/2014/main" id="{92AFAFF9-8F08-A506-E49B-CB56F481D667}"/>
              </a:ext>
            </a:extLst>
          </p:cNvPr>
          <p:cNvSpPr>
            <a:spLocks noGrp="1"/>
          </p:cNvSpPr>
          <p:nvPr>
            <p:ph idx="1"/>
          </p:nvPr>
        </p:nvSpPr>
        <p:spPr>
          <a:xfrm>
            <a:off x="755698" y="1024403"/>
            <a:ext cx="10515600" cy="5589528"/>
          </a:xfrm>
        </p:spPr>
        <p:txBody>
          <a:bodyPr>
            <a:normAutofit fontScale="92500" lnSpcReduction="10000"/>
          </a:bodyPr>
          <a:lstStyle/>
          <a:p>
            <a:endParaRPr lang="en-US" dirty="0"/>
          </a:p>
          <a:p>
            <a:r>
              <a:rPr lang="en-US" dirty="0"/>
              <a:t>A tool for self evaluation of audit maturity</a:t>
            </a:r>
          </a:p>
          <a:p>
            <a:r>
              <a:rPr lang="en-US" dirty="0"/>
              <a:t>Encourages practicing firms to be technology driven, by awarding greater points</a:t>
            </a:r>
          </a:p>
          <a:p>
            <a:r>
              <a:rPr lang="en-US" dirty="0"/>
              <a:t>Introduced by the Institute in July 2021</a:t>
            </a:r>
          </a:p>
          <a:p>
            <a:r>
              <a:rPr lang="en-US" b="0" i="0" dirty="0">
                <a:solidFill>
                  <a:srgbClr val="212529"/>
                </a:solidFill>
                <a:effectLst/>
                <a:latin typeface="IBM Plex Sans" panose="020B0604020202020204" pitchFamily="34" charset="0"/>
              </a:rPr>
              <a:t>Covers </a:t>
            </a:r>
            <a:r>
              <a:rPr lang="en-US" dirty="0">
                <a:solidFill>
                  <a:srgbClr val="212529"/>
                </a:solidFill>
                <a:latin typeface="IBM Plex Sans" panose="020B0604020202020204" pitchFamily="34" charset="0"/>
              </a:rPr>
              <a:t>au</a:t>
            </a:r>
            <a:r>
              <a:rPr lang="en-US" b="0" i="0" dirty="0">
                <a:solidFill>
                  <a:srgbClr val="212529"/>
                </a:solidFill>
                <a:effectLst/>
                <a:latin typeface="IBM Plex Sans" panose="020B0604020202020204" pitchFamily="34" charset="0"/>
              </a:rPr>
              <a:t>dit firms auditing the following: </a:t>
            </a:r>
          </a:p>
          <a:p>
            <a:pPr lvl="1"/>
            <a:r>
              <a:rPr lang="en-US" b="0" i="0" dirty="0">
                <a:solidFill>
                  <a:srgbClr val="212529"/>
                </a:solidFill>
                <a:effectLst/>
                <a:latin typeface="IBM Plex Sans" panose="020B0604020202020204" pitchFamily="34" charset="0"/>
              </a:rPr>
              <a:t>Listed entities </a:t>
            </a:r>
          </a:p>
          <a:p>
            <a:pPr lvl="1"/>
            <a:r>
              <a:rPr lang="en-US" b="0" i="0" dirty="0">
                <a:solidFill>
                  <a:srgbClr val="212529"/>
                </a:solidFill>
                <a:effectLst/>
                <a:latin typeface="IBM Plex Sans" panose="020B0604020202020204" pitchFamily="34" charset="0"/>
              </a:rPr>
              <a:t>Banks - other than co-operative banks </a:t>
            </a:r>
          </a:p>
          <a:p>
            <a:pPr lvl="1"/>
            <a:r>
              <a:rPr lang="en-US" b="0" i="0" dirty="0">
                <a:solidFill>
                  <a:srgbClr val="212529"/>
                </a:solidFill>
                <a:effectLst/>
                <a:latin typeface="IBM Plex Sans" panose="020B0604020202020204" pitchFamily="34" charset="0"/>
              </a:rPr>
              <a:t>Insurance companies </a:t>
            </a:r>
          </a:p>
          <a:p>
            <a:r>
              <a:rPr lang="en-US" sz="2600" i="1" dirty="0">
                <a:solidFill>
                  <a:srgbClr val="212529"/>
                </a:solidFill>
                <a:latin typeface="IBM Plex Sans" panose="020B0604020202020204" pitchFamily="34" charset="0"/>
              </a:rPr>
              <a:t>(</a:t>
            </a:r>
            <a:r>
              <a:rPr lang="en-US" sz="2600" b="0" i="1" dirty="0">
                <a:solidFill>
                  <a:srgbClr val="212529"/>
                </a:solidFill>
                <a:effectLst/>
                <a:latin typeface="IBM Plex Sans" panose="020B0604020202020204" pitchFamily="34" charset="0"/>
              </a:rPr>
              <a:t>Audit firms doing branch audits are however not covered)</a:t>
            </a:r>
          </a:p>
          <a:p>
            <a:r>
              <a:rPr lang="en-US" dirty="0"/>
              <a:t>Allows firms to assess their level of Audit Maturity</a:t>
            </a:r>
          </a:p>
          <a:p>
            <a:r>
              <a:rPr lang="en-US" dirty="0"/>
              <a:t>Helps to identify competencies and weaknesses</a:t>
            </a:r>
          </a:p>
          <a:p>
            <a:r>
              <a:rPr lang="en-US" dirty="0"/>
              <a:t>Helps to focus on improving quality on areas identified as weak</a:t>
            </a:r>
          </a:p>
          <a:p>
            <a:endParaRPr lang="en-US" dirty="0"/>
          </a:p>
        </p:txBody>
      </p:sp>
      <p:sp>
        <p:nvSpPr>
          <p:cNvPr id="4" name="Speech Bubble: Rectangle with Corners Rounded 3">
            <a:extLst>
              <a:ext uri="{FF2B5EF4-FFF2-40B4-BE49-F238E27FC236}">
                <a16:creationId xmlns:a16="http://schemas.microsoft.com/office/drawing/2014/main" id="{FFC174DD-C52A-E479-C255-6B69955880D5}"/>
              </a:ext>
            </a:extLst>
          </p:cNvPr>
          <p:cNvSpPr/>
          <p:nvPr/>
        </p:nvSpPr>
        <p:spPr>
          <a:xfrm>
            <a:off x="7940842" y="2315219"/>
            <a:ext cx="2509443" cy="1113781"/>
          </a:xfrm>
          <a:prstGeom prst="wedgeRoundRectCallout">
            <a:avLst>
              <a:gd name="adj1" fmla="val -84121"/>
              <a:gd name="adj2" fmla="val 8348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Right now, recommendatory</a:t>
            </a:r>
          </a:p>
        </p:txBody>
      </p:sp>
      <p:sp>
        <p:nvSpPr>
          <p:cNvPr id="5" name="Footer Placeholder 4">
            <a:extLst>
              <a:ext uri="{FF2B5EF4-FFF2-40B4-BE49-F238E27FC236}">
                <a16:creationId xmlns:a16="http://schemas.microsoft.com/office/drawing/2014/main" id="{D7978116-CC36-C3F7-00C5-92FBD4CFC73C}"/>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36726768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E2C3B-989E-7813-E107-4F534A2BC862}"/>
              </a:ext>
            </a:extLst>
          </p:cNvPr>
          <p:cNvSpPr>
            <a:spLocks noGrp="1"/>
          </p:cNvSpPr>
          <p:nvPr>
            <p:ph type="title"/>
          </p:nvPr>
        </p:nvSpPr>
        <p:spPr>
          <a:xfrm>
            <a:off x="838200" y="365125"/>
            <a:ext cx="10515600" cy="666153"/>
          </a:xfrm>
        </p:spPr>
        <p:txBody>
          <a:bodyPr>
            <a:normAutofit fontScale="90000"/>
          </a:bodyPr>
          <a:lstStyle/>
          <a:p>
            <a:r>
              <a:rPr lang="en-US" dirty="0"/>
              <a:t>Audit Quality Maturity Model</a:t>
            </a:r>
          </a:p>
        </p:txBody>
      </p:sp>
      <p:sp>
        <p:nvSpPr>
          <p:cNvPr id="3" name="Content Placeholder 2">
            <a:extLst>
              <a:ext uri="{FF2B5EF4-FFF2-40B4-BE49-F238E27FC236}">
                <a16:creationId xmlns:a16="http://schemas.microsoft.com/office/drawing/2014/main" id="{89F716BE-8E1D-B0E1-C261-69D040DDC4A0}"/>
              </a:ext>
            </a:extLst>
          </p:cNvPr>
          <p:cNvSpPr>
            <a:spLocks noGrp="1"/>
          </p:cNvSpPr>
          <p:nvPr>
            <p:ph idx="1"/>
          </p:nvPr>
        </p:nvSpPr>
        <p:spPr>
          <a:xfrm>
            <a:off x="838200" y="1134406"/>
            <a:ext cx="10515600" cy="5568902"/>
          </a:xfrm>
        </p:spPr>
        <p:txBody>
          <a:bodyPr>
            <a:normAutofit/>
          </a:bodyPr>
          <a:lstStyle/>
          <a:p>
            <a:pPr marL="0" indent="0">
              <a:buNone/>
            </a:pPr>
            <a:r>
              <a:rPr lang="en-US" dirty="0"/>
              <a:t>AQMM covers audit quality at </a:t>
            </a:r>
          </a:p>
          <a:p>
            <a:r>
              <a:rPr lang="en-US" dirty="0"/>
              <a:t>Engagement level - compliance with standards, laws and regulations, documentation and reporting </a:t>
            </a:r>
            <a:r>
              <a:rPr lang="en-US" dirty="0" err="1"/>
              <a:t>etc</a:t>
            </a:r>
            <a:endParaRPr lang="en-US" dirty="0"/>
          </a:p>
          <a:p>
            <a:r>
              <a:rPr lang="en-US" dirty="0"/>
              <a:t>Firm level – firm leadership, tone at the top, quality control systems, dependence on electronic systems, staff quality </a:t>
            </a:r>
            <a:r>
              <a:rPr lang="en-US" dirty="0" err="1"/>
              <a:t>etc</a:t>
            </a:r>
            <a:endParaRPr lang="en-US" dirty="0"/>
          </a:p>
          <a:p>
            <a:pPr marL="0" indent="0">
              <a:buNone/>
            </a:pPr>
            <a:r>
              <a:rPr lang="en-US" dirty="0"/>
              <a:t>Evaluation is based on a set of questionnaire that focuses on:</a:t>
            </a:r>
          </a:p>
          <a:p>
            <a:pPr marL="514350" indent="-514350">
              <a:buAutoNum type="arabicPeriod"/>
            </a:pPr>
            <a:r>
              <a:rPr lang="en-US" dirty="0"/>
              <a:t>Practice Management - Operational quality</a:t>
            </a:r>
          </a:p>
          <a:p>
            <a:pPr marL="514350" indent="-514350">
              <a:buAutoNum type="arabicPeriod"/>
            </a:pPr>
            <a:r>
              <a:rPr lang="en-US" dirty="0"/>
              <a:t>Human Resources</a:t>
            </a:r>
          </a:p>
          <a:p>
            <a:pPr marL="514350" indent="-514350">
              <a:buAutoNum type="arabicPeriod"/>
            </a:pPr>
            <a:r>
              <a:rPr lang="en-US" dirty="0"/>
              <a:t>Practice Management – strategic / functional</a:t>
            </a:r>
          </a:p>
          <a:p>
            <a:pPr marL="0" indent="0">
              <a:buNone/>
            </a:pPr>
            <a:endParaRPr lang="en-US" dirty="0"/>
          </a:p>
          <a:p>
            <a:pPr marL="0" indent="0">
              <a:buNone/>
            </a:pPr>
            <a:endParaRPr lang="en-US" dirty="0"/>
          </a:p>
          <a:p>
            <a:pPr marL="0" indent="0">
              <a:buNone/>
            </a:pPr>
            <a:endParaRPr lang="en-US" dirty="0"/>
          </a:p>
        </p:txBody>
      </p:sp>
      <p:sp>
        <p:nvSpPr>
          <p:cNvPr id="4" name="Footer Placeholder 3">
            <a:extLst>
              <a:ext uri="{FF2B5EF4-FFF2-40B4-BE49-F238E27FC236}">
                <a16:creationId xmlns:a16="http://schemas.microsoft.com/office/drawing/2014/main" id="{800A124C-C20C-EA4C-7781-5F90A1CF3A53}"/>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41592079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03ABB-FCF4-9965-1AF5-CA9CC3F54DD9}"/>
              </a:ext>
            </a:extLst>
          </p:cNvPr>
          <p:cNvSpPr>
            <a:spLocks noGrp="1"/>
          </p:cNvSpPr>
          <p:nvPr>
            <p:ph type="title"/>
          </p:nvPr>
        </p:nvSpPr>
        <p:spPr>
          <a:xfrm>
            <a:off x="838200" y="365126"/>
            <a:ext cx="10515600" cy="762406"/>
          </a:xfrm>
        </p:spPr>
        <p:txBody>
          <a:bodyPr/>
          <a:lstStyle/>
          <a:p>
            <a:r>
              <a:rPr lang="en-US" dirty="0"/>
              <a:t>Audit Quality Maturity Model</a:t>
            </a:r>
          </a:p>
        </p:txBody>
      </p:sp>
      <p:sp>
        <p:nvSpPr>
          <p:cNvPr id="3" name="Content Placeholder 2">
            <a:extLst>
              <a:ext uri="{FF2B5EF4-FFF2-40B4-BE49-F238E27FC236}">
                <a16:creationId xmlns:a16="http://schemas.microsoft.com/office/drawing/2014/main" id="{F393FF17-C54E-EB4F-4EC4-59021DFD0531}"/>
              </a:ext>
            </a:extLst>
          </p:cNvPr>
          <p:cNvSpPr>
            <a:spLocks noGrp="1"/>
          </p:cNvSpPr>
          <p:nvPr>
            <p:ph idx="1"/>
          </p:nvPr>
        </p:nvSpPr>
        <p:spPr>
          <a:xfrm>
            <a:off x="838200" y="1378738"/>
            <a:ext cx="10515600" cy="5310820"/>
          </a:xfrm>
        </p:spPr>
        <p:txBody>
          <a:bodyPr>
            <a:normAutofit/>
          </a:bodyPr>
          <a:lstStyle/>
          <a:p>
            <a:pPr marL="0" indent="0">
              <a:buNone/>
            </a:pPr>
            <a:endParaRPr lang="en-US" dirty="0"/>
          </a:p>
          <a:p>
            <a:pPr marL="0" indent="0">
              <a:buNone/>
            </a:pPr>
            <a:r>
              <a:rPr lang="en-US" dirty="0"/>
              <a:t>Total score is 600, divided into 280 for operational quality, 240 for human resources and 80 for operations management – strategy</a:t>
            </a:r>
          </a:p>
          <a:p>
            <a:pPr marL="0" indent="0">
              <a:buNone/>
            </a:pPr>
            <a:r>
              <a:rPr lang="en-US" dirty="0"/>
              <a:t>Firms that score </a:t>
            </a:r>
          </a:p>
          <a:p>
            <a:pPr marL="0" indent="0">
              <a:buNone/>
            </a:pPr>
            <a:r>
              <a:rPr lang="en-US" dirty="0"/>
              <a:t>25% or less are in Level 1 – Take immediate corrective action</a:t>
            </a:r>
          </a:p>
          <a:p>
            <a:pPr marL="0" indent="0">
              <a:buNone/>
            </a:pPr>
            <a:r>
              <a:rPr lang="en-US" dirty="0"/>
              <a:t>25% to 50%  in Level 2 – some progress, but needs much improvement</a:t>
            </a:r>
          </a:p>
          <a:p>
            <a:pPr marL="0" indent="0">
              <a:buNone/>
            </a:pPr>
            <a:r>
              <a:rPr lang="en-US" dirty="0"/>
              <a:t>50% to 75%  in Level 3 – made significant adaptation of standards</a:t>
            </a:r>
          </a:p>
          <a:p>
            <a:pPr marL="0" indent="0">
              <a:buNone/>
            </a:pPr>
            <a:r>
              <a:rPr lang="en-US" dirty="0"/>
              <a:t>Over 75% in Level 4 – Achieved full adoption of standards and procedures</a:t>
            </a:r>
          </a:p>
          <a:p>
            <a:pPr marL="0" indent="0">
              <a:buNone/>
            </a:pPr>
            <a:endParaRPr lang="en-US" dirty="0"/>
          </a:p>
          <a:p>
            <a:pPr marL="0" indent="0">
              <a:buNone/>
            </a:pPr>
            <a:endParaRPr lang="en-US" dirty="0"/>
          </a:p>
        </p:txBody>
      </p:sp>
      <p:sp>
        <p:nvSpPr>
          <p:cNvPr id="4" name="Footer Placeholder 3">
            <a:extLst>
              <a:ext uri="{FF2B5EF4-FFF2-40B4-BE49-F238E27FC236}">
                <a16:creationId xmlns:a16="http://schemas.microsoft.com/office/drawing/2014/main" id="{4FAEEA5D-240F-69E5-7B30-BE93BCDD26BE}"/>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2651325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C96AE-8BB0-8B46-AEF2-DF1E4D1C93DC}"/>
              </a:ext>
            </a:extLst>
          </p:cNvPr>
          <p:cNvSpPr>
            <a:spLocks noGrp="1"/>
          </p:cNvSpPr>
          <p:nvPr>
            <p:ph type="ctrTitle"/>
          </p:nvPr>
        </p:nvSpPr>
        <p:spPr/>
        <p:txBody>
          <a:bodyPr/>
          <a:lstStyle/>
          <a:p>
            <a:r>
              <a:rPr lang="en-US" dirty="0"/>
              <a:t>Audit Quality</a:t>
            </a:r>
          </a:p>
        </p:txBody>
      </p:sp>
      <p:sp>
        <p:nvSpPr>
          <p:cNvPr id="3" name="Subtitle 2">
            <a:extLst>
              <a:ext uri="{FF2B5EF4-FFF2-40B4-BE49-F238E27FC236}">
                <a16:creationId xmlns:a16="http://schemas.microsoft.com/office/drawing/2014/main" id="{0335FB2E-F165-1D10-22CF-498D7AAC504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477816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0B320-B90D-BC52-131F-7951E3D59358}"/>
              </a:ext>
            </a:extLst>
          </p:cNvPr>
          <p:cNvSpPr>
            <a:spLocks noGrp="1"/>
          </p:cNvSpPr>
          <p:nvPr>
            <p:ph type="title"/>
          </p:nvPr>
        </p:nvSpPr>
        <p:spPr>
          <a:xfrm>
            <a:off x="838200" y="184821"/>
            <a:ext cx="10515600" cy="583651"/>
          </a:xfrm>
        </p:spPr>
        <p:txBody>
          <a:bodyPr>
            <a:normAutofit fontScale="90000"/>
          </a:bodyPr>
          <a:lstStyle/>
          <a:p>
            <a:r>
              <a:rPr lang="en-US" dirty="0"/>
              <a:t>Achieving Audit Quality</a:t>
            </a:r>
          </a:p>
        </p:txBody>
      </p:sp>
      <p:sp>
        <p:nvSpPr>
          <p:cNvPr id="3" name="Content Placeholder 2">
            <a:extLst>
              <a:ext uri="{FF2B5EF4-FFF2-40B4-BE49-F238E27FC236}">
                <a16:creationId xmlns:a16="http://schemas.microsoft.com/office/drawing/2014/main" id="{BD2F5E6A-2771-7A09-BEDF-84B126164DD0}"/>
              </a:ext>
            </a:extLst>
          </p:cNvPr>
          <p:cNvSpPr>
            <a:spLocks noGrp="1"/>
          </p:cNvSpPr>
          <p:nvPr>
            <p:ph idx="1"/>
          </p:nvPr>
        </p:nvSpPr>
        <p:spPr>
          <a:xfrm>
            <a:off x="480690" y="948776"/>
            <a:ext cx="11324007" cy="5479525"/>
          </a:xfrm>
        </p:spPr>
        <p:txBody>
          <a:bodyPr>
            <a:normAutofit fontScale="92500" lnSpcReduction="20000"/>
          </a:bodyPr>
          <a:lstStyle/>
          <a:p>
            <a:pPr marL="0" indent="0">
              <a:buNone/>
            </a:pPr>
            <a:r>
              <a:rPr lang="en-US" sz="2800" b="1" dirty="0"/>
              <a:t>What is quality in audit?</a:t>
            </a:r>
          </a:p>
          <a:p>
            <a:pPr marL="0" indent="0">
              <a:buNone/>
            </a:pPr>
            <a:r>
              <a:rPr lang="en-US" sz="2800" dirty="0"/>
              <a:t>Performing the audit function </a:t>
            </a:r>
            <a:r>
              <a:rPr lang="en-US" sz="2800" u="sng" dirty="0"/>
              <a:t>in full compliance with the Auditing Standards </a:t>
            </a:r>
            <a:r>
              <a:rPr lang="en-US" sz="2800" dirty="0"/>
              <a:t>and other pronouncements of the Institute</a:t>
            </a:r>
          </a:p>
          <a:p>
            <a:pPr marL="0" indent="0">
              <a:buNone/>
            </a:pPr>
            <a:r>
              <a:rPr lang="en-US" sz="2800" dirty="0"/>
              <a:t>Conducting the audit with </a:t>
            </a:r>
            <a:r>
              <a:rPr lang="en-US" sz="2800" u="sng" dirty="0"/>
              <a:t>objectivity and integrity </a:t>
            </a:r>
          </a:p>
          <a:p>
            <a:pPr marL="0" indent="0">
              <a:buNone/>
            </a:pPr>
            <a:r>
              <a:rPr lang="en-US" sz="2800" dirty="0"/>
              <a:t>Maintain a questioning attitude throughout the course of the audit (Skepticism)</a:t>
            </a:r>
          </a:p>
          <a:p>
            <a:pPr marL="0" indent="0">
              <a:buNone/>
            </a:pPr>
            <a:r>
              <a:rPr lang="en-US" sz="2800" dirty="0"/>
              <a:t>Adhering to </a:t>
            </a:r>
            <a:r>
              <a:rPr lang="en-US" sz="2800" u="sng" dirty="0"/>
              <a:t>ethical standards and independence</a:t>
            </a:r>
          </a:p>
          <a:p>
            <a:pPr marL="0" indent="0">
              <a:buNone/>
            </a:pPr>
            <a:r>
              <a:rPr lang="en-US" sz="2800" dirty="0"/>
              <a:t>Performing the audit with </a:t>
            </a:r>
            <a:r>
              <a:rPr lang="en-US" sz="2800" u="sng" dirty="0"/>
              <a:t>competent professional staff</a:t>
            </a:r>
          </a:p>
          <a:p>
            <a:pPr marL="0" indent="0">
              <a:buNone/>
            </a:pPr>
            <a:r>
              <a:rPr lang="en-US" sz="2800" u="sng" dirty="0"/>
              <a:t>Maintaining quality control standards </a:t>
            </a:r>
            <a:r>
              <a:rPr lang="en-US" sz="2800" dirty="0"/>
              <a:t>at the firm level, and regularly monitor its application</a:t>
            </a:r>
          </a:p>
          <a:p>
            <a:pPr marL="0" indent="0">
              <a:buNone/>
            </a:pPr>
            <a:r>
              <a:rPr lang="en-US" sz="2800" dirty="0"/>
              <a:t>Supervising and </a:t>
            </a:r>
            <a:r>
              <a:rPr lang="en-US" sz="2800" u="sng" dirty="0"/>
              <a:t>reviewing work performed </a:t>
            </a:r>
            <a:r>
              <a:rPr lang="en-US" sz="2800" dirty="0"/>
              <a:t>by seniors</a:t>
            </a:r>
          </a:p>
          <a:p>
            <a:pPr marL="0" indent="0">
              <a:buNone/>
            </a:pPr>
            <a:r>
              <a:rPr lang="en-US" sz="2800" u="sng" dirty="0"/>
              <a:t>Consulting</a:t>
            </a:r>
            <a:r>
              <a:rPr lang="en-US" sz="2800" dirty="0"/>
              <a:t> on significant matters</a:t>
            </a:r>
          </a:p>
          <a:p>
            <a:pPr marL="0" indent="0">
              <a:buNone/>
            </a:pPr>
            <a:r>
              <a:rPr lang="en-US" sz="2800" dirty="0"/>
              <a:t>Maintaining adequate and </a:t>
            </a:r>
            <a:r>
              <a:rPr lang="en-US" sz="2800" u="sng" dirty="0"/>
              <a:t>appropriate documentation </a:t>
            </a:r>
            <a:r>
              <a:rPr lang="en-US" sz="2800" dirty="0"/>
              <a:t>for all the activities carried as part of the audit</a:t>
            </a:r>
          </a:p>
          <a:p>
            <a:pPr marL="0" indent="0">
              <a:buNone/>
            </a:pPr>
            <a:r>
              <a:rPr lang="en-US" sz="2800" u="sng" dirty="0"/>
              <a:t>Retaining audit documents </a:t>
            </a:r>
            <a:r>
              <a:rPr lang="en-US" sz="2800" dirty="0"/>
              <a:t>in accordance with the regulations</a:t>
            </a:r>
          </a:p>
          <a:p>
            <a:pPr marL="0" indent="0">
              <a:buNone/>
            </a:pPr>
            <a:endParaRPr lang="en-US" dirty="0"/>
          </a:p>
        </p:txBody>
      </p:sp>
      <p:sp>
        <p:nvSpPr>
          <p:cNvPr id="12" name="Footer Placeholder 11">
            <a:extLst>
              <a:ext uri="{FF2B5EF4-FFF2-40B4-BE49-F238E27FC236}">
                <a16:creationId xmlns:a16="http://schemas.microsoft.com/office/drawing/2014/main" id="{FD10D4CD-091D-F6DB-4752-8DA52FB326BA}"/>
              </a:ext>
            </a:extLst>
          </p:cNvPr>
          <p:cNvSpPr>
            <a:spLocks noGrp="1"/>
          </p:cNvSpPr>
          <p:nvPr>
            <p:ph type="ftr" sz="quarter" idx="11"/>
          </p:nvPr>
        </p:nvSpPr>
        <p:spPr/>
        <p:txBody>
          <a:bodyPr/>
          <a:lstStyle/>
          <a:p>
            <a:r>
              <a:rPr lang="en-US" dirty="0" err="1"/>
              <a:t>M.S.Mathew</a:t>
            </a:r>
            <a:r>
              <a:rPr lang="en-US" dirty="0"/>
              <a:t> F C A</a:t>
            </a:r>
          </a:p>
        </p:txBody>
      </p:sp>
    </p:spTree>
    <p:extLst>
      <p:ext uri="{BB962C8B-B14F-4D97-AF65-F5344CB8AC3E}">
        <p14:creationId xmlns:p14="http://schemas.microsoft.com/office/powerpoint/2010/main" val="1906262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additive="base">
                                        <p:cTn id="4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B1B7C-0085-69DA-34B6-C71484C24BAE}"/>
              </a:ext>
            </a:extLst>
          </p:cNvPr>
          <p:cNvSpPr>
            <a:spLocks noGrp="1"/>
          </p:cNvSpPr>
          <p:nvPr>
            <p:ph type="title"/>
          </p:nvPr>
        </p:nvSpPr>
        <p:spPr>
          <a:xfrm>
            <a:off x="838200" y="365125"/>
            <a:ext cx="10515600" cy="803657"/>
          </a:xfrm>
        </p:spPr>
        <p:txBody>
          <a:bodyPr/>
          <a:lstStyle/>
          <a:p>
            <a:r>
              <a:rPr lang="en-US" dirty="0"/>
              <a:t>Achieving Audit Quality</a:t>
            </a:r>
          </a:p>
        </p:txBody>
      </p:sp>
      <p:sp>
        <p:nvSpPr>
          <p:cNvPr id="3" name="Content Placeholder 2">
            <a:extLst>
              <a:ext uri="{FF2B5EF4-FFF2-40B4-BE49-F238E27FC236}">
                <a16:creationId xmlns:a16="http://schemas.microsoft.com/office/drawing/2014/main" id="{FDD575E8-4584-84A4-A361-4332DE47E797}"/>
              </a:ext>
            </a:extLst>
          </p:cNvPr>
          <p:cNvSpPr>
            <a:spLocks noGrp="1"/>
          </p:cNvSpPr>
          <p:nvPr>
            <p:ph idx="1"/>
          </p:nvPr>
        </p:nvSpPr>
        <p:spPr>
          <a:xfrm>
            <a:off x="466941" y="1175657"/>
            <a:ext cx="10515600" cy="5276444"/>
          </a:xfrm>
        </p:spPr>
        <p:txBody>
          <a:bodyPr>
            <a:normAutofit fontScale="92500" lnSpcReduction="10000"/>
          </a:bodyPr>
          <a:lstStyle/>
          <a:p>
            <a:pPr marL="0" indent="0" algn="ctr">
              <a:buNone/>
            </a:pPr>
            <a:r>
              <a:rPr lang="en-US" b="1" dirty="0"/>
              <a:t>Standards on Quality Control (SQC) 1,</a:t>
            </a:r>
          </a:p>
          <a:p>
            <a:pPr marL="0" indent="0">
              <a:buNone/>
            </a:pPr>
            <a:r>
              <a:rPr lang="en-US" b="1" i="1" dirty="0"/>
              <a:t>Quality Control for Firms that Perform Audits &amp; Reviews of Historical Financial Information and other Assurance &amp; Related Services Engagements  </a:t>
            </a:r>
          </a:p>
          <a:p>
            <a:pPr marL="0" indent="0">
              <a:buNone/>
            </a:pPr>
            <a:r>
              <a:rPr lang="en-US" dirty="0"/>
              <a:t>Sets the standards for the process of quality control in a professional accountant’s firm</a:t>
            </a:r>
          </a:p>
          <a:p>
            <a:pPr marL="0" indent="0">
              <a:buNone/>
            </a:pPr>
            <a:r>
              <a:rPr lang="en-US" dirty="0"/>
              <a:t>The principles set out in SQC 1 applies to:</a:t>
            </a:r>
          </a:p>
          <a:p>
            <a:r>
              <a:rPr lang="en-US" dirty="0"/>
              <a:t>  audits  and reviews of historical financial information and</a:t>
            </a:r>
          </a:p>
          <a:p>
            <a:r>
              <a:rPr lang="en-US" dirty="0"/>
              <a:t> other assurance and other related services engagements </a:t>
            </a:r>
          </a:p>
          <a:p>
            <a:pPr marL="0" indent="0">
              <a:buNone/>
            </a:pPr>
            <a:r>
              <a:rPr lang="en-US" b="1" dirty="0"/>
              <a:t>Every professional accountant’s office </a:t>
            </a:r>
            <a:r>
              <a:rPr lang="en-US" b="1" u="sng" dirty="0"/>
              <a:t>should develop a set of standard quality control policies and procedures </a:t>
            </a:r>
            <a:r>
              <a:rPr lang="en-US" dirty="0"/>
              <a:t>commensurate with the firm’s size, nature and complexity of its practice and appropriate cost/benefit consideration</a:t>
            </a:r>
          </a:p>
        </p:txBody>
      </p:sp>
      <p:sp>
        <p:nvSpPr>
          <p:cNvPr id="4" name="Footer Placeholder 3">
            <a:extLst>
              <a:ext uri="{FF2B5EF4-FFF2-40B4-BE49-F238E27FC236}">
                <a16:creationId xmlns:a16="http://schemas.microsoft.com/office/drawing/2014/main" id="{5F0F5777-EEAA-9583-ABF0-AE3141840519}"/>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31852881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FC019-4A8B-8DE0-429C-24B75ECA058B}"/>
              </a:ext>
            </a:extLst>
          </p:cNvPr>
          <p:cNvSpPr>
            <a:spLocks noGrp="1"/>
          </p:cNvSpPr>
          <p:nvPr>
            <p:ph type="title"/>
          </p:nvPr>
        </p:nvSpPr>
        <p:spPr>
          <a:xfrm>
            <a:off x="838200" y="365126"/>
            <a:ext cx="10515600" cy="714280"/>
          </a:xfrm>
        </p:spPr>
        <p:txBody>
          <a:bodyPr/>
          <a:lstStyle/>
          <a:p>
            <a:r>
              <a:rPr lang="en-US" dirty="0"/>
              <a:t>Standards on Quality Controls</a:t>
            </a:r>
          </a:p>
        </p:txBody>
      </p:sp>
      <p:sp>
        <p:nvSpPr>
          <p:cNvPr id="3" name="Content Placeholder 2">
            <a:extLst>
              <a:ext uri="{FF2B5EF4-FFF2-40B4-BE49-F238E27FC236}">
                <a16:creationId xmlns:a16="http://schemas.microsoft.com/office/drawing/2014/main" id="{4199E63B-E5DA-17D7-EC91-85B20DC5CB51}"/>
              </a:ext>
            </a:extLst>
          </p:cNvPr>
          <p:cNvSpPr>
            <a:spLocks noGrp="1"/>
          </p:cNvSpPr>
          <p:nvPr>
            <p:ph idx="1"/>
          </p:nvPr>
        </p:nvSpPr>
        <p:spPr>
          <a:xfrm>
            <a:off x="838200" y="1196282"/>
            <a:ext cx="10515600" cy="5472649"/>
          </a:xfrm>
        </p:spPr>
        <p:txBody>
          <a:bodyPr>
            <a:normAutofit lnSpcReduction="10000"/>
          </a:bodyPr>
          <a:lstStyle/>
          <a:p>
            <a:pPr marL="0" indent="0">
              <a:buNone/>
            </a:pPr>
            <a:r>
              <a:rPr lang="en-US" dirty="0"/>
              <a:t>The following are the SIX ELEMENTS of quality control</a:t>
            </a:r>
          </a:p>
          <a:p>
            <a:pPr marL="514350" indent="-514350">
              <a:buAutoNum type="arabicPeriod"/>
            </a:pPr>
            <a:r>
              <a:rPr lang="en-US" dirty="0"/>
              <a:t>Leadership responsibilities within the Firm</a:t>
            </a:r>
          </a:p>
          <a:p>
            <a:pPr marL="514350" indent="-514350">
              <a:buAutoNum type="arabicPeriod"/>
            </a:pPr>
            <a:r>
              <a:rPr lang="en-US" dirty="0"/>
              <a:t>Ethical compliance</a:t>
            </a:r>
          </a:p>
          <a:p>
            <a:pPr marL="514350" indent="-514350">
              <a:buAutoNum type="arabicPeriod"/>
            </a:pPr>
            <a:r>
              <a:rPr lang="en-US" dirty="0"/>
              <a:t>Acceptance &amp; Continuance of client relationships and specific engagements</a:t>
            </a:r>
          </a:p>
          <a:p>
            <a:pPr marL="514350" indent="-514350">
              <a:buAutoNum type="arabicPeriod"/>
            </a:pPr>
            <a:r>
              <a:rPr lang="en-US" dirty="0"/>
              <a:t>Human resources</a:t>
            </a:r>
          </a:p>
          <a:p>
            <a:pPr marL="514350" indent="-514350">
              <a:buAutoNum type="arabicPeriod"/>
            </a:pPr>
            <a:r>
              <a:rPr lang="en-US" dirty="0"/>
              <a:t>Engagement performance</a:t>
            </a:r>
          </a:p>
          <a:p>
            <a:pPr marL="514350" indent="-514350">
              <a:buAutoNum type="arabicPeriod"/>
            </a:pPr>
            <a:r>
              <a:rPr lang="en-US" dirty="0"/>
              <a:t>Monitoring</a:t>
            </a:r>
          </a:p>
          <a:p>
            <a:pPr marL="0" indent="0">
              <a:buNone/>
            </a:pPr>
            <a:endParaRPr lang="en-US" dirty="0"/>
          </a:p>
          <a:p>
            <a:pPr marL="0" indent="0">
              <a:buNone/>
            </a:pPr>
            <a:r>
              <a:rPr lang="en-US" dirty="0"/>
              <a:t>Peer Review conducted by the Institute places importance on whether the firms have developed policies and procedures on quality control and whether they are properly implemented and reviewed periodically</a:t>
            </a:r>
          </a:p>
        </p:txBody>
      </p:sp>
      <p:sp>
        <p:nvSpPr>
          <p:cNvPr id="4" name="Footer Placeholder 3">
            <a:extLst>
              <a:ext uri="{FF2B5EF4-FFF2-40B4-BE49-F238E27FC236}">
                <a16:creationId xmlns:a16="http://schemas.microsoft.com/office/drawing/2014/main" id="{8876A432-E0E7-6171-17AC-E13BB4055849}"/>
              </a:ext>
            </a:extLst>
          </p:cNvPr>
          <p:cNvSpPr>
            <a:spLocks noGrp="1"/>
          </p:cNvSpPr>
          <p:nvPr>
            <p:ph type="ftr" sz="quarter" idx="11"/>
          </p:nvPr>
        </p:nvSpPr>
        <p:spPr/>
        <p:txBody>
          <a:bodyPr/>
          <a:lstStyle/>
          <a:p>
            <a:r>
              <a:rPr lang="en-US"/>
              <a:t>M.S.Mathew F C A</a:t>
            </a:r>
          </a:p>
        </p:txBody>
      </p:sp>
      <p:sp>
        <p:nvSpPr>
          <p:cNvPr id="5" name="Explosion: 14 Points 4">
            <a:extLst>
              <a:ext uri="{FF2B5EF4-FFF2-40B4-BE49-F238E27FC236}">
                <a16:creationId xmlns:a16="http://schemas.microsoft.com/office/drawing/2014/main" id="{94DB919F-7F43-BE1E-E25C-92BFA3F9EC37}"/>
              </a:ext>
            </a:extLst>
          </p:cNvPr>
          <p:cNvSpPr/>
          <p:nvPr/>
        </p:nvSpPr>
        <p:spPr>
          <a:xfrm>
            <a:off x="4331368" y="3850104"/>
            <a:ext cx="3609473" cy="1622546"/>
          </a:xfrm>
          <a:prstGeom prst="irregularSeal2">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Important!</a:t>
            </a:r>
          </a:p>
        </p:txBody>
      </p:sp>
    </p:spTree>
    <p:extLst>
      <p:ext uri="{BB962C8B-B14F-4D97-AF65-F5344CB8AC3E}">
        <p14:creationId xmlns:p14="http://schemas.microsoft.com/office/powerpoint/2010/main" val="21390780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38B9A-0F67-BCEA-6A4B-7A47464C7AF2}"/>
              </a:ext>
            </a:extLst>
          </p:cNvPr>
          <p:cNvSpPr>
            <a:spLocks noGrp="1"/>
          </p:cNvSpPr>
          <p:nvPr>
            <p:ph type="title"/>
          </p:nvPr>
        </p:nvSpPr>
        <p:spPr>
          <a:xfrm>
            <a:off x="838200" y="365126"/>
            <a:ext cx="10515600" cy="508024"/>
          </a:xfrm>
        </p:spPr>
        <p:txBody>
          <a:bodyPr>
            <a:normAutofit fontScale="90000"/>
          </a:bodyPr>
          <a:lstStyle/>
          <a:p>
            <a:r>
              <a:rPr lang="en-US" dirty="0"/>
              <a:t>Standards on Quality Control (SQC) 1</a:t>
            </a:r>
          </a:p>
        </p:txBody>
      </p:sp>
      <p:sp>
        <p:nvSpPr>
          <p:cNvPr id="3" name="Content Placeholder 2">
            <a:extLst>
              <a:ext uri="{FF2B5EF4-FFF2-40B4-BE49-F238E27FC236}">
                <a16:creationId xmlns:a16="http://schemas.microsoft.com/office/drawing/2014/main" id="{1105B090-DDD6-05A1-3F9B-71BF49D7CB33}"/>
              </a:ext>
            </a:extLst>
          </p:cNvPr>
          <p:cNvSpPr>
            <a:spLocks noGrp="1"/>
          </p:cNvSpPr>
          <p:nvPr>
            <p:ph idx="1"/>
          </p:nvPr>
        </p:nvSpPr>
        <p:spPr>
          <a:xfrm>
            <a:off x="783199" y="1220608"/>
            <a:ext cx="10515600" cy="5135742"/>
          </a:xfrm>
        </p:spPr>
        <p:txBody>
          <a:bodyPr/>
          <a:lstStyle/>
          <a:p>
            <a:pPr marL="0" indent="0">
              <a:buNone/>
            </a:pPr>
            <a:r>
              <a:rPr lang="en-US" dirty="0"/>
              <a:t>This standard is </a:t>
            </a:r>
            <a:r>
              <a:rPr lang="en-US" u="sng" dirty="0"/>
              <a:t>mandatory from 1 April 2009</a:t>
            </a:r>
          </a:p>
          <a:p>
            <a:pPr marL="0" indent="0">
              <a:buNone/>
            </a:pPr>
            <a:r>
              <a:rPr lang="en-US" dirty="0"/>
              <a:t>This is the mother standard for all other standards, and is the basic standard for all quality control</a:t>
            </a:r>
          </a:p>
          <a:p>
            <a:pPr marL="0" indent="0">
              <a:buNone/>
            </a:pPr>
            <a:r>
              <a:rPr lang="en-US" dirty="0"/>
              <a:t>Every firm or sole proprietorship </a:t>
            </a:r>
            <a:r>
              <a:rPr lang="en-US" u="sng" dirty="0"/>
              <a:t>should have a documented policies and procedures </a:t>
            </a:r>
            <a:r>
              <a:rPr lang="en-US" dirty="0"/>
              <a:t>for ensuring quality control which should be based on the SIX elements</a:t>
            </a:r>
          </a:p>
          <a:p>
            <a:pPr marL="0" indent="0">
              <a:buNone/>
            </a:pPr>
            <a:r>
              <a:rPr lang="en-US" dirty="0"/>
              <a:t>SQC must be read and understood in conjunction with the provisions of the Chartered Accountants Act, Code of Ethics and all relevant pronouncements of the Institute and legal and regulatory requirements</a:t>
            </a:r>
          </a:p>
          <a:p>
            <a:pPr marL="0" indent="0">
              <a:buNone/>
            </a:pPr>
            <a:endParaRPr lang="en-US" dirty="0"/>
          </a:p>
        </p:txBody>
      </p:sp>
      <p:sp>
        <p:nvSpPr>
          <p:cNvPr id="4" name="Footer Placeholder 3">
            <a:extLst>
              <a:ext uri="{FF2B5EF4-FFF2-40B4-BE49-F238E27FC236}">
                <a16:creationId xmlns:a16="http://schemas.microsoft.com/office/drawing/2014/main" id="{D337324F-A0DD-2D43-146A-5D6A96948A59}"/>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2496982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BCD28-2FAE-8514-EF1D-886DC22742BD}"/>
              </a:ext>
            </a:extLst>
          </p:cNvPr>
          <p:cNvSpPr>
            <a:spLocks noGrp="1"/>
          </p:cNvSpPr>
          <p:nvPr>
            <p:ph type="title"/>
          </p:nvPr>
        </p:nvSpPr>
        <p:spPr/>
        <p:txBody>
          <a:bodyPr/>
          <a:lstStyle/>
          <a:p>
            <a:r>
              <a:rPr lang="en-US" dirty="0"/>
              <a:t>Achieving Audit Quality </a:t>
            </a:r>
          </a:p>
        </p:txBody>
      </p:sp>
      <p:sp>
        <p:nvSpPr>
          <p:cNvPr id="3" name="Content Placeholder 2">
            <a:extLst>
              <a:ext uri="{FF2B5EF4-FFF2-40B4-BE49-F238E27FC236}">
                <a16:creationId xmlns:a16="http://schemas.microsoft.com/office/drawing/2014/main" id="{33D5315B-E010-73D1-7A65-A15A4614A49A}"/>
              </a:ext>
            </a:extLst>
          </p:cNvPr>
          <p:cNvSpPr>
            <a:spLocks noGrp="1"/>
          </p:cNvSpPr>
          <p:nvPr>
            <p:ph idx="1"/>
          </p:nvPr>
        </p:nvSpPr>
        <p:spPr>
          <a:xfrm>
            <a:off x="1044456" y="1509367"/>
            <a:ext cx="10515600" cy="4351338"/>
          </a:xfrm>
        </p:spPr>
        <p:txBody>
          <a:bodyPr>
            <a:normAutofit lnSpcReduction="10000"/>
          </a:bodyPr>
          <a:lstStyle/>
          <a:p>
            <a:pPr marL="0" indent="0">
              <a:buNone/>
            </a:pPr>
            <a:endParaRPr lang="en-US" dirty="0"/>
          </a:p>
          <a:p>
            <a:pPr marL="0" indent="0">
              <a:buNone/>
            </a:pPr>
            <a:r>
              <a:rPr lang="en-US" b="1" dirty="0"/>
              <a:t>Today’s Topic</a:t>
            </a:r>
          </a:p>
          <a:p>
            <a:pPr marL="0" indent="0">
              <a:buNone/>
            </a:pPr>
            <a:r>
              <a:rPr lang="en-US" sz="3200" dirty="0"/>
              <a:t>Pronouncements of Auditing &amp; Assurance Standards Board</a:t>
            </a:r>
          </a:p>
          <a:p>
            <a:pPr marL="0" indent="0">
              <a:buNone/>
            </a:pPr>
            <a:r>
              <a:rPr lang="en-US" sz="3200" dirty="0"/>
              <a:t>Audit Quality</a:t>
            </a:r>
          </a:p>
          <a:p>
            <a:pPr marL="0" indent="0">
              <a:buNone/>
            </a:pPr>
            <a:r>
              <a:rPr lang="en-US" sz="3200" dirty="0"/>
              <a:t>Standards on Quality Control (SQC 1)</a:t>
            </a:r>
          </a:p>
          <a:p>
            <a:pPr marL="0" indent="0">
              <a:buNone/>
            </a:pPr>
            <a:r>
              <a:rPr lang="en-US" sz="3200" dirty="0"/>
              <a:t>Risk based audit</a:t>
            </a:r>
          </a:p>
          <a:p>
            <a:pPr marL="0" indent="0">
              <a:buNone/>
            </a:pPr>
            <a:r>
              <a:rPr lang="en-US" sz="3200" dirty="0"/>
              <a:t>Documentation </a:t>
            </a:r>
          </a:p>
          <a:p>
            <a:pPr marL="0" indent="0">
              <a:buNone/>
            </a:pPr>
            <a:r>
              <a:rPr lang="en-US" sz="3200" dirty="0"/>
              <a:t>Benchmarking - Peer Review and Audit Quality Matrix Model</a:t>
            </a:r>
          </a:p>
          <a:p>
            <a:pPr marL="0" indent="0">
              <a:buNone/>
            </a:pPr>
            <a:endParaRPr lang="en-US" dirty="0"/>
          </a:p>
        </p:txBody>
      </p:sp>
      <p:sp>
        <p:nvSpPr>
          <p:cNvPr id="4" name="Footer Placeholder 3">
            <a:extLst>
              <a:ext uri="{FF2B5EF4-FFF2-40B4-BE49-F238E27FC236}">
                <a16:creationId xmlns:a16="http://schemas.microsoft.com/office/drawing/2014/main" id="{A6C7284B-B8E2-42CC-7DEB-D2C230416A32}"/>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40335060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EE1BF-008C-7410-E749-9531BAFAD2AF}"/>
              </a:ext>
            </a:extLst>
          </p:cNvPr>
          <p:cNvSpPr>
            <a:spLocks noGrp="1"/>
          </p:cNvSpPr>
          <p:nvPr>
            <p:ph type="title"/>
          </p:nvPr>
        </p:nvSpPr>
        <p:spPr>
          <a:xfrm>
            <a:off x="838200" y="365126"/>
            <a:ext cx="10515600" cy="645866"/>
          </a:xfrm>
        </p:spPr>
        <p:txBody>
          <a:bodyPr>
            <a:normAutofit fontScale="90000"/>
          </a:bodyPr>
          <a:lstStyle/>
          <a:p>
            <a:r>
              <a:rPr lang="en-US" dirty="0"/>
              <a:t>Standards on Quality Control (SQC) 1</a:t>
            </a:r>
          </a:p>
        </p:txBody>
      </p:sp>
      <p:sp>
        <p:nvSpPr>
          <p:cNvPr id="3" name="Content Placeholder 2">
            <a:extLst>
              <a:ext uri="{FF2B5EF4-FFF2-40B4-BE49-F238E27FC236}">
                <a16:creationId xmlns:a16="http://schemas.microsoft.com/office/drawing/2014/main" id="{C0A780F4-15CE-A9DB-1C88-FE0B94DCEA3A}"/>
              </a:ext>
            </a:extLst>
          </p:cNvPr>
          <p:cNvSpPr>
            <a:spLocks noGrp="1"/>
          </p:cNvSpPr>
          <p:nvPr>
            <p:ph idx="1"/>
          </p:nvPr>
        </p:nvSpPr>
        <p:spPr>
          <a:xfrm>
            <a:off x="838200" y="1125545"/>
            <a:ext cx="10515600" cy="5493275"/>
          </a:xfrm>
        </p:spPr>
        <p:txBody>
          <a:bodyPr>
            <a:normAutofit/>
          </a:bodyPr>
          <a:lstStyle/>
          <a:p>
            <a:pPr marL="0" indent="0">
              <a:buNone/>
            </a:pPr>
            <a:r>
              <a:rPr lang="en-US" dirty="0"/>
              <a:t>SIX elements of Quality Control</a:t>
            </a:r>
          </a:p>
          <a:p>
            <a:pPr marL="514350" indent="-514350">
              <a:buAutoNum type="arabicPeriod"/>
            </a:pPr>
            <a:r>
              <a:rPr lang="en-US" b="1" dirty="0"/>
              <a:t>Leadership responsibilities</a:t>
            </a:r>
          </a:p>
          <a:p>
            <a:pPr marL="0" indent="0">
              <a:buNone/>
            </a:pPr>
            <a:r>
              <a:rPr lang="en-US" dirty="0"/>
              <a:t>Every firm must have a designated leader who sets and implements internal quality. He may delegate part of his responsibilities </a:t>
            </a:r>
          </a:p>
          <a:p>
            <a:pPr marL="0" indent="0">
              <a:buNone/>
            </a:pPr>
            <a:r>
              <a:rPr lang="en-US" dirty="0"/>
              <a:t>He is </a:t>
            </a:r>
            <a:r>
              <a:rPr lang="en-US" u="sng" dirty="0"/>
              <a:t>responsible for designing, implementing internal quality </a:t>
            </a:r>
            <a:r>
              <a:rPr lang="en-US" dirty="0"/>
              <a:t>and ensuring that it operates efficiently</a:t>
            </a:r>
          </a:p>
          <a:p>
            <a:pPr marL="0" indent="0">
              <a:buNone/>
            </a:pPr>
            <a:r>
              <a:rPr lang="en-US" dirty="0"/>
              <a:t>He ensures that fee considerations do not compromise quality of work</a:t>
            </a:r>
          </a:p>
          <a:p>
            <a:pPr marL="0" indent="0">
              <a:buNone/>
            </a:pPr>
            <a:r>
              <a:rPr lang="en-US" dirty="0"/>
              <a:t>He </a:t>
            </a:r>
            <a:r>
              <a:rPr lang="en-US" u="sng" dirty="0"/>
              <a:t>communicates to the firm personnel </a:t>
            </a:r>
            <a:r>
              <a:rPr lang="en-US" dirty="0"/>
              <a:t>of the policies and procedures on quality control and emphasis that failure to adhere to them will result in disciplinary action</a:t>
            </a:r>
          </a:p>
          <a:p>
            <a:pPr marL="0" indent="0">
              <a:buNone/>
            </a:pPr>
            <a:r>
              <a:rPr lang="en-US" dirty="0"/>
              <a:t>He </a:t>
            </a:r>
            <a:r>
              <a:rPr lang="en-US" u="sng" dirty="0"/>
              <a:t>evaluates performance </a:t>
            </a:r>
            <a:r>
              <a:rPr lang="en-US" dirty="0"/>
              <a:t>and compensates personnel who demonstrates commitment to quality through performance evaluation</a:t>
            </a:r>
          </a:p>
          <a:p>
            <a:pPr marL="0" indent="0">
              <a:buNone/>
            </a:pPr>
            <a:endParaRPr lang="en-US" dirty="0"/>
          </a:p>
        </p:txBody>
      </p:sp>
      <p:sp>
        <p:nvSpPr>
          <p:cNvPr id="4" name="Footer Placeholder 3">
            <a:extLst>
              <a:ext uri="{FF2B5EF4-FFF2-40B4-BE49-F238E27FC236}">
                <a16:creationId xmlns:a16="http://schemas.microsoft.com/office/drawing/2014/main" id="{0E266E30-6A26-7B8F-1FD3-D25A8EF63F46}"/>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4644380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11875-45AB-C00E-7A0A-FED14F96F0EE}"/>
              </a:ext>
            </a:extLst>
          </p:cNvPr>
          <p:cNvSpPr>
            <a:spLocks noGrp="1"/>
          </p:cNvSpPr>
          <p:nvPr>
            <p:ph type="title"/>
          </p:nvPr>
        </p:nvSpPr>
        <p:spPr>
          <a:xfrm>
            <a:off x="838200" y="365125"/>
            <a:ext cx="10515600" cy="783031"/>
          </a:xfrm>
        </p:spPr>
        <p:txBody>
          <a:bodyPr/>
          <a:lstStyle/>
          <a:p>
            <a:r>
              <a:rPr lang="en-US" dirty="0"/>
              <a:t>Standards on Quality Control (SQC) 1</a:t>
            </a:r>
            <a:endParaRPr lang="en-US" b="1" dirty="0"/>
          </a:p>
        </p:txBody>
      </p:sp>
      <p:sp>
        <p:nvSpPr>
          <p:cNvPr id="3" name="Content Placeholder 2">
            <a:extLst>
              <a:ext uri="{FF2B5EF4-FFF2-40B4-BE49-F238E27FC236}">
                <a16:creationId xmlns:a16="http://schemas.microsoft.com/office/drawing/2014/main" id="{264E1A3B-0870-ADB0-0590-004C181407DB}"/>
              </a:ext>
            </a:extLst>
          </p:cNvPr>
          <p:cNvSpPr>
            <a:spLocks noGrp="1"/>
          </p:cNvSpPr>
          <p:nvPr>
            <p:ph idx="1"/>
          </p:nvPr>
        </p:nvSpPr>
        <p:spPr>
          <a:xfrm>
            <a:off x="838200" y="1285660"/>
            <a:ext cx="10515600" cy="5513901"/>
          </a:xfrm>
        </p:spPr>
        <p:txBody>
          <a:bodyPr/>
          <a:lstStyle/>
          <a:p>
            <a:pPr marL="0" indent="0">
              <a:buNone/>
            </a:pPr>
            <a:r>
              <a:rPr lang="en-US" b="1" dirty="0"/>
              <a:t>2. Ethical Requirements</a:t>
            </a:r>
          </a:p>
          <a:p>
            <a:pPr marL="0" indent="0">
              <a:buNone/>
            </a:pPr>
            <a:r>
              <a:rPr lang="en-US" dirty="0"/>
              <a:t>The firm must have a Code of Ethics</a:t>
            </a:r>
          </a:p>
          <a:p>
            <a:pPr marL="0" indent="0">
              <a:buNone/>
            </a:pPr>
            <a:r>
              <a:rPr lang="en-US" dirty="0"/>
              <a:t>Its personnel must </a:t>
            </a:r>
            <a:r>
              <a:rPr lang="en-US" u="sng" dirty="0"/>
              <a:t>comply with the relevant ethical requirements contained in the Code of Ethics issued by ICAI</a:t>
            </a:r>
            <a:r>
              <a:rPr lang="en-US" dirty="0"/>
              <a:t>, as well as other relevant pronouncements of the Institute</a:t>
            </a:r>
          </a:p>
          <a:p>
            <a:pPr marL="0" indent="0">
              <a:buNone/>
            </a:pPr>
            <a:r>
              <a:rPr lang="en-US" dirty="0"/>
              <a:t>The firm’s personnel must maintain </a:t>
            </a:r>
            <a:r>
              <a:rPr lang="en-US" b="1" i="1" dirty="0"/>
              <a:t>independence, </a:t>
            </a:r>
            <a:r>
              <a:rPr lang="en-US" dirty="0"/>
              <a:t>perform all professional responsibilities </a:t>
            </a:r>
            <a:r>
              <a:rPr lang="en-US" b="1" dirty="0"/>
              <a:t>with integrity </a:t>
            </a:r>
            <a:r>
              <a:rPr lang="en-US" dirty="0"/>
              <a:t>and </a:t>
            </a:r>
            <a:r>
              <a:rPr lang="en-US" b="1" dirty="0"/>
              <a:t>maintain objectivity</a:t>
            </a:r>
            <a:r>
              <a:rPr lang="en-US" dirty="0"/>
              <a:t> </a:t>
            </a:r>
            <a:r>
              <a:rPr lang="en-US" b="1" i="1" dirty="0"/>
              <a:t> </a:t>
            </a:r>
            <a:r>
              <a:rPr lang="en-US" dirty="0"/>
              <a:t>in discharging professional responsibilities </a:t>
            </a:r>
          </a:p>
          <a:p>
            <a:pPr marL="0" indent="0">
              <a:buNone/>
            </a:pPr>
            <a:r>
              <a:rPr lang="en-US" dirty="0"/>
              <a:t>Perform with integrity – be straight forward, honest  </a:t>
            </a:r>
          </a:p>
          <a:p>
            <a:pPr marL="0" indent="0">
              <a:buNone/>
            </a:pPr>
            <a:r>
              <a:rPr lang="en-US" dirty="0"/>
              <a:t>Maintain objectivity – Perform tasks by competent persons without bias; conflict of interest; undue influence by applying systematic and disciplined approach</a:t>
            </a:r>
          </a:p>
        </p:txBody>
      </p:sp>
      <p:sp>
        <p:nvSpPr>
          <p:cNvPr id="4" name="Footer Placeholder 3">
            <a:extLst>
              <a:ext uri="{FF2B5EF4-FFF2-40B4-BE49-F238E27FC236}">
                <a16:creationId xmlns:a16="http://schemas.microsoft.com/office/drawing/2014/main" id="{08C4CDB4-FD2B-1648-3576-F3E29739C859}"/>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15419220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1E357-D7FA-D1E4-AFCB-0017A4DA8041}"/>
              </a:ext>
            </a:extLst>
          </p:cNvPr>
          <p:cNvSpPr>
            <a:spLocks noGrp="1"/>
          </p:cNvSpPr>
          <p:nvPr>
            <p:ph type="title"/>
          </p:nvPr>
        </p:nvSpPr>
        <p:spPr>
          <a:xfrm>
            <a:off x="838200" y="365126"/>
            <a:ext cx="10515600" cy="645528"/>
          </a:xfrm>
        </p:spPr>
        <p:txBody>
          <a:bodyPr>
            <a:normAutofit fontScale="90000"/>
          </a:bodyPr>
          <a:lstStyle/>
          <a:p>
            <a:r>
              <a:rPr lang="en-US" sz="4900" dirty="0"/>
              <a:t>Standards</a:t>
            </a:r>
            <a:r>
              <a:rPr lang="en-US" dirty="0"/>
              <a:t> on Quality Control (SQC) 1</a:t>
            </a:r>
          </a:p>
        </p:txBody>
      </p:sp>
      <p:sp>
        <p:nvSpPr>
          <p:cNvPr id="3" name="Content Placeholder 2">
            <a:extLst>
              <a:ext uri="{FF2B5EF4-FFF2-40B4-BE49-F238E27FC236}">
                <a16:creationId xmlns:a16="http://schemas.microsoft.com/office/drawing/2014/main" id="{91B10845-A92B-8526-7D76-CCA2DC9237AC}"/>
              </a:ext>
            </a:extLst>
          </p:cNvPr>
          <p:cNvSpPr>
            <a:spLocks noGrp="1"/>
          </p:cNvSpPr>
          <p:nvPr>
            <p:ph idx="1"/>
          </p:nvPr>
        </p:nvSpPr>
        <p:spPr>
          <a:xfrm>
            <a:off x="838200" y="1244408"/>
            <a:ext cx="10515600" cy="5445150"/>
          </a:xfrm>
        </p:spPr>
        <p:txBody>
          <a:bodyPr>
            <a:normAutofit fontScale="92500" lnSpcReduction="20000"/>
          </a:bodyPr>
          <a:lstStyle/>
          <a:p>
            <a:pPr marL="0" indent="0">
              <a:buNone/>
            </a:pPr>
            <a:r>
              <a:rPr lang="en-US" dirty="0"/>
              <a:t>Generally recognized threats to independence are:</a:t>
            </a:r>
          </a:p>
          <a:p>
            <a:r>
              <a:rPr lang="en-US" dirty="0"/>
              <a:t>Self Interest threat – Financial interest &amp; Employment relationships</a:t>
            </a:r>
          </a:p>
          <a:p>
            <a:r>
              <a:rPr lang="en-US" dirty="0"/>
              <a:t>Self- review threat</a:t>
            </a:r>
          </a:p>
          <a:p>
            <a:r>
              <a:rPr lang="en-US" dirty="0"/>
              <a:t>Advocacy threat</a:t>
            </a:r>
          </a:p>
          <a:p>
            <a:r>
              <a:rPr lang="en-US" dirty="0"/>
              <a:t>Familiarity threat</a:t>
            </a:r>
          </a:p>
          <a:p>
            <a:r>
              <a:rPr lang="en-US" dirty="0"/>
              <a:t>Intimidation test</a:t>
            </a:r>
          </a:p>
          <a:p>
            <a:pPr marL="0" indent="0">
              <a:buNone/>
            </a:pPr>
            <a:endParaRPr lang="en-US" dirty="0"/>
          </a:p>
          <a:p>
            <a:pPr marL="0" indent="0">
              <a:buNone/>
            </a:pPr>
            <a:r>
              <a:rPr lang="en-US" dirty="0"/>
              <a:t>Independence comprise:</a:t>
            </a:r>
          </a:p>
          <a:p>
            <a:pPr marL="514350" indent="-514350">
              <a:buAutoNum type="arabicPeriod"/>
            </a:pPr>
            <a:r>
              <a:rPr lang="en-US" i="1" dirty="0"/>
              <a:t>Independence in mind </a:t>
            </a:r>
            <a:r>
              <a:rPr lang="en-US" dirty="0"/>
              <a:t>– a state of mind that permits the provision of an opinion without being affected by influences that compromise professional judgement</a:t>
            </a:r>
          </a:p>
          <a:p>
            <a:pPr marL="514350" indent="-514350">
              <a:buAutoNum type="arabicPeriod"/>
            </a:pPr>
            <a:r>
              <a:rPr lang="en-US" i="1" dirty="0"/>
              <a:t>Independence in appearance </a:t>
            </a:r>
            <a:r>
              <a:rPr lang="en-US" dirty="0"/>
              <a:t>– certain actions by the auditor may cause  a reasonable and informed third party to conclude that the firm or its partner has compromised its integrity, objectivity or professional judgement </a:t>
            </a:r>
          </a:p>
        </p:txBody>
      </p:sp>
      <p:sp>
        <p:nvSpPr>
          <p:cNvPr id="4" name="Footer Placeholder 3">
            <a:extLst>
              <a:ext uri="{FF2B5EF4-FFF2-40B4-BE49-F238E27FC236}">
                <a16:creationId xmlns:a16="http://schemas.microsoft.com/office/drawing/2014/main" id="{3FF1DA78-B007-E3FF-5E2B-9162437C53C8}"/>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20336211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9E3CA-171F-9921-5D3B-5A78E43A901B}"/>
              </a:ext>
            </a:extLst>
          </p:cNvPr>
          <p:cNvSpPr>
            <a:spLocks noGrp="1"/>
          </p:cNvSpPr>
          <p:nvPr>
            <p:ph type="title"/>
          </p:nvPr>
        </p:nvSpPr>
        <p:spPr>
          <a:xfrm>
            <a:off x="838200" y="337624"/>
            <a:ext cx="10515600" cy="631777"/>
          </a:xfrm>
        </p:spPr>
        <p:txBody>
          <a:bodyPr>
            <a:normAutofit fontScale="90000"/>
          </a:bodyPr>
          <a:lstStyle/>
          <a:p>
            <a:r>
              <a:rPr lang="en-US" dirty="0"/>
              <a:t>Standards on Quality Control (SQC) 1</a:t>
            </a:r>
          </a:p>
        </p:txBody>
      </p:sp>
      <p:sp>
        <p:nvSpPr>
          <p:cNvPr id="3" name="Content Placeholder 2">
            <a:extLst>
              <a:ext uri="{FF2B5EF4-FFF2-40B4-BE49-F238E27FC236}">
                <a16:creationId xmlns:a16="http://schemas.microsoft.com/office/drawing/2014/main" id="{BC9DD451-C063-E4D3-E0D6-C4F7F02D3445}"/>
              </a:ext>
            </a:extLst>
          </p:cNvPr>
          <p:cNvSpPr>
            <a:spLocks noGrp="1"/>
          </p:cNvSpPr>
          <p:nvPr>
            <p:ph idx="1"/>
          </p:nvPr>
        </p:nvSpPr>
        <p:spPr>
          <a:xfrm>
            <a:off x="838200" y="969401"/>
            <a:ext cx="10515600" cy="5751095"/>
          </a:xfrm>
        </p:spPr>
        <p:txBody>
          <a:bodyPr>
            <a:noAutofit/>
          </a:bodyPr>
          <a:lstStyle/>
          <a:p>
            <a:pPr marL="0" indent="0">
              <a:buNone/>
            </a:pPr>
            <a:r>
              <a:rPr lang="en-US" sz="2400" b="1" dirty="0"/>
              <a:t>Ethical Principles - </a:t>
            </a:r>
            <a:r>
              <a:rPr lang="en-US" sz="2400" dirty="0"/>
              <a:t>The code of ethics issued by the ICAI are</a:t>
            </a:r>
            <a:endParaRPr lang="en-US" sz="2400" b="1" dirty="0"/>
          </a:p>
          <a:p>
            <a:pPr marL="514350" indent="-514350">
              <a:buAutoNum type="arabicPeriod"/>
            </a:pPr>
            <a:r>
              <a:rPr lang="en-US" sz="2400" b="1" dirty="0"/>
              <a:t>Integrity</a:t>
            </a:r>
            <a:r>
              <a:rPr lang="en-US" sz="2400" dirty="0"/>
              <a:t> - should be straightforward and honest in performing professional services.</a:t>
            </a:r>
          </a:p>
          <a:p>
            <a:pPr marL="514350" indent="-514350">
              <a:buAutoNum type="arabicPeriod"/>
            </a:pPr>
            <a:r>
              <a:rPr lang="en-US" sz="2400" b="1" dirty="0"/>
              <a:t>Objectivity</a:t>
            </a:r>
            <a:r>
              <a:rPr lang="en-US" sz="2400" dirty="0"/>
              <a:t> - should be fair and should not allow prejudice or bias, conflict of interest or influence of others to override objectivity. </a:t>
            </a:r>
          </a:p>
          <a:p>
            <a:pPr marL="514350" indent="-514350">
              <a:buAutoNum type="arabicPeriod"/>
            </a:pPr>
            <a:r>
              <a:rPr lang="en-US" sz="2400" b="1" dirty="0"/>
              <a:t>Professional competence and due care </a:t>
            </a:r>
            <a:r>
              <a:rPr lang="en-US" sz="2400" dirty="0"/>
              <a:t>- should perform professional services with due care, competence and diligence  based on up-to-date developments in practice, legislation and techniques.   </a:t>
            </a:r>
          </a:p>
          <a:p>
            <a:pPr marL="514350" indent="-514350">
              <a:buAutoNum type="arabicPeriod"/>
            </a:pPr>
            <a:r>
              <a:rPr lang="en-US" sz="2400" b="1" dirty="0"/>
              <a:t>Confidentiality</a:t>
            </a:r>
            <a:r>
              <a:rPr lang="en-US" sz="2400" dirty="0"/>
              <a:t> – should respect the confidentiality of information acquired as a result of professional relationships.</a:t>
            </a:r>
          </a:p>
          <a:p>
            <a:pPr marL="514350" indent="-514350">
              <a:buAutoNum type="arabicPeriod"/>
            </a:pPr>
            <a:r>
              <a:rPr lang="en-US" sz="2400" b="1" dirty="0"/>
              <a:t>Professional </a:t>
            </a:r>
            <a:r>
              <a:rPr lang="en-US" sz="2400" b="1" dirty="0" err="1"/>
              <a:t>behaviour</a:t>
            </a:r>
            <a:r>
              <a:rPr lang="en-US" sz="2400" b="1" dirty="0"/>
              <a:t> </a:t>
            </a:r>
            <a:r>
              <a:rPr lang="en-US" sz="2400" dirty="0"/>
              <a:t>– comply with relevant laws and regulations and avoid any conduct that might discredit the profession</a:t>
            </a:r>
            <a:r>
              <a:rPr lang="en-US" sz="2400" b="0" i="0" dirty="0">
                <a:solidFill>
                  <a:srgbClr val="444444"/>
                </a:solidFill>
                <a:effectLst/>
                <a:latin typeface="Roboto" panose="02000000000000000000" pitchFamily="2" charset="0"/>
              </a:rPr>
              <a:t>.</a:t>
            </a:r>
          </a:p>
          <a:p>
            <a:pPr marL="0" indent="0">
              <a:buNone/>
            </a:pPr>
            <a:r>
              <a:rPr lang="en-US" sz="2400" b="0" i="0" dirty="0">
                <a:solidFill>
                  <a:srgbClr val="444444"/>
                </a:solidFill>
                <a:effectLst/>
                <a:latin typeface="Roboto" panose="02000000000000000000" pitchFamily="2" charset="0"/>
              </a:rPr>
              <a:t> </a:t>
            </a:r>
            <a:r>
              <a:rPr lang="en-US" sz="2400" b="0" i="0" dirty="0">
                <a:effectLst/>
                <a:latin typeface="Roboto" panose="02000000000000000000" pitchFamily="2" charset="0"/>
              </a:rPr>
              <a:t>It includes personal commitment to integrity; always be a desire to ‘get it right’; maintain professional skepticism; stand up to management; a commitment to learning and up dating skills</a:t>
            </a:r>
            <a:endParaRPr lang="en-US" sz="2400" dirty="0"/>
          </a:p>
        </p:txBody>
      </p:sp>
      <p:sp>
        <p:nvSpPr>
          <p:cNvPr id="4" name="Footer Placeholder 3">
            <a:extLst>
              <a:ext uri="{FF2B5EF4-FFF2-40B4-BE49-F238E27FC236}">
                <a16:creationId xmlns:a16="http://schemas.microsoft.com/office/drawing/2014/main" id="{EC339254-B737-3683-59CE-0D82D98B8461}"/>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16557574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269E9-DF47-4578-95F5-073EA6A65251}"/>
              </a:ext>
            </a:extLst>
          </p:cNvPr>
          <p:cNvSpPr>
            <a:spLocks noGrp="1"/>
          </p:cNvSpPr>
          <p:nvPr>
            <p:ph type="title"/>
          </p:nvPr>
        </p:nvSpPr>
        <p:spPr>
          <a:xfrm>
            <a:off x="838200" y="365126"/>
            <a:ext cx="10515600" cy="796782"/>
          </a:xfrm>
        </p:spPr>
        <p:txBody>
          <a:bodyPr/>
          <a:lstStyle/>
          <a:p>
            <a:r>
              <a:rPr lang="en-US" dirty="0"/>
              <a:t>Standards on Quality Control (SQC) 1</a:t>
            </a:r>
          </a:p>
        </p:txBody>
      </p:sp>
      <p:sp>
        <p:nvSpPr>
          <p:cNvPr id="3" name="Content Placeholder 2">
            <a:extLst>
              <a:ext uri="{FF2B5EF4-FFF2-40B4-BE49-F238E27FC236}">
                <a16:creationId xmlns:a16="http://schemas.microsoft.com/office/drawing/2014/main" id="{97172F48-59D2-C045-C41D-213380467EC2}"/>
              </a:ext>
            </a:extLst>
          </p:cNvPr>
          <p:cNvSpPr>
            <a:spLocks noGrp="1"/>
          </p:cNvSpPr>
          <p:nvPr>
            <p:ph idx="1"/>
          </p:nvPr>
        </p:nvSpPr>
        <p:spPr>
          <a:xfrm>
            <a:off x="838200" y="1223784"/>
            <a:ext cx="10515600" cy="5534526"/>
          </a:xfrm>
        </p:spPr>
        <p:txBody>
          <a:bodyPr>
            <a:normAutofit fontScale="92500" lnSpcReduction="20000"/>
          </a:bodyPr>
          <a:lstStyle/>
          <a:p>
            <a:pPr marL="0" indent="0">
              <a:buNone/>
            </a:pPr>
            <a:r>
              <a:rPr lang="en-US" sz="2800" b="1" dirty="0"/>
              <a:t>Independence and Ethics</a:t>
            </a:r>
            <a:endParaRPr lang="en-US" dirty="0"/>
          </a:p>
          <a:p>
            <a:pPr marL="0" indent="0">
              <a:buNone/>
            </a:pPr>
            <a:r>
              <a:rPr lang="en-US" dirty="0"/>
              <a:t>The firm must </a:t>
            </a:r>
            <a:r>
              <a:rPr lang="en-US" u="sng" dirty="0"/>
              <a:t>designate a partner or a senior personnel </a:t>
            </a:r>
            <a:r>
              <a:rPr lang="en-US" dirty="0"/>
              <a:t>to ensure that Independence and Ethics policies are strictly implemented and followed</a:t>
            </a:r>
          </a:p>
          <a:p>
            <a:pPr marL="0" indent="0">
              <a:buNone/>
            </a:pPr>
            <a:r>
              <a:rPr lang="en-US" dirty="0"/>
              <a:t>The firm must have a </a:t>
            </a:r>
            <a:r>
              <a:rPr lang="en-US" u="sng" dirty="0"/>
              <a:t>process to evaluate potential independence threats </a:t>
            </a:r>
            <a:r>
              <a:rPr lang="en-US" dirty="0"/>
              <a:t>before accepting a new client relationship or continuing a relationship</a:t>
            </a:r>
          </a:p>
          <a:p>
            <a:pPr marL="0" indent="0">
              <a:buNone/>
            </a:pPr>
            <a:r>
              <a:rPr lang="en-US" dirty="0"/>
              <a:t>All professional personnel in the firm should be </a:t>
            </a:r>
            <a:r>
              <a:rPr lang="en-US" u="sng" dirty="0"/>
              <a:t>periodically trained</a:t>
            </a:r>
            <a:r>
              <a:rPr lang="en-US" dirty="0"/>
              <a:t> in ethics and independence</a:t>
            </a:r>
          </a:p>
          <a:p>
            <a:pPr marL="0" indent="0">
              <a:buNone/>
            </a:pPr>
            <a:r>
              <a:rPr lang="en-US" dirty="0"/>
              <a:t>The firm must establish</a:t>
            </a:r>
            <a:r>
              <a:rPr lang="en-US" u="sng" dirty="0"/>
              <a:t> communication channels to up date firm personnel </a:t>
            </a:r>
            <a:r>
              <a:rPr lang="en-US" dirty="0"/>
              <a:t>on independence and ethics policies and procedures</a:t>
            </a:r>
          </a:p>
          <a:p>
            <a:pPr marL="0" indent="0">
              <a:buNone/>
            </a:pPr>
            <a:r>
              <a:rPr lang="en-US" dirty="0"/>
              <a:t>Must establish a process where personnel can </a:t>
            </a:r>
            <a:r>
              <a:rPr lang="en-US" u="sng" dirty="0"/>
              <a:t>promptly report potential threats </a:t>
            </a:r>
            <a:r>
              <a:rPr lang="en-US" dirty="0"/>
              <a:t>to independence or breach of independence</a:t>
            </a:r>
          </a:p>
          <a:p>
            <a:pPr marL="0" indent="0">
              <a:buNone/>
            </a:pPr>
            <a:r>
              <a:rPr lang="en-US" dirty="0"/>
              <a:t>A process where </a:t>
            </a:r>
            <a:r>
              <a:rPr lang="en-US" u="sng" dirty="0"/>
              <a:t>the firm withdraws from an engagement if there is a threat </a:t>
            </a:r>
            <a:r>
              <a:rPr lang="en-US" dirty="0"/>
              <a:t>of independence if effective safeguards are not possible</a:t>
            </a:r>
          </a:p>
          <a:p>
            <a:pPr marL="0" indent="0">
              <a:buNone/>
            </a:pPr>
            <a:r>
              <a:rPr lang="en-US" dirty="0"/>
              <a:t>Must obtain </a:t>
            </a:r>
            <a:r>
              <a:rPr lang="en-US" u="sng" dirty="0"/>
              <a:t>independence confirmation</a:t>
            </a:r>
            <a:r>
              <a:rPr lang="en-US" dirty="0"/>
              <a:t> from all personnel at least once annually  </a:t>
            </a:r>
          </a:p>
          <a:p>
            <a:pPr marL="0" indent="0">
              <a:buNone/>
            </a:pPr>
            <a:endParaRPr lang="en-US" dirty="0"/>
          </a:p>
          <a:p>
            <a:pPr marL="0" indent="0">
              <a:buNone/>
            </a:pPr>
            <a:endParaRPr lang="en-US" dirty="0"/>
          </a:p>
        </p:txBody>
      </p:sp>
      <p:sp>
        <p:nvSpPr>
          <p:cNvPr id="4" name="Footer Placeholder 3">
            <a:extLst>
              <a:ext uri="{FF2B5EF4-FFF2-40B4-BE49-F238E27FC236}">
                <a16:creationId xmlns:a16="http://schemas.microsoft.com/office/drawing/2014/main" id="{D8E6627C-0973-D924-36AA-3E9E8F8FC096}"/>
              </a:ext>
            </a:extLst>
          </p:cNvPr>
          <p:cNvSpPr>
            <a:spLocks noGrp="1"/>
          </p:cNvSpPr>
          <p:nvPr>
            <p:ph type="ftr" sz="quarter" idx="11"/>
          </p:nvPr>
        </p:nvSpPr>
        <p:spPr/>
        <p:txBody>
          <a:bodyPr/>
          <a:lstStyle/>
          <a:p>
            <a:r>
              <a:rPr lang="en-US" dirty="0" err="1"/>
              <a:t>M.S.Mathew</a:t>
            </a:r>
            <a:r>
              <a:rPr lang="en-US" dirty="0"/>
              <a:t> F C A</a:t>
            </a:r>
          </a:p>
        </p:txBody>
      </p:sp>
    </p:spTree>
    <p:extLst>
      <p:ext uri="{BB962C8B-B14F-4D97-AF65-F5344CB8AC3E}">
        <p14:creationId xmlns:p14="http://schemas.microsoft.com/office/powerpoint/2010/main" val="34020063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D85B4-E2CD-DAE9-BABB-EFBBD19C8712}"/>
              </a:ext>
            </a:extLst>
          </p:cNvPr>
          <p:cNvSpPr>
            <a:spLocks noGrp="1"/>
          </p:cNvSpPr>
          <p:nvPr>
            <p:ph type="title"/>
          </p:nvPr>
        </p:nvSpPr>
        <p:spPr>
          <a:xfrm>
            <a:off x="838200" y="365126"/>
            <a:ext cx="10515600" cy="645528"/>
          </a:xfrm>
        </p:spPr>
        <p:txBody>
          <a:bodyPr>
            <a:normAutofit fontScale="90000"/>
          </a:bodyPr>
          <a:lstStyle/>
          <a:p>
            <a:r>
              <a:rPr lang="en-US" dirty="0"/>
              <a:t>Standards on Quality Control (SQC) 1</a:t>
            </a:r>
          </a:p>
        </p:txBody>
      </p:sp>
      <p:sp>
        <p:nvSpPr>
          <p:cNvPr id="3" name="Content Placeholder 2">
            <a:extLst>
              <a:ext uri="{FF2B5EF4-FFF2-40B4-BE49-F238E27FC236}">
                <a16:creationId xmlns:a16="http://schemas.microsoft.com/office/drawing/2014/main" id="{CB1193D7-2422-0F5D-E4A5-5D161C4B7E26}"/>
              </a:ext>
            </a:extLst>
          </p:cNvPr>
          <p:cNvSpPr>
            <a:spLocks noGrp="1"/>
          </p:cNvSpPr>
          <p:nvPr>
            <p:ph idx="1"/>
          </p:nvPr>
        </p:nvSpPr>
        <p:spPr>
          <a:xfrm>
            <a:off x="838200" y="1155032"/>
            <a:ext cx="10515600" cy="5417648"/>
          </a:xfrm>
        </p:spPr>
        <p:txBody>
          <a:bodyPr>
            <a:normAutofit fontScale="92500" lnSpcReduction="20000"/>
          </a:bodyPr>
          <a:lstStyle/>
          <a:p>
            <a:pPr marL="0" indent="0">
              <a:buNone/>
            </a:pPr>
            <a:r>
              <a:rPr lang="en-US" b="1" dirty="0"/>
              <a:t>3. Acceptance &amp; Continuance of Client Relationships</a:t>
            </a:r>
          </a:p>
          <a:p>
            <a:pPr marL="0" indent="0">
              <a:buNone/>
            </a:pPr>
            <a:r>
              <a:rPr lang="en-US" dirty="0"/>
              <a:t>Before accepting a client-relationship or continuing a relationship, </a:t>
            </a:r>
            <a:r>
              <a:rPr lang="en-US" u="sng" dirty="0"/>
              <a:t>the firm should evaluate the client management’s integrity and consider risk </a:t>
            </a:r>
            <a:r>
              <a:rPr lang="en-US" dirty="0"/>
              <a:t>associated with providing professional service</a:t>
            </a:r>
          </a:p>
          <a:p>
            <a:pPr marL="0" indent="0">
              <a:buNone/>
            </a:pPr>
            <a:r>
              <a:rPr lang="en-US" dirty="0"/>
              <a:t>The firm should obtain an understanding of the client, their business practices and the reputation of the management</a:t>
            </a:r>
          </a:p>
          <a:p>
            <a:pPr marL="0" indent="0">
              <a:buNone/>
            </a:pPr>
            <a:r>
              <a:rPr lang="en-US" dirty="0"/>
              <a:t>Should communicate with the previous auditor</a:t>
            </a:r>
          </a:p>
          <a:p>
            <a:pPr marL="0" indent="0">
              <a:buNone/>
            </a:pPr>
            <a:r>
              <a:rPr lang="en-US" dirty="0"/>
              <a:t>The firm should evaluate whether the engagement can be completed with professional competence – </a:t>
            </a:r>
            <a:r>
              <a:rPr lang="en-US" u="sng" dirty="0"/>
              <a:t>that the firm has the capabilities, resources, professional competence</a:t>
            </a:r>
          </a:p>
          <a:p>
            <a:pPr marL="0" indent="0">
              <a:buNone/>
            </a:pPr>
            <a:r>
              <a:rPr lang="en-US" dirty="0"/>
              <a:t>Once the firm decides to onboard the client, they should have a </a:t>
            </a:r>
            <a:r>
              <a:rPr lang="en-US" u="sng" dirty="0"/>
              <a:t>written engagement lette</a:t>
            </a:r>
            <a:r>
              <a:rPr lang="en-US" dirty="0"/>
              <a:t>r describing the scope of work, responsibilities and terms of the engagement</a:t>
            </a:r>
          </a:p>
          <a:p>
            <a:pPr marL="0" indent="0">
              <a:buNone/>
            </a:pPr>
            <a:r>
              <a:rPr lang="en-US" dirty="0"/>
              <a:t>The firm should have </a:t>
            </a:r>
            <a:r>
              <a:rPr lang="en-US" u="sng" dirty="0"/>
              <a:t>policies and procedures on how to exit </a:t>
            </a:r>
            <a:r>
              <a:rPr lang="en-US" dirty="0"/>
              <a:t>from an engagement </a:t>
            </a:r>
          </a:p>
        </p:txBody>
      </p:sp>
      <p:sp>
        <p:nvSpPr>
          <p:cNvPr id="4" name="Footer Placeholder 3">
            <a:extLst>
              <a:ext uri="{FF2B5EF4-FFF2-40B4-BE49-F238E27FC236}">
                <a16:creationId xmlns:a16="http://schemas.microsoft.com/office/drawing/2014/main" id="{44D8182C-7B36-C9CB-4327-ED7B5E28753F}"/>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19266456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9A421-D72E-24A2-5BC3-F26AE482A0BC}"/>
              </a:ext>
            </a:extLst>
          </p:cNvPr>
          <p:cNvSpPr>
            <a:spLocks noGrp="1"/>
          </p:cNvSpPr>
          <p:nvPr>
            <p:ph type="title"/>
          </p:nvPr>
        </p:nvSpPr>
        <p:spPr>
          <a:xfrm>
            <a:off x="838200" y="365126"/>
            <a:ext cx="10515600" cy="728030"/>
          </a:xfrm>
        </p:spPr>
        <p:txBody>
          <a:bodyPr/>
          <a:lstStyle/>
          <a:p>
            <a:r>
              <a:rPr lang="en-US" dirty="0"/>
              <a:t>Standards on Quality Control (SQC) 1</a:t>
            </a:r>
          </a:p>
        </p:txBody>
      </p:sp>
      <p:sp>
        <p:nvSpPr>
          <p:cNvPr id="3" name="Content Placeholder 2">
            <a:extLst>
              <a:ext uri="{FF2B5EF4-FFF2-40B4-BE49-F238E27FC236}">
                <a16:creationId xmlns:a16="http://schemas.microsoft.com/office/drawing/2014/main" id="{8CCA9336-5AF4-F1DC-F434-490DF2E3A971}"/>
              </a:ext>
            </a:extLst>
          </p:cNvPr>
          <p:cNvSpPr>
            <a:spLocks noGrp="1"/>
          </p:cNvSpPr>
          <p:nvPr>
            <p:ph idx="1"/>
          </p:nvPr>
        </p:nvSpPr>
        <p:spPr>
          <a:xfrm>
            <a:off x="838200" y="1203158"/>
            <a:ext cx="10515600" cy="5438273"/>
          </a:xfrm>
        </p:spPr>
        <p:txBody>
          <a:bodyPr>
            <a:normAutofit fontScale="92500" lnSpcReduction="10000"/>
          </a:bodyPr>
          <a:lstStyle/>
          <a:p>
            <a:pPr marL="0" indent="0">
              <a:buNone/>
            </a:pPr>
            <a:r>
              <a:rPr lang="en-US" b="1" dirty="0"/>
              <a:t>4. Human Resources</a:t>
            </a:r>
          </a:p>
          <a:p>
            <a:pPr marL="0" indent="0">
              <a:buNone/>
            </a:pPr>
            <a:r>
              <a:rPr lang="en-US" b="1" dirty="0"/>
              <a:t>The objective is to ensure that the firm has sufficient personnel with capabilities, competence and commitment </a:t>
            </a:r>
            <a:r>
              <a:rPr lang="en-US" dirty="0"/>
              <a:t>to ethical principles necessary to perform engagements with professional standards</a:t>
            </a:r>
          </a:p>
          <a:p>
            <a:pPr marL="0" indent="0">
              <a:buNone/>
            </a:pPr>
            <a:r>
              <a:rPr lang="en-US" dirty="0"/>
              <a:t>There must be a </a:t>
            </a:r>
            <a:r>
              <a:rPr lang="en-US" u="sng" dirty="0"/>
              <a:t>policy and procedure on hiring </a:t>
            </a:r>
            <a:r>
              <a:rPr lang="en-US" dirty="0"/>
              <a:t>including qualifications and attributes for staff selected at various levels</a:t>
            </a:r>
          </a:p>
          <a:p>
            <a:pPr marL="0" indent="0">
              <a:buNone/>
            </a:pPr>
            <a:r>
              <a:rPr lang="en-US" dirty="0"/>
              <a:t>Responsibilities for </a:t>
            </a:r>
            <a:r>
              <a:rPr lang="en-US" u="sng" dirty="0"/>
              <a:t>each engagement is assigned to a specific partner</a:t>
            </a:r>
            <a:r>
              <a:rPr lang="en-US" dirty="0"/>
              <a:t> and must be clearly documented</a:t>
            </a:r>
          </a:p>
          <a:p>
            <a:pPr marL="0" indent="0">
              <a:buNone/>
            </a:pPr>
            <a:r>
              <a:rPr lang="en-US" dirty="0"/>
              <a:t>Firm should </a:t>
            </a:r>
            <a:r>
              <a:rPr lang="en-US" u="sng" dirty="0"/>
              <a:t>assign personnel to engagements based on the knowledge, skills and abilities</a:t>
            </a:r>
            <a:r>
              <a:rPr lang="en-US" dirty="0"/>
              <a:t> required for each engagement</a:t>
            </a:r>
          </a:p>
          <a:p>
            <a:pPr marL="0" indent="0">
              <a:buNone/>
            </a:pPr>
            <a:r>
              <a:rPr lang="en-US" dirty="0"/>
              <a:t>Policy and procedure to </a:t>
            </a:r>
            <a:r>
              <a:rPr lang="en-US" u="sng" dirty="0"/>
              <a:t>develop the capability </a:t>
            </a:r>
            <a:r>
              <a:rPr lang="en-US" dirty="0"/>
              <a:t>of professional staff</a:t>
            </a:r>
          </a:p>
          <a:p>
            <a:pPr marL="0" indent="0">
              <a:buNone/>
            </a:pPr>
            <a:r>
              <a:rPr lang="en-US" dirty="0"/>
              <a:t>Professional staff must be </a:t>
            </a:r>
            <a:r>
              <a:rPr lang="en-US" u="sng" dirty="0"/>
              <a:t>mandated to participate in CPE </a:t>
            </a:r>
            <a:r>
              <a:rPr lang="en-US" u="sng" dirty="0" err="1"/>
              <a:t>programmes</a:t>
            </a:r>
            <a:endParaRPr lang="en-US" u="sng" dirty="0"/>
          </a:p>
          <a:p>
            <a:pPr marL="0" indent="0">
              <a:buNone/>
            </a:pPr>
            <a:r>
              <a:rPr lang="en-US" dirty="0"/>
              <a:t>A partner or senior member of the firm should be entrusted with the overall responsibility to manage human resources  </a:t>
            </a:r>
          </a:p>
        </p:txBody>
      </p:sp>
      <p:sp>
        <p:nvSpPr>
          <p:cNvPr id="4" name="Footer Placeholder 3">
            <a:extLst>
              <a:ext uri="{FF2B5EF4-FFF2-40B4-BE49-F238E27FC236}">
                <a16:creationId xmlns:a16="http://schemas.microsoft.com/office/drawing/2014/main" id="{654BFCC6-379A-E6D7-89DE-8D8D77437700}"/>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16533174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8B709-40A6-6084-8FF9-2C7FAFDAA1A5}"/>
              </a:ext>
            </a:extLst>
          </p:cNvPr>
          <p:cNvSpPr>
            <a:spLocks noGrp="1"/>
          </p:cNvSpPr>
          <p:nvPr>
            <p:ph type="title"/>
          </p:nvPr>
        </p:nvSpPr>
        <p:spPr>
          <a:xfrm>
            <a:off x="838200" y="365125"/>
            <a:ext cx="10515600" cy="783031"/>
          </a:xfrm>
        </p:spPr>
        <p:txBody>
          <a:bodyPr/>
          <a:lstStyle/>
          <a:p>
            <a:r>
              <a:rPr lang="en-US" dirty="0"/>
              <a:t>Standards on Quality Control (SQC) 1</a:t>
            </a:r>
          </a:p>
        </p:txBody>
      </p:sp>
      <p:sp>
        <p:nvSpPr>
          <p:cNvPr id="3" name="Content Placeholder 2">
            <a:extLst>
              <a:ext uri="{FF2B5EF4-FFF2-40B4-BE49-F238E27FC236}">
                <a16:creationId xmlns:a16="http://schemas.microsoft.com/office/drawing/2014/main" id="{723C83D8-91F3-A165-E6F1-DA8D2359A4F3}"/>
              </a:ext>
            </a:extLst>
          </p:cNvPr>
          <p:cNvSpPr>
            <a:spLocks noGrp="1"/>
          </p:cNvSpPr>
          <p:nvPr>
            <p:ph idx="1"/>
          </p:nvPr>
        </p:nvSpPr>
        <p:spPr>
          <a:xfrm>
            <a:off x="838200" y="1306286"/>
            <a:ext cx="10515600" cy="5431397"/>
          </a:xfrm>
        </p:spPr>
        <p:txBody>
          <a:bodyPr>
            <a:normAutofit lnSpcReduction="10000"/>
          </a:bodyPr>
          <a:lstStyle/>
          <a:p>
            <a:pPr marL="0" indent="0">
              <a:buNone/>
            </a:pPr>
            <a:r>
              <a:rPr lang="en-US" b="1" dirty="0"/>
              <a:t>5. Engagement Performance</a:t>
            </a:r>
          </a:p>
          <a:p>
            <a:pPr marL="0" indent="0">
              <a:buNone/>
            </a:pPr>
            <a:r>
              <a:rPr lang="en-US" b="1" dirty="0"/>
              <a:t>The objective </a:t>
            </a:r>
            <a:r>
              <a:rPr lang="en-US" dirty="0"/>
              <a:t>is that </a:t>
            </a:r>
            <a:r>
              <a:rPr lang="en-US" u="sng" dirty="0"/>
              <a:t>engagements are performed in accordance with professional standards, regulatory and legal requirements and the reports issued are appropriate</a:t>
            </a:r>
          </a:p>
          <a:p>
            <a:pPr marL="0" indent="0">
              <a:buNone/>
            </a:pPr>
            <a:r>
              <a:rPr lang="en-US" dirty="0"/>
              <a:t>Planning must be conducted at the commencement of an engagement </a:t>
            </a:r>
          </a:p>
          <a:p>
            <a:pPr marL="0" indent="0">
              <a:buNone/>
            </a:pPr>
            <a:r>
              <a:rPr lang="en-US" dirty="0"/>
              <a:t> </a:t>
            </a:r>
            <a:r>
              <a:rPr lang="en-US" u="sng" dirty="0"/>
              <a:t>Planning includes assessment of risk</a:t>
            </a:r>
            <a:r>
              <a:rPr lang="en-US" dirty="0"/>
              <a:t>, including fraud risk and documenting conclusions</a:t>
            </a:r>
          </a:p>
          <a:p>
            <a:pPr marL="0" indent="0">
              <a:buNone/>
            </a:pPr>
            <a:r>
              <a:rPr lang="en-US" dirty="0"/>
              <a:t>It includes </a:t>
            </a:r>
            <a:r>
              <a:rPr lang="en-US" u="sng" dirty="0"/>
              <a:t>determining audit strategy, developing work </a:t>
            </a:r>
            <a:r>
              <a:rPr lang="en-US" u="sng" dirty="0" err="1"/>
              <a:t>programmes</a:t>
            </a:r>
            <a:r>
              <a:rPr lang="en-US" u="sng" dirty="0"/>
              <a:t> specific to the engagement and determining the staffing requirements </a:t>
            </a:r>
            <a:r>
              <a:rPr lang="en-US" dirty="0"/>
              <a:t>according to the nature and complexity of the engagement</a:t>
            </a:r>
          </a:p>
          <a:p>
            <a:pPr marL="0" indent="0">
              <a:buNone/>
            </a:pPr>
            <a:r>
              <a:rPr lang="en-US" dirty="0"/>
              <a:t>Planning is a continuous process…… keep updating as audit progresses</a:t>
            </a:r>
          </a:p>
          <a:p>
            <a:pPr marL="0" indent="0">
              <a:buNone/>
            </a:pPr>
            <a:r>
              <a:rPr lang="en-US" dirty="0"/>
              <a:t>Engagement should be performed, supervised, documented and reported in accordance with </a:t>
            </a:r>
            <a:r>
              <a:rPr lang="en-US" u="sng" dirty="0"/>
              <a:t>professional standards</a:t>
            </a:r>
            <a:r>
              <a:rPr lang="en-US" dirty="0"/>
              <a:t> and regulations</a:t>
            </a:r>
          </a:p>
          <a:p>
            <a:pPr marL="0" indent="0">
              <a:buNone/>
            </a:pPr>
            <a:endParaRPr lang="en-US" dirty="0"/>
          </a:p>
        </p:txBody>
      </p:sp>
      <p:sp>
        <p:nvSpPr>
          <p:cNvPr id="4" name="Footer Placeholder 3">
            <a:extLst>
              <a:ext uri="{FF2B5EF4-FFF2-40B4-BE49-F238E27FC236}">
                <a16:creationId xmlns:a16="http://schemas.microsoft.com/office/drawing/2014/main" id="{79B9B91E-1D6E-8A4A-6469-068658141A3B}"/>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31430293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5C022-F5EB-1CBD-DCA1-871BE31F7EB3}"/>
              </a:ext>
            </a:extLst>
          </p:cNvPr>
          <p:cNvSpPr>
            <a:spLocks noGrp="1"/>
          </p:cNvSpPr>
          <p:nvPr>
            <p:ph type="title"/>
          </p:nvPr>
        </p:nvSpPr>
        <p:spPr>
          <a:xfrm>
            <a:off x="838200" y="365125"/>
            <a:ext cx="10515600" cy="604277"/>
          </a:xfrm>
        </p:spPr>
        <p:txBody>
          <a:bodyPr>
            <a:normAutofit fontScale="90000"/>
          </a:bodyPr>
          <a:lstStyle/>
          <a:p>
            <a:r>
              <a:rPr lang="en-US" dirty="0"/>
              <a:t>Standards on Quality Control (SQC) 1</a:t>
            </a:r>
          </a:p>
        </p:txBody>
      </p:sp>
      <p:sp>
        <p:nvSpPr>
          <p:cNvPr id="3" name="Content Placeholder 2">
            <a:extLst>
              <a:ext uri="{FF2B5EF4-FFF2-40B4-BE49-F238E27FC236}">
                <a16:creationId xmlns:a16="http://schemas.microsoft.com/office/drawing/2014/main" id="{0DBE39FC-FB41-59CD-E1B7-233446519A41}"/>
              </a:ext>
            </a:extLst>
          </p:cNvPr>
          <p:cNvSpPr>
            <a:spLocks noGrp="1"/>
          </p:cNvSpPr>
          <p:nvPr>
            <p:ph idx="1"/>
          </p:nvPr>
        </p:nvSpPr>
        <p:spPr>
          <a:xfrm>
            <a:off x="838200" y="1113780"/>
            <a:ext cx="10515600" cy="5568903"/>
          </a:xfrm>
        </p:spPr>
        <p:txBody>
          <a:bodyPr>
            <a:normAutofit lnSpcReduction="10000"/>
          </a:bodyPr>
          <a:lstStyle/>
          <a:p>
            <a:pPr marL="0" indent="0">
              <a:buNone/>
            </a:pPr>
            <a:r>
              <a:rPr lang="en-US" dirty="0"/>
              <a:t>Some of the factors for </a:t>
            </a:r>
            <a:r>
              <a:rPr lang="en-US" b="1" dirty="0"/>
              <a:t>achieving</a:t>
            </a:r>
            <a:r>
              <a:rPr lang="en-US" dirty="0"/>
              <a:t> </a:t>
            </a:r>
            <a:r>
              <a:rPr lang="en-US" b="1" dirty="0"/>
              <a:t>professional standard</a:t>
            </a:r>
            <a:r>
              <a:rPr lang="en-US" dirty="0"/>
              <a:t> include:</a:t>
            </a:r>
          </a:p>
          <a:p>
            <a:r>
              <a:rPr lang="en-US" dirty="0"/>
              <a:t>Ensuring </a:t>
            </a:r>
            <a:r>
              <a:rPr lang="en-US" u="sng" dirty="0"/>
              <a:t>compliance with auditing standards </a:t>
            </a:r>
            <a:r>
              <a:rPr lang="en-US" dirty="0"/>
              <a:t>such as client acceptance &amp; continuance; planning and risk assessment including fraud risk etc.</a:t>
            </a:r>
          </a:p>
          <a:p>
            <a:r>
              <a:rPr lang="en-US" u="sng" dirty="0"/>
              <a:t>Written audit programs </a:t>
            </a:r>
            <a:r>
              <a:rPr lang="en-US" dirty="0"/>
              <a:t>according to which work is performed and monitored. </a:t>
            </a:r>
          </a:p>
          <a:p>
            <a:r>
              <a:rPr lang="en-US" dirty="0"/>
              <a:t>Detailed </a:t>
            </a:r>
            <a:r>
              <a:rPr lang="en-US" u="sng" dirty="0"/>
              <a:t>engagement documentation </a:t>
            </a:r>
            <a:r>
              <a:rPr lang="en-US" dirty="0"/>
              <a:t>which should describe work carried out, evidence of the extent of testing conducted, results of the tests and conclusions. </a:t>
            </a:r>
          </a:p>
          <a:p>
            <a:r>
              <a:rPr lang="en-US" dirty="0"/>
              <a:t>There  must be a process in the firm where </a:t>
            </a:r>
            <a:r>
              <a:rPr lang="en-US" u="sng" dirty="0"/>
              <a:t>consultations take place </a:t>
            </a:r>
            <a:r>
              <a:rPr lang="en-US" dirty="0"/>
              <a:t>during the course of or conclusion of the engagement on matters arising. Conclusions must be documented</a:t>
            </a:r>
          </a:p>
          <a:p>
            <a:r>
              <a:rPr lang="en-US" dirty="0"/>
              <a:t>There must be a </a:t>
            </a:r>
            <a:r>
              <a:rPr lang="en-US" u="sng" dirty="0"/>
              <a:t>review process </a:t>
            </a:r>
            <a:r>
              <a:rPr lang="en-US" dirty="0"/>
              <a:t>by senior and experienced personnel</a:t>
            </a:r>
          </a:p>
          <a:p>
            <a:pPr marL="0" indent="0">
              <a:buNone/>
            </a:pPr>
            <a:endParaRPr lang="en-US" dirty="0"/>
          </a:p>
          <a:p>
            <a:endParaRPr lang="en-US" dirty="0"/>
          </a:p>
          <a:p>
            <a:endParaRPr lang="en-US" dirty="0"/>
          </a:p>
        </p:txBody>
      </p:sp>
      <p:sp>
        <p:nvSpPr>
          <p:cNvPr id="4" name="Footer Placeholder 3">
            <a:extLst>
              <a:ext uri="{FF2B5EF4-FFF2-40B4-BE49-F238E27FC236}">
                <a16:creationId xmlns:a16="http://schemas.microsoft.com/office/drawing/2014/main" id="{4926AEA8-7DD5-118F-809C-4B092F90E257}"/>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6622147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D2C54-0787-7132-D99E-AC979035BE62}"/>
              </a:ext>
            </a:extLst>
          </p:cNvPr>
          <p:cNvSpPr>
            <a:spLocks noGrp="1"/>
          </p:cNvSpPr>
          <p:nvPr>
            <p:ph type="title"/>
          </p:nvPr>
        </p:nvSpPr>
        <p:spPr>
          <a:xfrm>
            <a:off x="838200" y="365125"/>
            <a:ext cx="10515600" cy="666153"/>
          </a:xfrm>
        </p:spPr>
        <p:txBody>
          <a:bodyPr>
            <a:normAutofit fontScale="90000"/>
          </a:bodyPr>
          <a:lstStyle/>
          <a:p>
            <a:r>
              <a:rPr lang="en-US" dirty="0"/>
              <a:t>Standards on Quality Control (SQC) 1</a:t>
            </a:r>
          </a:p>
        </p:txBody>
      </p:sp>
      <p:sp>
        <p:nvSpPr>
          <p:cNvPr id="3" name="Content Placeholder 2">
            <a:extLst>
              <a:ext uri="{FF2B5EF4-FFF2-40B4-BE49-F238E27FC236}">
                <a16:creationId xmlns:a16="http://schemas.microsoft.com/office/drawing/2014/main" id="{68503665-BF42-FB2F-33C9-360BFA109CC0}"/>
              </a:ext>
            </a:extLst>
          </p:cNvPr>
          <p:cNvSpPr>
            <a:spLocks noGrp="1"/>
          </p:cNvSpPr>
          <p:nvPr>
            <p:ph idx="1"/>
          </p:nvPr>
        </p:nvSpPr>
        <p:spPr>
          <a:xfrm>
            <a:off x="838200" y="1093156"/>
            <a:ext cx="10515600" cy="5465774"/>
          </a:xfrm>
        </p:spPr>
        <p:txBody>
          <a:bodyPr>
            <a:normAutofit fontScale="92500" lnSpcReduction="10000"/>
          </a:bodyPr>
          <a:lstStyle/>
          <a:p>
            <a:pPr marL="0" indent="0">
              <a:buNone/>
            </a:pPr>
            <a:r>
              <a:rPr lang="en-US" dirty="0"/>
              <a:t>SQC should have a provision to appoint a </a:t>
            </a:r>
            <a:r>
              <a:rPr lang="en-US" u="sng" dirty="0"/>
              <a:t>Quality Control Reviewer </a:t>
            </a:r>
            <a:r>
              <a:rPr lang="en-US" dirty="0"/>
              <a:t>and should have procedures for review of audit work carried out – </a:t>
            </a:r>
            <a:r>
              <a:rPr lang="en-US" u="sng" dirty="0"/>
              <a:t>mandatory in listed entity audit </a:t>
            </a:r>
          </a:p>
          <a:p>
            <a:pPr marL="0" indent="0">
              <a:buNone/>
            </a:pPr>
            <a:r>
              <a:rPr lang="en-US" dirty="0"/>
              <a:t>A Reviewer must be independent of the audit engagement</a:t>
            </a:r>
          </a:p>
          <a:p>
            <a:pPr marL="0" indent="0">
              <a:buNone/>
            </a:pPr>
            <a:r>
              <a:rPr lang="en-US" dirty="0"/>
              <a:t>Reviewer should review the working paper and financial statements and consider the conclusions reached by the engagement team</a:t>
            </a:r>
          </a:p>
          <a:p>
            <a:pPr marL="0" indent="0">
              <a:buNone/>
            </a:pPr>
            <a:r>
              <a:rPr lang="en-US" dirty="0"/>
              <a:t>There must be a process whereby </a:t>
            </a:r>
            <a:r>
              <a:rPr lang="en-US" u="sng" dirty="0"/>
              <a:t>differences of opinion are discussed, resolved and documented</a:t>
            </a:r>
          </a:p>
          <a:p>
            <a:pPr marL="0" indent="0">
              <a:buNone/>
            </a:pPr>
            <a:r>
              <a:rPr lang="en-US" dirty="0"/>
              <a:t>Engagement documentation and related files must be completed and wrapped up on a timely basis</a:t>
            </a:r>
          </a:p>
          <a:p>
            <a:pPr marL="0" indent="0">
              <a:buNone/>
            </a:pPr>
            <a:r>
              <a:rPr lang="en-US" dirty="0"/>
              <a:t>Maintain </a:t>
            </a:r>
            <a:r>
              <a:rPr lang="en-US" u="sng" dirty="0"/>
              <a:t>confidentiality, safe custody, accessibility and retrievability </a:t>
            </a:r>
            <a:r>
              <a:rPr lang="en-US" dirty="0"/>
              <a:t>of engagement files</a:t>
            </a:r>
          </a:p>
          <a:p>
            <a:pPr marL="0" indent="0">
              <a:buNone/>
            </a:pPr>
            <a:r>
              <a:rPr lang="en-US" dirty="0"/>
              <a:t>Retention of engagement files – 7 years</a:t>
            </a:r>
          </a:p>
          <a:p>
            <a:pPr marL="0" indent="0">
              <a:buNone/>
            </a:pPr>
            <a:r>
              <a:rPr lang="en-US" u="sng" dirty="0"/>
              <a:t>Development of professional staff </a:t>
            </a:r>
            <a:r>
              <a:rPr lang="en-US" dirty="0"/>
              <a:t>– continuing professional education</a:t>
            </a:r>
          </a:p>
        </p:txBody>
      </p:sp>
      <p:sp>
        <p:nvSpPr>
          <p:cNvPr id="4" name="Footer Placeholder 3">
            <a:extLst>
              <a:ext uri="{FF2B5EF4-FFF2-40B4-BE49-F238E27FC236}">
                <a16:creationId xmlns:a16="http://schemas.microsoft.com/office/drawing/2014/main" id="{0FE1EAA8-6665-4A17-E4D9-AA456C8ADD7C}"/>
              </a:ext>
            </a:extLst>
          </p:cNvPr>
          <p:cNvSpPr>
            <a:spLocks noGrp="1"/>
          </p:cNvSpPr>
          <p:nvPr>
            <p:ph type="ftr" sz="quarter" idx="11"/>
          </p:nvPr>
        </p:nvSpPr>
        <p:spPr/>
        <p:txBody>
          <a:bodyPr/>
          <a:lstStyle/>
          <a:p>
            <a:r>
              <a:rPr lang="en-US"/>
              <a:t>M.S.Mathew F C A</a:t>
            </a:r>
          </a:p>
        </p:txBody>
      </p:sp>
      <p:sp>
        <p:nvSpPr>
          <p:cNvPr id="5" name="Explosion: 14 Points 4">
            <a:extLst>
              <a:ext uri="{FF2B5EF4-FFF2-40B4-BE49-F238E27FC236}">
                <a16:creationId xmlns:a16="http://schemas.microsoft.com/office/drawing/2014/main" id="{4B1285F9-1010-97FD-3A35-73EE4BB55A01}"/>
              </a:ext>
            </a:extLst>
          </p:cNvPr>
          <p:cNvSpPr/>
          <p:nvPr/>
        </p:nvSpPr>
        <p:spPr>
          <a:xfrm>
            <a:off x="3322750" y="1650045"/>
            <a:ext cx="788612" cy="518121"/>
          </a:xfrm>
          <a:prstGeom prst="irregularSeal2">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84454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DB715-CA1F-5086-650F-C4A3CD434D8F}"/>
              </a:ext>
            </a:extLst>
          </p:cNvPr>
          <p:cNvSpPr>
            <a:spLocks noGrp="1"/>
          </p:cNvSpPr>
          <p:nvPr>
            <p:ph type="title"/>
          </p:nvPr>
        </p:nvSpPr>
        <p:spPr>
          <a:xfrm>
            <a:off x="838200" y="365126"/>
            <a:ext cx="10515600" cy="941160"/>
          </a:xfrm>
        </p:spPr>
        <p:txBody>
          <a:bodyPr>
            <a:normAutofit fontScale="90000"/>
          </a:bodyPr>
          <a:lstStyle/>
          <a:p>
            <a:pPr algn="ctr"/>
            <a:r>
              <a:rPr lang="en-US" dirty="0"/>
              <a:t>Various Pronouncements of </a:t>
            </a:r>
            <a:br>
              <a:rPr lang="en-US" dirty="0"/>
            </a:br>
            <a:r>
              <a:rPr lang="en-US" dirty="0"/>
              <a:t>Auditing and Assurance Standards Board</a:t>
            </a:r>
          </a:p>
        </p:txBody>
      </p:sp>
      <p:sp>
        <p:nvSpPr>
          <p:cNvPr id="3" name="Content Placeholder 2">
            <a:extLst>
              <a:ext uri="{FF2B5EF4-FFF2-40B4-BE49-F238E27FC236}">
                <a16:creationId xmlns:a16="http://schemas.microsoft.com/office/drawing/2014/main" id="{C8C499E0-0D18-C522-9979-0E096D33C9DB}"/>
              </a:ext>
            </a:extLst>
          </p:cNvPr>
          <p:cNvSpPr>
            <a:spLocks noGrp="1"/>
          </p:cNvSpPr>
          <p:nvPr>
            <p:ph idx="1"/>
          </p:nvPr>
        </p:nvSpPr>
        <p:spPr>
          <a:xfrm>
            <a:off x="708144" y="1491915"/>
            <a:ext cx="10645656" cy="5190767"/>
          </a:xfrm>
        </p:spPr>
        <p:txBody>
          <a:bodyPr>
            <a:normAutofit fontScale="92500" lnSpcReduction="20000"/>
          </a:bodyPr>
          <a:lstStyle/>
          <a:p>
            <a:pPr marL="0" indent="0">
              <a:buNone/>
            </a:pPr>
            <a:r>
              <a:rPr lang="en-US" dirty="0"/>
              <a:t>Our profession as an auditor is regulated by the various pronouncements of the AASB, issued under the authority of the Institute</a:t>
            </a:r>
          </a:p>
          <a:p>
            <a:pPr marL="0" indent="0">
              <a:buNone/>
            </a:pPr>
            <a:r>
              <a:rPr lang="en-US" dirty="0"/>
              <a:t>Various pronouncements are:</a:t>
            </a:r>
          </a:p>
          <a:p>
            <a:pPr marL="514350" indent="-514350">
              <a:buAutoNum type="arabicPeriod"/>
            </a:pPr>
            <a:r>
              <a:rPr lang="en-US" dirty="0"/>
              <a:t>Standards Issued by AASB  </a:t>
            </a:r>
            <a:r>
              <a:rPr lang="en-US" dirty="0">
                <a:solidFill>
                  <a:srgbClr val="C00000"/>
                </a:solidFill>
              </a:rPr>
              <a:t>M</a:t>
            </a:r>
            <a:endParaRPr lang="en-US" dirty="0"/>
          </a:p>
          <a:p>
            <a:pPr marL="1428750" lvl="2" indent="-514350">
              <a:buFont typeface="+mj-lt"/>
              <a:buAutoNum type="alphaLcParenR"/>
            </a:pPr>
            <a:r>
              <a:rPr lang="en-US" sz="2800" dirty="0"/>
              <a:t>Standards on Auditing (SAs) – 26 standards</a:t>
            </a:r>
          </a:p>
          <a:p>
            <a:pPr marL="1428750" lvl="2" indent="-514350">
              <a:buFont typeface="+mj-lt"/>
              <a:buAutoNum type="alphaLcParenR"/>
            </a:pPr>
            <a:r>
              <a:rPr lang="en-US" sz="2800" dirty="0"/>
              <a:t> Standards on Review Engagements (SREs)</a:t>
            </a:r>
          </a:p>
          <a:p>
            <a:pPr marL="1428750" lvl="2" indent="-514350">
              <a:buFont typeface="+mj-lt"/>
              <a:buAutoNum type="alphaLcParenR"/>
            </a:pPr>
            <a:r>
              <a:rPr lang="en-US" sz="2800" dirty="0"/>
              <a:t>Standards on Assurance Engagements (SAEs)</a:t>
            </a:r>
          </a:p>
          <a:p>
            <a:pPr marL="1428750" lvl="2" indent="-514350">
              <a:buFont typeface="+mj-lt"/>
              <a:buAutoNum type="alphaLcParenR"/>
            </a:pPr>
            <a:r>
              <a:rPr lang="en-US" sz="2800" dirty="0"/>
              <a:t>Standards on Related Services (SRSs)</a:t>
            </a:r>
          </a:p>
          <a:p>
            <a:pPr marL="514350" indent="-514350">
              <a:buAutoNum type="arabicPeriod"/>
            </a:pPr>
            <a:r>
              <a:rPr lang="en-US" dirty="0"/>
              <a:t>Standards on Quality Control (SQC) </a:t>
            </a:r>
            <a:r>
              <a:rPr lang="en-US" dirty="0">
                <a:solidFill>
                  <a:srgbClr val="C00000"/>
                </a:solidFill>
              </a:rPr>
              <a:t>M</a:t>
            </a:r>
            <a:endParaRPr lang="en-US" dirty="0"/>
          </a:p>
          <a:p>
            <a:pPr marL="514350" indent="-514350">
              <a:buAutoNum type="arabicPeriod"/>
            </a:pPr>
            <a:r>
              <a:rPr lang="en-US" dirty="0"/>
              <a:t>Statements on Auditing (SAs) </a:t>
            </a:r>
            <a:r>
              <a:rPr lang="en-US" dirty="0">
                <a:solidFill>
                  <a:srgbClr val="C00000"/>
                </a:solidFill>
              </a:rPr>
              <a:t>M</a:t>
            </a:r>
            <a:endParaRPr lang="en-US" dirty="0"/>
          </a:p>
          <a:p>
            <a:pPr marL="514350" indent="-514350">
              <a:buAutoNum type="arabicPeriod"/>
            </a:pPr>
            <a:r>
              <a:rPr lang="en-US" dirty="0"/>
              <a:t>General Clarifications  </a:t>
            </a:r>
            <a:r>
              <a:rPr lang="en-US" dirty="0">
                <a:solidFill>
                  <a:srgbClr val="C00000"/>
                </a:solidFill>
              </a:rPr>
              <a:t>M</a:t>
            </a:r>
            <a:endParaRPr lang="en-US" dirty="0"/>
          </a:p>
          <a:p>
            <a:pPr marL="514350" indent="-514350">
              <a:buAutoNum type="arabicPeriod"/>
            </a:pPr>
            <a:r>
              <a:rPr lang="en-US" dirty="0"/>
              <a:t>Guidance notes </a:t>
            </a:r>
          </a:p>
          <a:p>
            <a:pPr marL="514350" indent="-514350">
              <a:buAutoNum type="arabicPeriod"/>
            </a:pPr>
            <a:r>
              <a:rPr lang="en-US" dirty="0"/>
              <a:t>Technical Guides, Practice Manuals, Studies and other Papers</a:t>
            </a:r>
          </a:p>
        </p:txBody>
      </p:sp>
      <p:sp>
        <p:nvSpPr>
          <p:cNvPr id="4" name="Lightning Bolt 3">
            <a:extLst>
              <a:ext uri="{FF2B5EF4-FFF2-40B4-BE49-F238E27FC236}">
                <a16:creationId xmlns:a16="http://schemas.microsoft.com/office/drawing/2014/main" id="{B107715D-B8CB-9889-0A8A-85E397AA0CD0}"/>
              </a:ext>
            </a:extLst>
          </p:cNvPr>
          <p:cNvSpPr/>
          <p:nvPr/>
        </p:nvSpPr>
        <p:spPr>
          <a:xfrm>
            <a:off x="3526971" y="5589528"/>
            <a:ext cx="426262" cy="268132"/>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7">
            <a:extLst>
              <a:ext uri="{FF2B5EF4-FFF2-40B4-BE49-F238E27FC236}">
                <a16:creationId xmlns:a16="http://schemas.microsoft.com/office/drawing/2014/main" id="{524CFF8D-FFCC-DA58-41BF-73F1847131F2}"/>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22632762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8A4A-70D4-D917-EFBC-4F1A357CB9DF}"/>
              </a:ext>
            </a:extLst>
          </p:cNvPr>
          <p:cNvSpPr>
            <a:spLocks noGrp="1"/>
          </p:cNvSpPr>
          <p:nvPr>
            <p:ph type="title"/>
          </p:nvPr>
        </p:nvSpPr>
        <p:spPr>
          <a:xfrm>
            <a:off x="838200" y="365126"/>
            <a:ext cx="10515600" cy="611152"/>
          </a:xfrm>
        </p:spPr>
        <p:txBody>
          <a:bodyPr>
            <a:normAutofit fontScale="90000"/>
          </a:bodyPr>
          <a:lstStyle/>
          <a:p>
            <a:r>
              <a:rPr lang="en-US" dirty="0"/>
              <a:t>Standards on Quality Control (SQC) 1</a:t>
            </a:r>
          </a:p>
        </p:txBody>
      </p:sp>
      <p:sp>
        <p:nvSpPr>
          <p:cNvPr id="3" name="Content Placeholder 2">
            <a:extLst>
              <a:ext uri="{FF2B5EF4-FFF2-40B4-BE49-F238E27FC236}">
                <a16:creationId xmlns:a16="http://schemas.microsoft.com/office/drawing/2014/main" id="{2D75F0F5-AE70-8B24-1A53-BB716A35C05B}"/>
              </a:ext>
            </a:extLst>
          </p:cNvPr>
          <p:cNvSpPr>
            <a:spLocks noGrp="1"/>
          </p:cNvSpPr>
          <p:nvPr>
            <p:ph idx="1"/>
          </p:nvPr>
        </p:nvSpPr>
        <p:spPr>
          <a:xfrm>
            <a:off x="838200" y="1203158"/>
            <a:ext cx="10515600" cy="5417648"/>
          </a:xfrm>
        </p:spPr>
        <p:txBody>
          <a:bodyPr>
            <a:normAutofit lnSpcReduction="10000"/>
          </a:bodyPr>
          <a:lstStyle/>
          <a:p>
            <a:pPr marL="0" indent="0">
              <a:buNone/>
            </a:pPr>
            <a:r>
              <a:rPr lang="en-US" b="1" dirty="0"/>
              <a:t>6. Monitoring </a:t>
            </a:r>
          </a:p>
          <a:p>
            <a:pPr marL="0" indent="0">
              <a:buNone/>
            </a:pPr>
            <a:r>
              <a:rPr lang="en-US" dirty="0"/>
              <a:t>Firm should have a policy to monitor its quality control process</a:t>
            </a:r>
          </a:p>
          <a:p>
            <a:pPr marL="0" indent="0">
              <a:buNone/>
            </a:pPr>
            <a:r>
              <a:rPr lang="en-US" dirty="0"/>
              <a:t>Policy on action to be taken on any deviation observed</a:t>
            </a:r>
          </a:p>
          <a:p>
            <a:pPr marL="0" indent="0">
              <a:buNone/>
            </a:pPr>
            <a:r>
              <a:rPr lang="en-US" dirty="0"/>
              <a:t>Policy should laydown the extent of documentation to be retained to evidence the operation of SQC at all times and on all engagements</a:t>
            </a:r>
          </a:p>
          <a:p>
            <a:pPr marL="0" indent="0">
              <a:buNone/>
            </a:pPr>
            <a:r>
              <a:rPr lang="en-US" dirty="0"/>
              <a:t>A Quality Control Check list to have a standard review of compliance by the firm</a:t>
            </a:r>
          </a:p>
          <a:p>
            <a:pPr marL="0" indent="0">
              <a:buNone/>
            </a:pPr>
            <a:r>
              <a:rPr lang="en-US" dirty="0"/>
              <a:t>Policy to have, at a minimum, an annual review of compliance with SQC</a:t>
            </a:r>
          </a:p>
          <a:p>
            <a:pPr marL="0" indent="0">
              <a:buNone/>
            </a:pPr>
            <a:r>
              <a:rPr lang="en-US" dirty="0"/>
              <a:t>A process must be in place to identify deficiencies and take remedial action</a:t>
            </a:r>
          </a:p>
          <a:p>
            <a:pPr marL="0" indent="0">
              <a:buNone/>
            </a:pPr>
            <a:endParaRPr lang="en-US" dirty="0"/>
          </a:p>
          <a:p>
            <a:pPr marL="0" indent="0" algn="r">
              <a:buNone/>
            </a:pPr>
            <a:r>
              <a:rPr lang="en-US" dirty="0"/>
              <a:t>To conclude……………………..</a:t>
            </a:r>
          </a:p>
        </p:txBody>
      </p:sp>
      <p:sp>
        <p:nvSpPr>
          <p:cNvPr id="4" name="Footer Placeholder 3">
            <a:extLst>
              <a:ext uri="{FF2B5EF4-FFF2-40B4-BE49-F238E27FC236}">
                <a16:creationId xmlns:a16="http://schemas.microsoft.com/office/drawing/2014/main" id="{2140B716-3949-F934-C67F-5BA564F7D75E}"/>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3608306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E0A41-F7CA-5749-A536-45E3A056024B}"/>
              </a:ext>
            </a:extLst>
          </p:cNvPr>
          <p:cNvSpPr>
            <a:spLocks noGrp="1"/>
          </p:cNvSpPr>
          <p:nvPr>
            <p:ph type="title"/>
          </p:nvPr>
        </p:nvSpPr>
        <p:spPr>
          <a:xfrm>
            <a:off x="838199" y="200122"/>
            <a:ext cx="10515600" cy="796782"/>
          </a:xfrm>
        </p:spPr>
        <p:txBody>
          <a:bodyPr/>
          <a:lstStyle/>
          <a:p>
            <a:r>
              <a:rPr lang="en-US" dirty="0"/>
              <a:t>Standards on Quality Control (SQC) 1</a:t>
            </a:r>
          </a:p>
        </p:txBody>
      </p:sp>
      <p:sp>
        <p:nvSpPr>
          <p:cNvPr id="3" name="Content Placeholder 2">
            <a:extLst>
              <a:ext uri="{FF2B5EF4-FFF2-40B4-BE49-F238E27FC236}">
                <a16:creationId xmlns:a16="http://schemas.microsoft.com/office/drawing/2014/main" id="{66DAACBA-482C-E8E9-DE8E-528834EADAED}"/>
              </a:ext>
            </a:extLst>
          </p:cNvPr>
          <p:cNvSpPr>
            <a:spLocks noGrp="1"/>
          </p:cNvSpPr>
          <p:nvPr>
            <p:ph idx="1"/>
          </p:nvPr>
        </p:nvSpPr>
        <p:spPr>
          <a:xfrm>
            <a:off x="838199" y="949383"/>
            <a:ext cx="10670865" cy="5772091"/>
          </a:xfrm>
        </p:spPr>
        <p:txBody>
          <a:bodyPr>
            <a:normAutofit fontScale="85000" lnSpcReduction="20000"/>
          </a:bodyPr>
          <a:lstStyle/>
          <a:p>
            <a:pPr marL="0" indent="0">
              <a:buNone/>
            </a:pPr>
            <a:r>
              <a:rPr lang="en-US" b="1" dirty="0"/>
              <a:t>Conclusion</a:t>
            </a:r>
          </a:p>
          <a:p>
            <a:pPr marL="0" indent="0">
              <a:buNone/>
            </a:pPr>
            <a:r>
              <a:rPr lang="en-US" dirty="0"/>
              <a:t>Standards on Quality (SQC 1) is </a:t>
            </a:r>
            <a:r>
              <a:rPr lang="en-US" u="sng" dirty="0"/>
              <a:t>mandatory, irrespective of the size</a:t>
            </a:r>
          </a:p>
          <a:p>
            <a:pPr marL="0" indent="0">
              <a:buNone/>
            </a:pPr>
            <a:r>
              <a:rPr lang="en-US" dirty="0"/>
              <a:t>Every firm must </a:t>
            </a:r>
            <a:r>
              <a:rPr lang="en-US" b="1" dirty="0"/>
              <a:t>develop a set of policies designed to establish a system of quality control </a:t>
            </a:r>
            <a:r>
              <a:rPr lang="en-US" dirty="0"/>
              <a:t>of the firm, and procedures to implement and monitor compliance.</a:t>
            </a:r>
          </a:p>
          <a:p>
            <a:pPr marL="0" indent="0">
              <a:buNone/>
            </a:pPr>
            <a:r>
              <a:rPr lang="en-US" dirty="0"/>
              <a:t>The aim is to mandate and ensure that the firm and its personnel </a:t>
            </a:r>
            <a:r>
              <a:rPr lang="en-US" u="sng" dirty="0"/>
              <a:t>comply with the professional standards</a:t>
            </a:r>
          </a:p>
          <a:p>
            <a:pPr marL="0" indent="0">
              <a:buNone/>
            </a:pPr>
            <a:r>
              <a:rPr lang="en-US" dirty="0"/>
              <a:t>The firm, therefore, </a:t>
            </a:r>
            <a:r>
              <a:rPr lang="en-US" u="sng" dirty="0"/>
              <a:t>must document its policies and procedures </a:t>
            </a:r>
            <a:r>
              <a:rPr lang="en-US" dirty="0"/>
              <a:t>for establishing overall quality of the firm</a:t>
            </a:r>
          </a:p>
          <a:p>
            <a:pPr marL="0" indent="0">
              <a:buNone/>
            </a:pPr>
            <a:r>
              <a:rPr lang="en-US" dirty="0"/>
              <a:t>To start with, your SQC document need not be very lengthy. As you start preparing, you will be able to find gaps in your quality control process and can bridge those  </a:t>
            </a:r>
          </a:p>
          <a:p>
            <a:pPr marL="0" indent="0">
              <a:buNone/>
            </a:pPr>
            <a:r>
              <a:rPr lang="en-US" dirty="0"/>
              <a:t>At least once annually review and ensure that the policies and procedures are complied with</a:t>
            </a:r>
          </a:p>
          <a:p>
            <a:pPr marL="0" indent="0">
              <a:buNone/>
            </a:pPr>
            <a:r>
              <a:rPr lang="en-US" u="sng" dirty="0"/>
              <a:t>A MUST document to be produced during peer review</a:t>
            </a:r>
            <a:r>
              <a:rPr lang="en-US" dirty="0"/>
              <a:t>. Of late, all regulators focus on compliance with SQC by the firm  </a:t>
            </a:r>
          </a:p>
          <a:p>
            <a:pPr marL="0" indent="0">
              <a:buNone/>
            </a:pPr>
            <a:r>
              <a:rPr lang="en-US" b="1" i="1" dirty="0"/>
              <a:t>Institute has published a set of illustrative SQC policies and procedures which firms can adopt or modify and adopt according to their size and circumstances</a:t>
            </a:r>
          </a:p>
          <a:p>
            <a:pPr marL="0" indent="0">
              <a:buNone/>
            </a:pPr>
            <a:endParaRPr lang="en-US" dirty="0"/>
          </a:p>
          <a:p>
            <a:pPr marL="0" indent="0">
              <a:buNone/>
            </a:pPr>
            <a:endParaRPr lang="en-US" dirty="0"/>
          </a:p>
        </p:txBody>
      </p:sp>
      <p:sp>
        <p:nvSpPr>
          <p:cNvPr id="4" name="Footer Placeholder 3">
            <a:extLst>
              <a:ext uri="{FF2B5EF4-FFF2-40B4-BE49-F238E27FC236}">
                <a16:creationId xmlns:a16="http://schemas.microsoft.com/office/drawing/2014/main" id="{B2EB8767-6DCF-F9ED-B273-38CF0A698E5C}"/>
              </a:ext>
            </a:extLst>
          </p:cNvPr>
          <p:cNvSpPr>
            <a:spLocks noGrp="1"/>
          </p:cNvSpPr>
          <p:nvPr>
            <p:ph type="ftr" sz="quarter" idx="11"/>
          </p:nvPr>
        </p:nvSpPr>
        <p:spPr/>
        <p:txBody>
          <a:bodyPr/>
          <a:lstStyle/>
          <a:p>
            <a:r>
              <a:rPr lang="en-US" dirty="0" err="1"/>
              <a:t>M.S.Mathew</a:t>
            </a:r>
            <a:r>
              <a:rPr lang="en-US" dirty="0"/>
              <a:t> F C A</a:t>
            </a:r>
          </a:p>
        </p:txBody>
      </p:sp>
      <p:sp>
        <p:nvSpPr>
          <p:cNvPr id="5" name="Explosion: 14 Points 4">
            <a:extLst>
              <a:ext uri="{FF2B5EF4-FFF2-40B4-BE49-F238E27FC236}">
                <a16:creationId xmlns:a16="http://schemas.microsoft.com/office/drawing/2014/main" id="{0A4CD28B-7DF5-7A1F-25E7-CAFA58BC981C}"/>
              </a:ext>
            </a:extLst>
          </p:cNvPr>
          <p:cNvSpPr/>
          <p:nvPr/>
        </p:nvSpPr>
        <p:spPr>
          <a:xfrm>
            <a:off x="7321639" y="4687910"/>
            <a:ext cx="450761" cy="257577"/>
          </a:xfrm>
          <a:prstGeom prst="irregularSeal2">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0721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B71AD-89E7-4B87-E648-594A6E21469D}"/>
              </a:ext>
            </a:extLst>
          </p:cNvPr>
          <p:cNvSpPr>
            <a:spLocks noGrp="1"/>
          </p:cNvSpPr>
          <p:nvPr>
            <p:ph type="title"/>
          </p:nvPr>
        </p:nvSpPr>
        <p:spPr>
          <a:xfrm>
            <a:off x="838200" y="138245"/>
            <a:ext cx="10515600" cy="377394"/>
          </a:xfrm>
        </p:spPr>
        <p:txBody>
          <a:bodyPr>
            <a:normAutofit fontScale="90000"/>
          </a:bodyPr>
          <a:lstStyle/>
          <a:p>
            <a:r>
              <a:rPr lang="en-US" dirty="0"/>
              <a:t>Standards on Auditing</a:t>
            </a:r>
          </a:p>
        </p:txBody>
      </p:sp>
      <p:sp>
        <p:nvSpPr>
          <p:cNvPr id="3" name="Content Placeholder 2">
            <a:extLst>
              <a:ext uri="{FF2B5EF4-FFF2-40B4-BE49-F238E27FC236}">
                <a16:creationId xmlns:a16="http://schemas.microsoft.com/office/drawing/2014/main" id="{BA9A9769-EE1D-50B3-2A86-309F0077DB55}"/>
              </a:ext>
            </a:extLst>
          </p:cNvPr>
          <p:cNvSpPr>
            <a:spLocks noGrp="1"/>
          </p:cNvSpPr>
          <p:nvPr>
            <p:ph idx="1"/>
          </p:nvPr>
        </p:nvSpPr>
        <p:spPr>
          <a:xfrm>
            <a:off x="838200" y="859398"/>
            <a:ext cx="10515600" cy="5809534"/>
          </a:xfrm>
        </p:spPr>
        <p:txBody>
          <a:bodyPr/>
          <a:lstStyle/>
          <a:p>
            <a:pPr marL="0" indent="0">
              <a:buNone/>
            </a:pPr>
            <a:r>
              <a:rPr lang="en-US" dirty="0"/>
              <a:t>General Principles and Responsibilities</a:t>
            </a:r>
          </a:p>
          <a:p>
            <a:pPr marL="0" indent="0">
              <a:buNone/>
            </a:pPr>
            <a:endParaRPr lang="en-US" dirty="0"/>
          </a:p>
        </p:txBody>
      </p:sp>
      <p:graphicFrame>
        <p:nvGraphicFramePr>
          <p:cNvPr id="4" name="Content Placeholder 15">
            <a:extLst>
              <a:ext uri="{FF2B5EF4-FFF2-40B4-BE49-F238E27FC236}">
                <a16:creationId xmlns:a16="http://schemas.microsoft.com/office/drawing/2014/main" id="{6BF434BA-2543-6AA4-BE46-AB424E4768AA}"/>
              </a:ext>
            </a:extLst>
          </p:cNvPr>
          <p:cNvGraphicFramePr>
            <a:graphicFrameLocks/>
          </p:cNvGraphicFramePr>
          <p:nvPr>
            <p:extLst>
              <p:ext uri="{D42A27DB-BD31-4B8C-83A1-F6EECF244321}">
                <p14:modId xmlns:p14="http://schemas.microsoft.com/office/powerpoint/2010/main" val="1687681816"/>
              </p:ext>
            </p:extLst>
          </p:nvPr>
        </p:nvGraphicFramePr>
        <p:xfrm>
          <a:off x="2574495" y="1353671"/>
          <a:ext cx="7779538" cy="52534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a:extLst>
              <a:ext uri="{FF2B5EF4-FFF2-40B4-BE49-F238E27FC236}">
                <a16:creationId xmlns:a16="http://schemas.microsoft.com/office/drawing/2014/main" id="{437DBF6B-B3E4-F23E-1A8F-83EA7DDB913D}"/>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23503450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DFD3A-6065-D755-9E61-8EBF6C3FE377}"/>
              </a:ext>
            </a:extLst>
          </p:cNvPr>
          <p:cNvSpPr>
            <a:spLocks noGrp="1"/>
          </p:cNvSpPr>
          <p:nvPr>
            <p:ph type="title"/>
          </p:nvPr>
        </p:nvSpPr>
        <p:spPr>
          <a:xfrm>
            <a:off x="838200" y="365125"/>
            <a:ext cx="10515600" cy="666153"/>
          </a:xfrm>
        </p:spPr>
        <p:txBody>
          <a:bodyPr>
            <a:normAutofit fontScale="90000"/>
          </a:bodyPr>
          <a:lstStyle/>
          <a:p>
            <a:r>
              <a:rPr lang="en-US" dirty="0"/>
              <a:t>Standards on Auditing</a:t>
            </a:r>
          </a:p>
        </p:txBody>
      </p:sp>
      <p:graphicFrame>
        <p:nvGraphicFramePr>
          <p:cNvPr id="4" name="Content Placeholder 2">
            <a:extLst>
              <a:ext uri="{FF2B5EF4-FFF2-40B4-BE49-F238E27FC236}">
                <a16:creationId xmlns:a16="http://schemas.microsoft.com/office/drawing/2014/main" id="{270B0AF7-97C0-76F3-A65B-E5C776BFBE64}"/>
              </a:ext>
            </a:extLst>
          </p:cNvPr>
          <p:cNvGraphicFramePr>
            <a:graphicFrameLocks noGrp="1"/>
          </p:cNvGraphicFramePr>
          <p:nvPr>
            <p:ph idx="1"/>
            <p:extLst>
              <p:ext uri="{D42A27DB-BD31-4B8C-83A1-F6EECF244321}">
                <p14:modId xmlns:p14="http://schemas.microsoft.com/office/powerpoint/2010/main" val="598520245"/>
              </p:ext>
            </p:extLst>
          </p:nvPr>
        </p:nvGraphicFramePr>
        <p:xfrm>
          <a:off x="886899" y="1551864"/>
          <a:ext cx="10515600" cy="52403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31B979A0-AF4A-1868-A1D7-479D7EDDFA01}"/>
              </a:ext>
            </a:extLst>
          </p:cNvPr>
          <p:cNvSpPr txBox="1"/>
          <p:nvPr/>
        </p:nvSpPr>
        <p:spPr>
          <a:xfrm>
            <a:off x="886899" y="1028644"/>
            <a:ext cx="10161528" cy="523220"/>
          </a:xfrm>
          <a:prstGeom prst="rect">
            <a:avLst/>
          </a:prstGeom>
          <a:noFill/>
        </p:spPr>
        <p:txBody>
          <a:bodyPr wrap="square" rtlCol="0">
            <a:spAutoFit/>
          </a:bodyPr>
          <a:lstStyle/>
          <a:p>
            <a:pPr lvl="0" rtl="0"/>
            <a:r>
              <a:rPr lang="en-IN" sz="2800" dirty="0">
                <a:latin typeface="Cambria" panose="02040503050406030204" pitchFamily="18" charset="0"/>
              </a:rPr>
              <a:t>Planning; Risk Assessment and Response to Assessed Risks</a:t>
            </a:r>
          </a:p>
        </p:txBody>
      </p:sp>
      <p:sp>
        <p:nvSpPr>
          <p:cNvPr id="7" name="TextBox 6">
            <a:extLst>
              <a:ext uri="{FF2B5EF4-FFF2-40B4-BE49-F238E27FC236}">
                <a16:creationId xmlns:a16="http://schemas.microsoft.com/office/drawing/2014/main" id="{FAC96B68-1F4C-BA55-3A10-BBCDF6ED8853}"/>
              </a:ext>
            </a:extLst>
          </p:cNvPr>
          <p:cNvSpPr txBox="1"/>
          <p:nvPr/>
        </p:nvSpPr>
        <p:spPr>
          <a:xfrm>
            <a:off x="969402" y="1883802"/>
            <a:ext cx="1622544" cy="369332"/>
          </a:xfrm>
          <a:prstGeom prst="rect">
            <a:avLst/>
          </a:prstGeom>
          <a:noFill/>
        </p:spPr>
        <p:txBody>
          <a:bodyPr wrap="square" rtlCol="0">
            <a:spAutoFit/>
          </a:bodyPr>
          <a:lstStyle/>
          <a:p>
            <a:r>
              <a:rPr lang="en-US" dirty="0"/>
              <a:t>SA 300 -450</a:t>
            </a:r>
          </a:p>
        </p:txBody>
      </p:sp>
      <p:sp>
        <p:nvSpPr>
          <p:cNvPr id="3" name="Footer Placeholder 2">
            <a:extLst>
              <a:ext uri="{FF2B5EF4-FFF2-40B4-BE49-F238E27FC236}">
                <a16:creationId xmlns:a16="http://schemas.microsoft.com/office/drawing/2014/main" id="{97075531-2669-D11E-3EBC-6AEF91ECB5CC}"/>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22689013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2828A-4461-4A1D-4937-0DE3D2DF7B77}"/>
              </a:ext>
            </a:extLst>
          </p:cNvPr>
          <p:cNvSpPr>
            <a:spLocks noGrp="1"/>
          </p:cNvSpPr>
          <p:nvPr>
            <p:ph type="title"/>
          </p:nvPr>
        </p:nvSpPr>
        <p:spPr>
          <a:xfrm>
            <a:off x="838200" y="365125"/>
            <a:ext cx="10515600" cy="1325563"/>
          </a:xfrm>
        </p:spPr>
        <p:txBody>
          <a:bodyPr/>
          <a:lstStyle/>
          <a:p>
            <a:r>
              <a:rPr lang="en-US" dirty="0"/>
              <a:t>Standards on Auditing </a:t>
            </a:r>
          </a:p>
        </p:txBody>
      </p:sp>
      <p:sp>
        <p:nvSpPr>
          <p:cNvPr id="3" name="Content Placeholder 2">
            <a:extLst>
              <a:ext uri="{FF2B5EF4-FFF2-40B4-BE49-F238E27FC236}">
                <a16:creationId xmlns:a16="http://schemas.microsoft.com/office/drawing/2014/main" id="{37A794C0-3460-ABA0-4EC6-C2C062E750BE}"/>
              </a:ext>
            </a:extLst>
          </p:cNvPr>
          <p:cNvSpPr>
            <a:spLocks noGrp="1"/>
          </p:cNvSpPr>
          <p:nvPr>
            <p:ph idx="1"/>
          </p:nvPr>
        </p:nvSpPr>
        <p:spPr/>
        <p:txBody>
          <a:bodyPr/>
          <a:lstStyle/>
          <a:p>
            <a:pPr marL="0" indent="0">
              <a:buNone/>
            </a:pPr>
            <a:endParaRPr lang="en-US" dirty="0"/>
          </a:p>
        </p:txBody>
      </p:sp>
      <p:graphicFrame>
        <p:nvGraphicFramePr>
          <p:cNvPr id="4" name="Content Placeholder 3">
            <a:extLst>
              <a:ext uri="{FF2B5EF4-FFF2-40B4-BE49-F238E27FC236}">
                <a16:creationId xmlns:a16="http://schemas.microsoft.com/office/drawing/2014/main" id="{A574D5E9-0E8C-147C-96C2-CA0736D6093B}"/>
              </a:ext>
            </a:extLst>
          </p:cNvPr>
          <p:cNvGraphicFramePr>
            <a:graphicFrameLocks/>
          </p:cNvGraphicFramePr>
          <p:nvPr>
            <p:extLst>
              <p:ext uri="{D42A27DB-BD31-4B8C-83A1-F6EECF244321}">
                <p14:modId xmlns:p14="http://schemas.microsoft.com/office/powerpoint/2010/main" val="2541641464"/>
              </p:ext>
            </p:extLst>
          </p:nvPr>
        </p:nvGraphicFramePr>
        <p:xfrm>
          <a:off x="3994832" y="2270561"/>
          <a:ext cx="4867423" cy="16002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a:extLst>
              <a:ext uri="{FF2B5EF4-FFF2-40B4-BE49-F238E27FC236}">
                <a16:creationId xmlns:a16="http://schemas.microsoft.com/office/drawing/2014/main" id="{305B1F91-7ED1-3314-FDF5-C1927A8B9BFB}"/>
              </a:ext>
            </a:extLst>
          </p:cNvPr>
          <p:cNvGraphicFramePr/>
          <p:nvPr>
            <p:extLst>
              <p:ext uri="{D42A27DB-BD31-4B8C-83A1-F6EECF244321}">
                <p14:modId xmlns:p14="http://schemas.microsoft.com/office/powerpoint/2010/main" val="1340571553"/>
              </p:ext>
            </p:extLst>
          </p:nvPr>
        </p:nvGraphicFramePr>
        <p:xfrm>
          <a:off x="3980765" y="4343535"/>
          <a:ext cx="5691165" cy="240441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Footer Placeholder 5">
            <a:extLst>
              <a:ext uri="{FF2B5EF4-FFF2-40B4-BE49-F238E27FC236}">
                <a16:creationId xmlns:a16="http://schemas.microsoft.com/office/drawing/2014/main" id="{A97E2A29-510C-AEDC-F9F1-93C084F625CD}"/>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47443090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F6B64-B392-85FE-8241-BC2A2CFC66A7}"/>
              </a:ext>
            </a:extLst>
          </p:cNvPr>
          <p:cNvSpPr>
            <a:spLocks noGrp="1"/>
          </p:cNvSpPr>
          <p:nvPr>
            <p:ph type="title"/>
          </p:nvPr>
        </p:nvSpPr>
        <p:spPr/>
        <p:txBody>
          <a:bodyPr/>
          <a:lstStyle/>
          <a:p>
            <a:r>
              <a:rPr lang="en-US" dirty="0"/>
              <a:t>Standards on Auditing</a:t>
            </a:r>
          </a:p>
        </p:txBody>
      </p:sp>
      <p:sp>
        <p:nvSpPr>
          <p:cNvPr id="3" name="Content Placeholder 2">
            <a:extLst>
              <a:ext uri="{FF2B5EF4-FFF2-40B4-BE49-F238E27FC236}">
                <a16:creationId xmlns:a16="http://schemas.microsoft.com/office/drawing/2014/main" id="{A3A50E81-D55E-1E45-EFA0-C2A995541746}"/>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lgn="ctr">
              <a:buNone/>
            </a:pPr>
            <a:r>
              <a:rPr lang="en-US" sz="3600" dirty="0"/>
              <a:t>Risk based Audit </a:t>
            </a:r>
          </a:p>
          <a:p>
            <a:pPr marL="0" indent="0" algn="ctr">
              <a:buNone/>
            </a:pPr>
            <a:r>
              <a:rPr lang="en-US" sz="3600" dirty="0"/>
              <a:t>(SAs 315 &amp; 330)</a:t>
            </a:r>
          </a:p>
        </p:txBody>
      </p:sp>
      <p:sp>
        <p:nvSpPr>
          <p:cNvPr id="4" name="Footer Placeholder 3">
            <a:extLst>
              <a:ext uri="{FF2B5EF4-FFF2-40B4-BE49-F238E27FC236}">
                <a16:creationId xmlns:a16="http://schemas.microsoft.com/office/drawing/2014/main" id="{520A5881-7453-FC1F-CA3F-857984C8EF1E}"/>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231509817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CF8A2-7764-2BA0-5820-ED9556B7E073}"/>
              </a:ext>
            </a:extLst>
          </p:cNvPr>
          <p:cNvSpPr>
            <a:spLocks noGrp="1"/>
          </p:cNvSpPr>
          <p:nvPr>
            <p:ph type="title"/>
          </p:nvPr>
        </p:nvSpPr>
        <p:spPr>
          <a:xfrm>
            <a:off x="838200" y="365125"/>
            <a:ext cx="10515600" cy="906785"/>
          </a:xfrm>
        </p:spPr>
        <p:txBody>
          <a:bodyPr/>
          <a:lstStyle/>
          <a:p>
            <a:r>
              <a:rPr lang="en-US" dirty="0"/>
              <a:t>Risk based Audit</a:t>
            </a:r>
          </a:p>
        </p:txBody>
      </p:sp>
      <p:sp>
        <p:nvSpPr>
          <p:cNvPr id="3" name="Content Placeholder 2">
            <a:extLst>
              <a:ext uri="{FF2B5EF4-FFF2-40B4-BE49-F238E27FC236}">
                <a16:creationId xmlns:a16="http://schemas.microsoft.com/office/drawing/2014/main" id="{1338454F-F544-781E-A622-1BDE8792D9FF}"/>
              </a:ext>
            </a:extLst>
          </p:cNvPr>
          <p:cNvSpPr>
            <a:spLocks noGrp="1"/>
          </p:cNvSpPr>
          <p:nvPr>
            <p:ph idx="1"/>
          </p:nvPr>
        </p:nvSpPr>
        <p:spPr>
          <a:xfrm>
            <a:off x="760926" y="1908321"/>
            <a:ext cx="10515600" cy="4733304"/>
          </a:xfrm>
        </p:spPr>
        <p:txBody>
          <a:bodyPr/>
          <a:lstStyle/>
          <a:p>
            <a:pPr marL="0" indent="0">
              <a:buNone/>
            </a:pPr>
            <a:r>
              <a:rPr lang="en-US" dirty="0"/>
              <a:t>What are the Standards on Auditing (SAs) dealing with this topic?</a:t>
            </a:r>
          </a:p>
          <a:p>
            <a:r>
              <a:rPr lang="en-US" dirty="0"/>
              <a:t>Planning an Audit of Financial Statements (SA 300)</a:t>
            </a:r>
          </a:p>
          <a:p>
            <a:r>
              <a:rPr lang="en-US" dirty="0"/>
              <a:t>Identifying and Assessing the Risks of Material Misstatement Through Understanding the Entity and its Environment (SA 315)</a:t>
            </a:r>
          </a:p>
          <a:p>
            <a:r>
              <a:rPr lang="en-US" dirty="0"/>
              <a:t>Materiality in Planning and Performing and Audit (SA 320)</a:t>
            </a:r>
          </a:p>
          <a:p>
            <a:r>
              <a:rPr lang="en-US" dirty="0"/>
              <a:t>Auditor’s Response to Assessed Risk (SA 330)</a:t>
            </a:r>
          </a:p>
        </p:txBody>
      </p:sp>
      <p:sp>
        <p:nvSpPr>
          <p:cNvPr id="4" name="Footer Placeholder 3">
            <a:extLst>
              <a:ext uri="{FF2B5EF4-FFF2-40B4-BE49-F238E27FC236}">
                <a16:creationId xmlns:a16="http://schemas.microsoft.com/office/drawing/2014/main" id="{5DF5DD26-97E6-9FF4-2570-D587EDFAA8B0}"/>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300696034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91081-B2C4-0B18-DFE4-1919690B002C}"/>
              </a:ext>
            </a:extLst>
          </p:cNvPr>
          <p:cNvSpPr>
            <a:spLocks noGrp="1"/>
          </p:cNvSpPr>
          <p:nvPr>
            <p:ph type="title"/>
          </p:nvPr>
        </p:nvSpPr>
        <p:spPr>
          <a:xfrm>
            <a:off x="838200" y="365125"/>
            <a:ext cx="10515600" cy="800413"/>
          </a:xfrm>
        </p:spPr>
        <p:txBody>
          <a:bodyPr/>
          <a:lstStyle/>
          <a:p>
            <a:r>
              <a:rPr lang="en-US" dirty="0"/>
              <a:t>Risk based Audit</a:t>
            </a:r>
          </a:p>
        </p:txBody>
      </p:sp>
      <p:sp>
        <p:nvSpPr>
          <p:cNvPr id="3" name="Content Placeholder 2">
            <a:extLst>
              <a:ext uri="{FF2B5EF4-FFF2-40B4-BE49-F238E27FC236}">
                <a16:creationId xmlns:a16="http://schemas.microsoft.com/office/drawing/2014/main" id="{46DCBB6D-DC38-73FD-AC19-BCFD895C3788}"/>
              </a:ext>
            </a:extLst>
          </p:cNvPr>
          <p:cNvSpPr>
            <a:spLocks noGrp="1"/>
          </p:cNvSpPr>
          <p:nvPr>
            <p:ph idx="1"/>
          </p:nvPr>
        </p:nvSpPr>
        <p:spPr>
          <a:xfrm>
            <a:off x="889716" y="1165537"/>
            <a:ext cx="10186115" cy="5692463"/>
          </a:xfrm>
        </p:spPr>
        <p:txBody>
          <a:bodyPr>
            <a:normAutofit/>
          </a:bodyPr>
          <a:lstStyle/>
          <a:p>
            <a:endParaRPr lang="en-US" b="1" dirty="0"/>
          </a:p>
          <a:p>
            <a:pPr marL="0" indent="0">
              <a:buNone/>
            </a:pPr>
            <a:r>
              <a:rPr lang="en-US" b="1" dirty="0"/>
              <a:t>What is the inherent risk in our audit profession?</a:t>
            </a:r>
          </a:p>
          <a:p>
            <a:pPr marL="0" indent="0">
              <a:buNone/>
            </a:pPr>
            <a:r>
              <a:rPr lang="en-US" dirty="0"/>
              <a:t>Material misstatement in a financial statement on which we issue an unqualified opinion</a:t>
            </a:r>
          </a:p>
          <a:p>
            <a:pPr marL="0" indent="0">
              <a:buNone/>
            </a:pPr>
            <a:r>
              <a:rPr lang="en-US" dirty="0"/>
              <a:t>This is termed as ‘Audit Risk’</a:t>
            </a:r>
          </a:p>
          <a:p>
            <a:pPr marL="0" indent="0">
              <a:buNone/>
            </a:pPr>
            <a:r>
              <a:rPr lang="en-US" dirty="0"/>
              <a:t>Misstatement can arise from fraud or error which could individually Or in aggregate, influence the economic decisions of the users of the financial statements </a:t>
            </a:r>
          </a:p>
          <a:p>
            <a:pPr marL="0" indent="0">
              <a:buNone/>
            </a:pPr>
            <a:r>
              <a:rPr lang="en-US" dirty="0"/>
              <a:t>So the duty of the auditor is to keep the Audit Risk at a low level, whereby the possibility of material misstatement of the financial statements is also brought to a low level</a:t>
            </a:r>
          </a:p>
          <a:p>
            <a:endParaRPr lang="en-US" dirty="0"/>
          </a:p>
        </p:txBody>
      </p:sp>
      <p:sp>
        <p:nvSpPr>
          <p:cNvPr id="4" name="Footer Placeholder 3">
            <a:extLst>
              <a:ext uri="{FF2B5EF4-FFF2-40B4-BE49-F238E27FC236}">
                <a16:creationId xmlns:a16="http://schemas.microsoft.com/office/drawing/2014/main" id="{F16CE846-98DA-1C89-21F3-20FCD0E0DE71}"/>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1713405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C31FA-D5EA-95BE-E230-F42F221495FD}"/>
              </a:ext>
            </a:extLst>
          </p:cNvPr>
          <p:cNvSpPr>
            <a:spLocks noGrp="1"/>
          </p:cNvSpPr>
          <p:nvPr>
            <p:ph type="title"/>
          </p:nvPr>
        </p:nvSpPr>
        <p:spPr>
          <a:xfrm>
            <a:off x="838200" y="365126"/>
            <a:ext cx="10515600" cy="723140"/>
          </a:xfrm>
        </p:spPr>
        <p:txBody>
          <a:bodyPr/>
          <a:lstStyle/>
          <a:p>
            <a:r>
              <a:rPr lang="en-US" dirty="0"/>
              <a:t>Risk based audit</a:t>
            </a:r>
          </a:p>
        </p:txBody>
      </p:sp>
      <p:sp>
        <p:nvSpPr>
          <p:cNvPr id="3" name="Content Placeholder 2">
            <a:extLst>
              <a:ext uri="{FF2B5EF4-FFF2-40B4-BE49-F238E27FC236}">
                <a16:creationId xmlns:a16="http://schemas.microsoft.com/office/drawing/2014/main" id="{DD40AB6E-853F-04E0-3939-AD7FFDFEDACE}"/>
              </a:ext>
            </a:extLst>
          </p:cNvPr>
          <p:cNvSpPr>
            <a:spLocks noGrp="1"/>
          </p:cNvSpPr>
          <p:nvPr>
            <p:ph idx="1"/>
          </p:nvPr>
        </p:nvSpPr>
        <p:spPr>
          <a:xfrm>
            <a:off x="663262" y="1137521"/>
            <a:ext cx="10645462" cy="5583953"/>
          </a:xfrm>
        </p:spPr>
        <p:txBody>
          <a:bodyPr>
            <a:normAutofit fontScale="85000" lnSpcReduction="20000"/>
          </a:bodyPr>
          <a:lstStyle/>
          <a:p>
            <a:pPr marL="0" indent="0">
              <a:buNone/>
            </a:pPr>
            <a:r>
              <a:rPr lang="en-US" b="1" dirty="0"/>
              <a:t>How could financial statements presented to us for audit be misstated?</a:t>
            </a:r>
          </a:p>
          <a:p>
            <a:r>
              <a:rPr lang="en-US" dirty="0"/>
              <a:t>Due to the nature of the entity’s business or the low integrity of the management/staff, the entity’s transactions and balances have an inherent risk of material misstatement</a:t>
            </a:r>
          </a:p>
          <a:p>
            <a:r>
              <a:rPr lang="en-US" dirty="0"/>
              <a:t>Primarily, the entity will put in place controls to mitigate the risks. </a:t>
            </a:r>
          </a:p>
          <a:p>
            <a:r>
              <a:rPr lang="en-US" dirty="0"/>
              <a:t>However, all inherent risks by nature may not be completely prevented through controls. Controls are managed by client.</a:t>
            </a:r>
          </a:p>
          <a:p>
            <a:r>
              <a:rPr lang="en-US" dirty="0"/>
              <a:t>The misstatements that could not be prevented due to the weakness of controls are called </a:t>
            </a:r>
            <a:r>
              <a:rPr lang="en-US" u="sng" dirty="0"/>
              <a:t>Control Risks</a:t>
            </a:r>
          </a:p>
          <a:p>
            <a:r>
              <a:rPr lang="en-US" dirty="0"/>
              <a:t>Control risk is caused by the absence of controls or the ineffectiveness of a control put in place by management</a:t>
            </a:r>
          </a:p>
          <a:p>
            <a:r>
              <a:rPr lang="en-US" dirty="0"/>
              <a:t>If a risk cannot be prevented by the controls put in place by management, the next possibility to preventing the misstatement is through audit tests conducted by the auditor. (detection tests)</a:t>
            </a:r>
          </a:p>
          <a:p>
            <a:r>
              <a:rPr lang="en-US" dirty="0"/>
              <a:t>But it may be possible that all misstatements are not detected. </a:t>
            </a:r>
          </a:p>
          <a:p>
            <a:r>
              <a:rPr lang="en-US" dirty="0"/>
              <a:t>This </a:t>
            </a:r>
            <a:r>
              <a:rPr lang="en-US" u="sng" dirty="0"/>
              <a:t>risk of not detecting </a:t>
            </a:r>
            <a:r>
              <a:rPr lang="en-US" dirty="0"/>
              <a:t>the misstatement through audit procedures is called ‘detection risk’</a:t>
            </a:r>
          </a:p>
          <a:p>
            <a:endParaRPr lang="en-US" dirty="0"/>
          </a:p>
          <a:p>
            <a:pPr marL="0" indent="0">
              <a:buNone/>
            </a:pPr>
            <a:endParaRPr lang="en-US" dirty="0"/>
          </a:p>
        </p:txBody>
      </p:sp>
      <p:sp>
        <p:nvSpPr>
          <p:cNvPr id="4" name="Footer Placeholder 3">
            <a:extLst>
              <a:ext uri="{FF2B5EF4-FFF2-40B4-BE49-F238E27FC236}">
                <a16:creationId xmlns:a16="http://schemas.microsoft.com/office/drawing/2014/main" id="{038DFFC4-77BF-EB91-2C96-E81162736635}"/>
              </a:ext>
            </a:extLst>
          </p:cNvPr>
          <p:cNvSpPr>
            <a:spLocks noGrp="1"/>
          </p:cNvSpPr>
          <p:nvPr>
            <p:ph type="ftr" sz="quarter" idx="11"/>
          </p:nvPr>
        </p:nvSpPr>
        <p:spPr/>
        <p:txBody>
          <a:bodyPr/>
          <a:lstStyle/>
          <a:p>
            <a:r>
              <a:rPr lang="en-US" dirty="0" err="1"/>
              <a:t>M.S.Mathew</a:t>
            </a:r>
            <a:r>
              <a:rPr lang="en-US" dirty="0"/>
              <a:t> F C A</a:t>
            </a:r>
          </a:p>
        </p:txBody>
      </p:sp>
    </p:spTree>
    <p:extLst>
      <p:ext uri="{BB962C8B-B14F-4D97-AF65-F5344CB8AC3E}">
        <p14:creationId xmlns:p14="http://schemas.microsoft.com/office/powerpoint/2010/main" val="2756052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C727E-F4C1-7D01-85C6-FDDD648E3564}"/>
              </a:ext>
            </a:extLst>
          </p:cNvPr>
          <p:cNvSpPr>
            <a:spLocks noGrp="1"/>
          </p:cNvSpPr>
          <p:nvPr>
            <p:ph type="title"/>
          </p:nvPr>
        </p:nvSpPr>
        <p:spPr>
          <a:xfrm>
            <a:off x="838200" y="365126"/>
            <a:ext cx="10515600" cy="723140"/>
          </a:xfrm>
        </p:spPr>
        <p:txBody>
          <a:bodyPr/>
          <a:lstStyle/>
          <a:p>
            <a:r>
              <a:rPr lang="en-US" dirty="0"/>
              <a:t>Risk based Audit</a:t>
            </a:r>
          </a:p>
        </p:txBody>
      </p:sp>
      <p:sp>
        <p:nvSpPr>
          <p:cNvPr id="4" name="Footer Placeholder 3">
            <a:extLst>
              <a:ext uri="{FF2B5EF4-FFF2-40B4-BE49-F238E27FC236}">
                <a16:creationId xmlns:a16="http://schemas.microsoft.com/office/drawing/2014/main" id="{86955FA0-EA77-6B71-0CB4-3E49670B3F55}"/>
              </a:ext>
            </a:extLst>
          </p:cNvPr>
          <p:cNvSpPr>
            <a:spLocks noGrp="1"/>
          </p:cNvSpPr>
          <p:nvPr>
            <p:ph type="ftr" sz="quarter" idx="11"/>
          </p:nvPr>
        </p:nvSpPr>
        <p:spPr/>
        <p:txBody>
          <a:bodyPr/>
          <a:lstStyle/>
          <a:p>
            <a:r>
              <a:rPr lang="en-US"/>
              <a:t>M.S.Mathew F C A</a:t>
            </a:r>
          </a:p>
        </p:txBody>
      </p:sp>
      <p:sp>
        <p:nvSpPr>
          <p:cNvPr id="5" name="Rectangle 3">
            <a:extLst>
              <a:ext uri="{FF2B5EF4-FFF2-40B4-BE49-F238E27FC236}">
                <a16:creationId xmlns:a16="http://schemas.microsoft.com/office/drawing/2014/main" id="{2B4831A9-C044-BAF2-EF02-1E017F797B7A}"/>
              </a:ext>
            </a:extLst>
          </p:cNvPr>
          <p:cNvSpPr>
            <a:spLocks noGrp="1" noChangeArrowheads="1"/>
          </p:cNvSpPr>
          <p:nvPr>
            <p:ph idx="1"/>
          </p:nvPr>
        </p:nvSpPr>
        <p:spPr>
          <a:xfrm>
            <a:off x="838200" y="1088266"/>
            <a:ext cx="9567930" cy="5704420"/>
          </a:xfrm>
        </p:spPr>
        <p:txBody>
          <a:bodyPr>
            <a:noAutofit/>
          </a:bodyPr>
          <a:lstStyle/>
          <a:p>
            <a:pPr marL="400050" indent="-400050">
              <a:buFontTx/>
              <a:buNone/>
            </a:pPr>
            <a:r>
              <a:rPr lang="en-US" altLang="en-US" dirty="0">
                <a:solidFill>
                  <a:schemeClr val="tx1"/>
                </a:solidFill>
                <a:latin typeface="CG Omega" pitchFamily="34" charset="0"/>
              </a:rPr>
              <a:t>Inherent risks may be at the entity level or at transaction/ balances level</a:t>
            </a:r>
            <a:endParaRPr lang="en-US" altLang="en-US" dirty="0">
              <a:latin typeface="CG Omega" pitchFamily="34" charset="0"/>
            </a:endParaRPr>
          </a:p>
          <a:p>
            <a:pPr marL="400050" indent="-400050">
              <a:buFontTx/>
              <a:buNone/>
            </a:pPr>
            <a:r>
              <a:rPr lang="en-US" altLang="en-US" dirty="0">
                <a:solidFill>
                  <a:schemeClr val="tx1"/>
                </a:solidFill>
                <a:latin typeface="CG Omega" pitchFamily="34" charset="0"/>
              </a:rPr>
              <a:t>Factors affecting the </a:t>
            </a:r>
            <a:r>
              <a:rPr lang="en-US" altLang="en-US" dirty="0">
                <a:solidFill>
                  <a:schemeClr val="tx2"/>
                </a:solidFill>
                <a:latin typeface="CG Omega" pitchFamily="34" charset="0"/>
              </a:rPr>
              <a:t>Inherent risk at the entity level</a:t>
            </a:r>
          </a:p>
          <a:p>
            <a:pPr marL="400050" indent="-400050"/>
            <a:r>
              <a:rPr lang="en-US" altLang="en-US" dirty="0">
                <a:solidFill>
                  <a:schemeClr val="tx1"/>
                </a:solidFill>
                <a:latin typeface="CG Omega" pitchFamily="34" charset="0"/>
              </a:rPr>
              <a:t>Integrity of management </a:t>
            </a:r>
          </a:p>
          <a:p>
            <a:pPr marL="400050" indent="-400050"/>
            <a:r>
              <a:rPr lang="en-US" altLang="en-US" dirty="0">
                <a:solidFill>
                  <a:schemeClr val="tx1"/>
                </a:solidFill>
                <a:latin typeface="CG Omega" pitchFamily="34" charset="0"/>
              </a:rPr>
              <a:t>Experience of management</a:t>
            </a:r>
          </a:p>
          <a:p>
            <a:pPr marL="400050" indent="-400050"/>
            <a:r>
              <a:rPr lang="en-US" altLang="en-US" dirty="0">
                <a:solidFill>
                  <a:schemeClr val="tx1"/>
                </a:solidFill>
                <a:latin typeface="CG Omega" pitchFamily="34" charset="0"/>
              </a:rPr>
              <a:t>Unusual pressure on management</a:t>
            </a:r>
          </a:p>
          <a:p>
            <a:pPr marL="400050" indent="-400050"/>
            <a:r>
              <a:rPr lang="en-US" altLang="en-US" dirty="0">
                <a:solidFill>
                  <a:schemeClr val="tx1"/>
                </a:solidFill>
                <a:latin typeface="CG Omega" pitchFamily="34" charset="0"/>
              </a:rPr>
              <a:t>Nature of entity’s business</a:t>
            </a:r>
          </a:p>
          <a:p>
            <a:pPr marL="400050" indent="-400050"/>
            <a:r>
              <a:rPr lang="en-US" altLang="en-US" dirty="0">
                <a:solidFill>
                  <a:schemeClr val="tx1"/>
                </a:solidFill>
                <a:latin typeface="CG Omega" pitchFamily="34" charset="0"/>
              </a:rPr>
              <a:t>Economic/ political conditions affecting the business and the industry</a:t>
            </a:r>
          </a:p>
          <a:p>
            <a:pPr marL="400050" indent="-400050">
              <a:buFontTx/>
              <a:buNone/>
            </a:pPr>
            <a:r>
              <a:rPr lang="en-US" altLang="en-US" dirty="0">
                <a:solidFill>
                  <a:schemeClr val="tx1"/>
                </a:solidFill>
                <a:latin typeface="CG Omega" pitchFamily="34" charset="0"/>
              </a:rPr>
              <a:t>To assess this risk, we </a:t>
            </a:r>
            <a:r>
              <a:rPr lang="en-US" altLang="en-US" dirty="0">
                <a:solidFill>
                  <a:schemeClr val="tx2"/>
                </a:solidFill>
                <a:latin typeface="CG Omega" pitchFamily="34" charset="0"/>
              </a:rPr>
              <a:t>evaluate the Control Environment </a:t>
            </a:r>
            <a:r>
              <a:rPr lang="en-US" altLang="en-US" dirty="0">
                <a:solidFill>
                  <a:schemeClr val="tx1"/>
                </a:solidFill>
                <a:latin typeface="CG Omega" pitchFamily="34" charset="0"/>
              </a:rPr>
              <a:t>of the client</a:t>
            </a:r>
          </a:p>
          <a:p>
            <a:pPr marL="400050" indent="-400050">
              <a:buFontTx/>
              <a:buNone/>
            </a:pPr>
            <a:endParaRPr lang="en-US" altLang="en-US" dirty="0">
              <a:latin typeface="CG Omega" pitchFamily="34" charset="0"/>
              <a:cs typeface="Times New Roman" panose="02020603050405020304" pitchFamily="18" charset="0"/>
            </a:endParaRPr>
          </a:p>
          <a:p>
            <a:pPr marL="400050" indent="-400050">
              <a:lnSpc>
                <a:spcPct val="100000"/>
              </a:lnSpc>
              <a:buFontTx/>
              <a:buNone/>
            </a:pPr>
            <a:endParaRPr lang="en-US" altLang="en-US" dirty="0">
              <a:latin typeface="CG Omega" pitchFamily="34" charset="0"/>
              <a:cs typeface="Times New Roman" panose="02020603050405020304" pitchFamily="18" charset="0"/>
            </a:endParaRPr>
          </a:p>
          <a:p>
            <a:pPr marL="400050" indent="-400050">
              <a:lnSpc>
                <a:spcPct val="100000"/>
              </a:lnSpc>
              <a:buFontTx/>
              <a:buNone/>
            </a:pPr>
            <a:r>
              <a:rPr lang="en-US" altLang="en-US" dirty="0">
                <a:solidFill>
                  <a:schemeClr val="tx1"/>
                </a:solidFill>
                <a:latin typeface="CG Omega" pitchFamily="34" charset="0"/>
              </a:rPr>
              <a:t>	</a:t>
            </a:r>
          </a:p>
          <a:p>
            <a:pPr marL="400050" indent="-400050">
              <a:spcAft>
                <a:spcPct val="0"/>
              </a:spcAft>
              <a:buFontTx/>
              <a:buNone/>
            </a:pPr>
            <a:endParaRPr lang="en-US" altLang="en-US" b="1" i="1" dirty="0">
              <a:solidFill>
                <a:srgbClr val="0000FF"/>
              </a:solidFill>
              <a:latin typeface="CG Omega" pitchFamily="34" charset="0"/>
            </a:endParaRPr>
          </a:p>
          <a:p>
            <a:pPr marL="400050" indent="-400050">
              <a:spcAft>
                <a:spcPct val="0"/>
              </a:spcAft>
              <a:buFontTx/>
              <a:buNone/>
            </a:pPr>
            <a:endParaRPr lang="en-US" altLang="en-US" b="1" i="1" dirty="0">
              <a:solidFill>
                <a:srgbClr val="CC9900"/>
              </a:solidFill>
              <a:latin typeface="CG Omega" pitchFamily="34" charset="0"/>
            </a:endParaRPr>
          </a:p>
          <a:p>
            <a:pPr marL="1714500" lvl="3" indent="-342900">
              <a:lnSpc>
                <a:spcPct val="90000"/>
              </a:lnSpc>
              <a:buFontTx/>
              <a:buNone/>
            </a:pPr>
            <a:endParaRPr lang="en-US" altLang="en-US" sz="2800" b="1" i="1" dirty="0">
              <a:solidFill>
                <a:srgbClr val="CC9900"/>
              </a:solidFill>
              <a:latin typeface="CG Omega" pitchFamily="34" charset="0"/>
            </a:endParaRPr>
          </a:p>
          <a:p>
            <a:pPr marL="400050" indent="-400050">
              <a:buFontTx/>
              <a:buNone/>
            </a:pPr>
            <a:r>
              <a:rPr lang="en-GB" altLang="en-US" dirty="0">
                <a:latin typeface="CG Omega" pitchFamily="34" charset="0"/>
              </a:rPr>
              <a:t>		</a:t>
            </a:r>
            <a:endParaRPr lang="en-US" altLang="en-US" dirty="0">
              <a:solidFill>
                <a:schemeClr val="accent1"/>
              </a:solidFill>
              <a:latin typeface="CG Omega" pitchFamily="34" charset="0"/>
            </a:endParaRPr>
          </a:p>
          <a:p>
            <a:pPr marL="400050" indent="-400050">
              <a:buFontTx/>
              <a:buNone/>
            </a:pPr>
            <a:r>
              <a:rPr lang="en-GB" altLang="en-US" dirty="0">
                <a:latin typeface="CG Omega" pitchFamily="34" charset="0"/>
              </a:rPr>
              <a:t>		</a:t>
            </a:r>
          </a:p>
          <a:p>
            <a:pPr marL="1371600" lvl="2" indent="-419100">
              <a:buClr>
                <a:srgbClr val="CC3300"/>
              </a:buClr>
              <a:buFont typeface="Wingdings" panose="05000000000000000000" pitchFamily="2" charset="2"/>
              <a:buNone/>
            </a:pPr>
            <a:endParaRPr lang="en-GB" altLang="en-US" sz="2800" dirty="0">
              <a:latin typeface="CG Omega" pitchFamily="34" charset="0"/>
            </a:endParaRPr>
          </a:p>
          <a:p>
            <a:pPr marL="400050" indent="-400050" algn="ctr">
              <a:buFontTx/>
              <a:buNone/>
            </a:pPr>
            <a:endParaRPr lang="en-US" altLang="en-US" dirty="0">
              <a:solidFill>
                <a:schemeClr val="accent1"/>
              </a:solidFill>
              <a:latin typeface="PwC_Logo" pitchFamily="2" charset="0"/>
            </a:endParaRPr>
          </a:p>
          <a:p>
            <a:pPr marL="400050" indent="-400050" algn="ctr">
              <a:buFontTx/>
              <a:buNone/>
            </a:pPr>
            <a:endParaRPr lang="en-GB" altLang="en-US" dirty="0">
              <a:solidFill>
                <a:schemeClr val="accent1"/>
              </a:solidFill>
              <a:latin typeface="CG Omega" pitchFamily="34" charset="0"/>
            </a:endParaRPr>
          </a:p>
        </p:txBody>
      </p:sp>
    </p:spTree>
    <p:extLst>
      <p:ext uri="{BB962C8B-B14F-4D97-AF65-F5344CB8AC3E}">
        <p14:creationId xmlns:p14="http://schemas.microsoft.com/office/powerpoint/2010/main" val="2186925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6">
            <a:extLst>
              <a:ext uri="{FF2B5EF4-FFF2-40B4-BE49-F238E27FC236}">
                <a16:creationId xmlns:a16="http://schemas.microsoft.com/office/drawing/2014/main" id="{5FA32831-14B5-FD55-109F-49DBB01900E5}"/>
              </a:ext>
            </a:extLst>
          </p:cNvPr>
          <p:cNvSpPr/>
          <p:nvPr/>
        </p:nvSpPr>
        <p:spPr>
          <a:xfrm>
            <a:off x="8374319" y="6177434"/>
            <a:ext cx="601220" cy="91440"/>
          </a:xfrm>
          <a:custGeom>
            <a:avLst/>
            <a:gdLst>
              <a:gd name="connsiteX0" fmla="*/ 0 w 601220"/>
              <a:gd name="connsiteY0" fmla="*/ 45720 h 91440"/>
              <a:gd name="connsiteX1" fmla="*/ 601220 w 601220"/>
              <a:gd name="connsiteY1" fmla="*/ 45720 h 91440"/>
            </a:gdLst>
            <a:ahLst/>
            <a:cxnLst>
              <a:cxn ang="0">
                <a:pos x="connsiteX0" y="connsiteY0"/>
              </a:cxn>
              <a:cxn ang="0">
                <a:pos x="connsiteX1" y="connsiteY1"/>
              </a:cxn>
            </a:cxnLst>
            <a:rect l="l" t="t" r="r" b="b"/>
            <a:pathLst>
              <a:path w="601220" h="91440">
                <a:moveTo>
                  <a:pt x="0" y="45720"/>
                </a:moveTo>
                <a:lnTo>
                  <a:pt x="601220" y="45720"/>
                </a:lnTo>
              </a:path>
            </a:pathLst>
          </a:custGeom>
          <a:noFill/>
          <a:ln w="15240">
            <a:solidFill>
              <a:schemeClr val="tx1"/>
            </a:solidFill>
          </a:ln>
        </p:spPr>
        <p:style>
          <a:lnRef idx="2">
            <a:schemeClr val="accent6">
              <a:shade val="8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98280" tIns="30690" rIns="298279" bIns="30689" numCol="1" spcCol="1270" anchor="ctr" anchorCtr="0">
            <a:noAutofit/>
          </a:bodyPr>
          <a:lstStyle/>
          <a:p>
            <a:pPr lvl="0" algn="ctr" defTabSz="222250">
              <a:lnSpc>
                <a:spcPct val="90000"/>
              </a:lnSpc>
              <a:spcBef>
                <a:spcPct val="0"/>
              </a:spcBef>
              <a:spcAft>
                <a:spcPct val="35000"/>
              </a:spcAft>
            </a:pPr>
            <a:endParaRPr lang="en-IN" sz="500" kern="1200">
              <a:latin typeface="Cambria" panose="02040503050406030204" pitchFamily="18" charset="0"/>
              <a:ea typeface="Roboto" panose="02000000000000000000" pitchFamily="2" charset="0"/>
            </a:endParaRPr>
          </a:p>
        </p:txBody>
      </p:sp>
      <p:sp>
        <p:nvSpPr>
          <p:cNvPr id="3" name="Freeform 18">
            <a:extLst>
              <a:ext uri="{FF2B5EF4-FFF2-40B4-BE49-F238E27FC236}">
                <a16:creationId xmlns:a16="http://schemas.microsoft.com/office/drawing/2014/main" id="{EDC08495-60C0-9932-87E5-971197F7D210}"/>
              </a:ext>
            </a:extLst>
          </p:cNvPr>
          <p:cNvSpPr/>
          <p:nvPr/>
        </p:nvSpPr>
        <p:spPr>
          <a:xfrm>
            <a:off x="1159678" y="3931920"/>
            <a:ext cx="601220" cy="2291234"/>
          </a:xfrm>
          <a:custGeom>
            <a:avLst/>
            <a:gdLst>
              <a:gd name="connsiteX0" fmla="*/ 0 w 601220"/>
              <a:gd name="connsiteY0" fmla="*/ 0 h 2291234"/>
              <a:gd name="connsiteX1" fmla="*/ 300610 w 601220"/>
              <a:gd name="connsiteY1" fmla="*/ 0 h 2291234"/>
              <a:gd name="connsiteX2" fmla="*/ 300610 w 601220"/>
              <a:gd name="connsiteY2" fmla="*/ 2291234 h 2291234"/>
              <a:gd name="connsiteX3" fmla="*/ 601220 w 601220"/>
              <a:gd name="connsiteY3" fmla="*/ 2291234 h 2291234"/>
            </a:gdLst>
            <a:ahLst/>
            <a:cxnLst>
              <a:cxn ang="0">
                <a:pos x="connsiteX0" y="connsiteY0"/>
              </a:cxn>
              <a:cxn ang="0">
                <a:pos x="connsiteX1" y="connsiteY1"/>
              </a:cxn>
              <a:cxn ang="0">
                <a:pos x="connsiteX2" y="connsiteY2"/>
              </a:cxn>
              <a:cxn ang="0">
                <a:pos x="connsiteX3" y="connsiteY3"/>
              </a:cxn>
            </a:cxnLst>
            <a:rect l="l" t="t" r="r" b="b"/>
            <a:pathLst>
              <a:path w="601220" h="2291234">
                <a:moveTo>
                  <a:pt x="0" y="0"/>
                </a:moveTo>
                <a:lnTo>
                  <a:pt x="300610" y="0"/>
                </a:lnTo>
                <a:lnTo>
                  <a:pt x="300610" y="2291234"/>
                </a:lnTo>
                <a:lnTo>
                  <a:pt x="601220" y="2291234"/>
                </a:lnTo>
              </a:path>
            </a:pathLst>
          </a:custGeom>
          <a:noFill/>
          <a:ln w="15240">
            <a:solidFill>
              <a:schemeClr val="tx1"/>
            </a:solidFill>
          </a:ln>
        </p:spPr>
        <p:style>
          <a:lnRef idx="2">
            <a:schemeClr val="accent6">
              <a:shade val="6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54090" tIns="1086397" rIns="254090" bIns="1086397" numCol="1" spcCol="1270" anchor="ctr" anchorCtr="0">
            <a:noAutofit/>
          </a:bodyPr>
          <a:lstStyle/>
          <a:p>
            <a:pPr lvl="0" algn="ctr" defTabSz="355600">
              <a:lnSpc>
                <a:spcPct val="90000"/>
              </a:lnSpc>
              <a:spcBef>
                <a:spcPct val="0"/>
              </a:spcBef>
              <a:spcAft>
                <a:spcPct val="35000"/>
              </a:spcAft>
            </a:pPr>
            <a:endParaRPr lang="en-IN" sz="800" kern="1200">
              <a:latin typeface="Cambria" panose="02040503050406030204" pitchFamily="18" charset="0"/>
              <a:ea typeface="Roboto" panose="02000000000000000000" pitchFamily="2" charset="0"/>
            </a:endParaRPr>
          </a:p>
        </p:txBody>
      </p:sp>
      <p:sp>
        <p:nvSpPr>
          <p:cNvPr id="4" name="Freeform 19">
            <a:extLst>
              <a:ext uri="{FF2B5EF4-FFF2-40B4-BE49-F238E27FC236}">
                <a16:creationId xmlns:a16="http://schemas.microsoft.com/office/drawing/2014/main" id="{7CA26588-8F26-9846-3714-E9A1B6397697}"/>
              </a:ext>
            </a:extLst>
          </p:cNvPr>
          <p:cNvSpPr/>
          <p:nvPr/>
        </p:nvSpPr>
        <p:spPr>
          <a:xfrm>
            <a:off x="8374319" y="5031817"/>
            <a:ext cx="601220" cy="91440"/>
          </a:xfrm>
          <a:custGeom>
            <a:avLst/>
            <a:gdLst>
              <a:gd name="connsiteX0" fmla="*/ 0 w 601220"/>
              <a:gd name="connsiteY0" fmla="*/ 45720 h 91440"/>
              <a:gd name="connsiteX1" fmla="*/ 601220 w 601220"/>
              <a:gd name="connsiteY1" fmla="*/ 45720 h 91440"/>
            </a:gdLst>
            <a:ahLst/>
            <a:cxnLst>
              <a:cxn ang="0">
                <a:pos x="connsiteX0" y="connsiteY0"/>
              </a:cxn>
              <a:cxn ang="0">
                <a:pos x="connsiteX1" y="connsiteY1"/>
              </a:cxn>
            </a:cxnLst>
            <a:rect l="l" t="t" r="r" b="b"/>
            <a:pathLst>
              <a:path w="601220" h="91440">
                <a:moveTo>
                  <a:pt x="0" y="45720"/>
                </a:moveTo>
                <a:lnTo>
                  <a:pt x="601220" y="45720"/>
                </a:lnTo>
              </a:path>
            </a:pathLst>
          </a:custGeom>
          <a:noFill/>
          <a:ln w="15240">
            <a:solidFill>
              <a:schemeClr val="tx1"/>
            </a:solidFill>
          </a:ln>
        </p:spPr>
        <p:style>
          <a:lnRef idx="2">
            <a:schemeClr val="accent6">
              <a:shade val="8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98280" tIns="30689" rIns="298279" bIns="30690" numCol="1" spcCol="1270" anchor="ctr" anchorCtr="0">
            <a:noAutofit/>
          </a:bodyPr>
          <a:lstStyle/>
          <a:p>
            <a:pPr lvl="0" algn="ctr" defTabSz="222250">
              <a:lnSpc>
                <a:spcPct val="90000"/>
              </a:lnSpc>
              <a:spcBef>
                <a:spcPct val="0"/>
              </a:spcBef>
              <a:spcAft>
                <a:spcPct val="35000"/>
              </a:spcAft>
            </a:pPr>
            <a:endParaRPr lang="en-IN" sz="500" kern="1200">
              <a:latin typeface="Cambria" panose="02040503050406030204" pitchFamily="18" charset="0"/>
              <a:ea typeface="Roboto" panose="02000000000000000000" pitchFamily="2" charset="0"/>
            </a:endParaRPr>
          </a:p>
        </p:txBody>
      </p:sp>
      <p:sp>
        <p:nvSpPr>
          <p:cNvPr id="5" name="Freeform 21">
            <a:extLst>
              <a:ext uri="{FF2B5EF4-FFF2-40B4-BE49-F238E27FC236}">
                <a16:creationId xmlns:a16="http://schemas.microsoft.com/office/drawing/2014/main" id="{CA7CB6AD-5538-98EF-2910-291F6BBE04B1}"/>
              </a:ext>
            </a:extLst>
          </p:cNvPr>
          <p:cNvSpPr/>
          <p:nvPr/>
        </p:nvSpPr>
        <p:spPr>
          <a:xfrm>
            <a:off x="8374319" y="3359111"/>
            <a:ext cx="601220" cy="572808"/>
          </a:xfrm>
          <a:custGeom>
            <a:avLst/>
            <a:gdLst>
              <a:gd name="connsiteX0" fmla="*/ 0 w 601220"/>
              <a:gd name="connsiteY0" fmla="*/ 0 h 572808"/>
              <a:gd name="connsiteX1" fmla="*/ 300610 w 601220"/>
              <a:gd name="connsiteY1" fmla="*/ 0 h 572808"/>
              <a:gd name="connsiteX2" fmla="*/ 300610 w 601220"/>
              <a:gd name="connsiteY2" fmla="*/ 572808 h 572808"/>
              <a:gd name="connsiteX3" fmla="*/ 601220 w 601220"/>
              <a:gd name="connsiteY3" fmla="*/ 572808 h 572808"/>
            </a:gdLst>
            <a:ahLst/>
            <a:cxnLst>
              <a:cxn ang="0">
                <a:pos x="connsiteX0" y="connsiteY0"/>
              </a:cxn>
              <a:cxn ang="0">
                <a:pos x="connsiteX1" y="connsiteY1"/>
              </a:cxn>
              <a:cxn ang="0">
                <a:pos x="connsiteX2" y="connsiteY2"/>
              </a:cxn>
              <a:cxn ang="0">
                <a:pos x="connsiteX3" y="connsiteY3"/>
              </a:cxn>
            </a:cxnLst>
            <a:rect l="l" t="t" r="r" b="b"/>
            <a:pathLst>
              <a:path w="601220" h="572808">
                <a:moveTo>
                  <a:pt x="0" y="0"/>
                </a:moveTo>
                <a:lnTo>
                  <a:pt x="300610" y="0"/>
                </a:lnTo>
                <a:lnTo>
                  <a:pt x="300610" y="572808"/>
                </a:lnTo>
                <a:lnTo>
                  <a:pt x="601220" y="572808"/>
                </a:lnTo>
              </a:path>
            </a:pathLst>
          </a:custGeom>
          <a:noFill/>
          <a:ln w="15240">
            <a:solidFill>
              <a:schemeClr val="tx1"/>
            </a:solidFill>
          </a:ln>
        </p:spPr>
        <p:style>
          <a:lnRef idx="2">
            <a:schemeClr val="accent6">
              <a:shade val="8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92550" tIns="265644" rIns="292550" bIns="265644" numCol="1" spcCol="1270" anchor="ctr" anchorCtr="0">
            <a:noAutofit/>
          </a:bodyPr>
          <a:lstStyle/>
          <a:p>
            <a:pPr lvl="0" algn="ctr" defTabSz="222250">
              <a:lnSpc>
                <a:spcPct val="90000"/>
              </a:lnSpc>
              <a:spcBef>
                <a:spcPct val="0"/>
              </a:spcBef>
              <a:spcAft>
                <a:spcPct val="35000"/>
              </a:spcAft>
            </a:pPr>
            <a:endParaRPr lang="en-IN" sz="500" kern="1200">
              <a:latin typeface="Cambria" panose="02040503050406030204" pitchFamily="18" charset="0"/>
              <a:ea typeface="Roboto" panose="02000000000000000000" pitchFamily="2" charset="0"/>
            </a:endParaRPr>
          </a:p>
        </p:txBody>
      </p:sp>
      <p:sp>
        <p:nvSpPr>
          <p:cNvPr id="6" name="Freeform 22">
            <a:extLst>
              <a:ext uri="{FF2B5EF4-FFF2-40B4-BE49-F238E27FC236}">
                <a16:creationId xmlns:a16="http://schemas.microsoft.com/office/drawing/2014/main" id="{E1005470-1F7C-7CB7-A7A7-EAAAB4523A38}"/>
              </a:ext>
            </a:extLst>
          </p:cNvPr>
          <p:cNvSpPr/>
          <p:nvPr/>
        </p:nvSpPr>
        <p:spPr>
          <a:xfrm>
            <a:off x="8374319" y="2786302"/>
            <a:ext cx="601220" cy="572808"/>
          </a:xfrm>
          <a:custGeom>
            <a:avLst/>
            <a:gdLst>
              <a:gd name="connsiteX0" fmla="*/ 0 w 601220"/>
              <a:gd name="connsiteY0" fmla="*/ 572808 h 572808"/>
              <a:gd name="connsiteX1" fmla="*/ 300610 w 601220"/>
              <a:gd name="connsiteY1" fmla="*/ 572808 h 572808"/>
              <a:gd name="connsiteX2" fmla="*/ 300610 w 601220"/>
              <a:gd name="connsiteY2" fmla="*/ 0 h 572808"/>
              <a:gd name="connsiteX3" fmla="*/ 601220 w 601220"/>
              <a:gd name="connsiteY3" fmla="*/ 0 h 572808"/>
            </a:gdLst>
            <a:ahLst/>
            <a:cxnLst>
              <a:cxn ang="0">
                <a:pos x="connsiteX0" y="connsiteY0"/>
              </a:cxn>
              <a:cxn ang="0">
                <a:pos x="connsiteX1" y="connsiteY1"/>
              </a:cxn>
              <a:cxn ang="0">
                <a:pos x="connsiteX2" y="connsiteY2"/>
              </a:cxn>
              <a:cxn ang="0">
                <a:pos x="connsiteX3" y="connsiteY3"/>
              </a:cxn>
            </a:cxnLst>
            <a:rect l="l" t="t" r="r" b="b"/>
            <a:pathLst>
              <a:path w="601220" h="572808">
                <a:moveTo>
                  <a:pt x="0" y="572808"/>
                </a:moveTo>
                <a:lnTo>
                  <a:pt x="300610" y="572808"/>
                </a:lnTo>
                <a:lnTo>
                  <a:pt x="300610" y="0"/>
                </a:lnTo>
                <a:lnTo>
                  <a:pt x="601220" y="0"/>
                </a:lnTo>
              </a:path>
            </a:pathLst>
          </a:custGeom>
          <a:noFill/>
          <a:ln w="15240">
            <a:solidFill>
              <a:schemeClr val="tx1"/>
            </a:solidFill>
          </a:ln>
        </p:spPr>
        <p:style>
          <a:lnRef idx="2">
            <a:schemeClr val="accent6">
              <a:shade val="8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92550" tIns="265644" rIns="292550" bIns="265644" numCol="1" spcCol="1270" anchor="ctr" anchorCtr="0">
            <a:noAutofit/>
          </a:bodyPr>
          <a:lstStyle/>
          <a:p>
            <a:pPr lvl="0" algn="ctr" defTabSz="222250">
              <a:lnSpc>
                <a:spcPct val="90000"/>
              </a:lnSpc>
              <a:spcBef>
                <a:spcPct val="0"/>
              </a:spcBef>
              <a:spcAft>
                <a:spcPct val="35000"/>
              </a:spcAft>
            </a:pPr>
            <a:endParaRPr lang="en-IN" sz="500" kern="1200">
              <a:latin typeface="Cambria" panose="02040503050406030204" pitchFamily="18" charset="0"/>
              <a:ea typeface="Roboto" panose="02000000000000000000" pitchFamily="2" charset="0"/>
            </a:endParaRPr>
          </a:p>
        </p:txBody>
      </p:sp>
      <p:sp>
        <p:nvSpPr>
          <p:cNvPr id="7" name="Freeform 24">
            <a:extLst>
              <a:ext uri="{FF2B5EF4-FFF2-40B4-BE49-F238E27FC236}">
                <a16:creationId xmlns:a16="http://schemas.microsoft.com/office/drawing/2014/main" id="{33026E08-8F6F-AC34-8A21-A7E3EA534C40}"/>
              </a:ext>
            </a:extLst>
          </p:cNvPr>
          <p:cNvSpPr/>
          <p:nvPr/>
        </p:nvSpPr>
        <p:spPr>
          <a:xfrm>
            <a:off x="1159678" y="3931920"/>
            <a:ext cx="601220" cy="286404"/>
          </a:xfrm>
          <a:custGeom>
            <a:avLst/>
            <a:gdLst>
              <a:gd name="connsiteX0" fmla="*/ 0 w 601220"/>
              <a:gd name="connsiteY0" fmla="*/ 0 h 286404"/>
              <a:gd name="connsiteX1" fmla="*/ 300610 w 601220"/>
              <a:gd name="connsiteY1" fmla="*/ 0 h 286404"/>
              <a:gd name="connsiteX2" fmla="*/ 300610 w 601220"/>
              <a:gd name="connsiteY2" fmla="*/ 286404 h 286404"/>
              <a:gd name="connsiteX3" fmla="*/ 601220 w 601220"/>
              <a:gd name="connsiteY3" fmla="*/ 286404 h 286404"/>
            </a:gdLst>
            <a:ahLst/>
            <a:cxnLst>
              <a:cxn ang="0">
                <a:pos x="connsiteX0" y="connsiteY0"/>
              </a:cxn>
              <a:cxn ang="0">
                <a:pos x="connsiteX1" y="connsiteY1"/>
              </a:cxn>
              <a:cxn ang="0">
                <a:pos x="connsiteX2" y="connsiteY2"/>
              </a:cxn>
              <a:cxn ang="0">
                <a:pos x="connsiteX3" y="connsiteY3"/>
              </a:cxn>
            </a:cxnLst>
            <a:rect l="l" t="t" r="r" b="b"/>
            <a:pathLst>
              <a:path w="601220" h="286404">
                <a:moveTo>
                  <a:pt x="0" y="0"/>
                </a:moveTo>
                <a:lnTo>
                  <a:pt x="300610" y="0"/>
                </a:lnTo>
                <a:lnTo>
                  <a:pt x="300610" y="286404"/>
                </a:lnTo>
                <a:lnTo>
                  <a:pt x="601220" y="286404"/>
                </a:lnTo>
              </a:path>
            </a:pathLst>
          </a:custGeom>
          <a:noFill/>
          <a:ln w="15240">
            <a:solidFill>
              <a:schemeClr val="tx1"/>
            </a:solidFill>
          </a:ln>
        </p:spPr>
        <p:style>
          <a:lnRef idx="2">
            <a:schemeClr val="accent6">
              <a:shade val="6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96662" tIns="126553" rIns="296661" bIns="126554" numCol="1" spcCol="1270" anchor="ctr" anchorCtr="0">
            <a:noAutofit/>
          </a:bodyPr>
          <a:lstStyle/>
          <a:p>
            <a:pPr lvl="0" algn="ctr" defTabSz="222250">
              <a:lnSpc>
                <a:spcPct val="90000"/>
              </a:lnSpc>
              <a:spcBef>
                <a:spcPct val="0"/>
              </a:spcBef>
              <a:spcAft>
                <a:spcPct val="35000"/>
              </a:spcAft>
            </a:pPr>
            <a:endParaRPr lang="en-IN" sz="500" kern="1200">
              <a:latin typeface="Cambria" panose="02040503050406030204" pitchFamily="18" charset="0"/>
              <a:ea typeface="Roboto" panose="02000000000000000000" pitchFamily="2" charset="0"/>
            </a:endParaRPr>
          </a:p>
        </p:txBody>
      </p:sp>
      <p:sp>
        <p:nvSpPr>
          <p:cNvPr id="8" name="Freeform 25">
            <a:extLst>
              <a:ext uri="{FF2B5EF4-FFF2-40B4-BE49-F238E27FC236}">
                <a16:creationId xmlns:a16="http://schemas.microsoft.com/office/drawing/2014/main" id="{DAC04C41-763E-2146-555C-5AF17E0B6458}"/>
              </a:ext>
            </a:extLst>
          </p:cNvPr>
          <p:cNvSpPr/>
          <p:nvPr/>
        </p:nvSpPr>
        <p:spPr>
          <a:xfrm>
            <a:off x="8374319" y="1594965"/>
            <a:ext cx="601220" cy="91440"/>
          </a:xfrm>
          <a:custGeom>
            <a:avLst/>
            <a:gdLst>
              <a:gd name="connsiteX0" fmla="*/ 0 w 601220"/>
              <a:gd name="connsiteY0" fmla="*/ 45720 h 91440"/>
              <a:gd name="connsiteX1" fmla="*/ 601220 w 601220"/>
              <a:gd name="connsiteY1" fmla="*/ 45720 h 91440"/>
            </a:gdLst>
            <a:ahLst/>
            <a:cxnLst>
              <a:cxn ang="0">
                <a:pos x="connsiteX0" y="connsiteY0"/>
              </a:cxn>
              <a:cxn ang="0">
                <a:pos x="connsiteX1" y="connsiteY1"/>
              </a:cxn>
            </a:cxnLst>
            <a:rect l="l" t="t" r="r" b="b"/>
            <a:pathLst>
              <a:path w="601220" h="91440">
                <a:moveTo>
                  <a:pt x="0" y="45720"/>
                </a:moveTo>
                <a:lnTo>
                  <a:pt x="601220" y="45720"/>
                </a:lnTo>
              </a:path>
            </a:pathLst>
          </a:custGeom>
          <a:noFill/>
          <a:ln w="15240">
            <a:solidFill>
              <a:schemeClr val="tx1"/>
            </a:solidFill>
          </a:ln>
        </p:spPr>
        <p:style>
          <a:lnRef idx="2">
            <a:schemeClr val="accent6">
              <a:shade val="8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98280" tIns="30689" rIns="298279" bIns="30690" numCol="1" spcCol="1270" anchor="ctr" anchorCtr="0">
            <a:noAutofit/>
          </a:bodyPr>
          <a:lstStyle/>
          <a:p>
            <a:pPr lvl="0" algn="ctr" defTabSz="222250">
              <a:lnSpc>
                <a:spcPct val="90000"/>
              </a:lnSpc>
              <a:spcBef>
                <a:spcPct val="0"/>
              </a:spcBef>
              <a:spcAft>
                <a:spcPct val="35000"/>
              </a:spcAft>
            </a:pPr>
            <a:endParaRPr lang="en-IN" sz="500" kern="1200">
              <a:latin typeface="Cambria" panose="02040503050406030204" pitchFamily="18" charset="0"/>
              <a:ea typeface="Roboto" panose="02000000000000000000" pitchFamily="2" charset="0"/>
            </a:endParaRPr>
          </a:p>
        </p:txBody>
      </p:sp>
      <p:sp>
        <p:nvSpPr>
          <p:cNvPr id="9" name="Freeform 26">
            <a:extLst>
              <a:ext uri="{FF2B5EF4-FFF2-40B4-BE49-F238E27FC236}">
                <a16:creationId xmlns:a16="http://schemas.microsoft.com/office/drawing/2014/main" id="{CFFD7B95-AFE9-7941-A3C3-20DAE00E6551}"/>
              </a:ext>
            </a:extLst>
          </p:cNvPr>
          <p:cNvSpPr/>
          <p:nvPr/>
        </p:nvSpPr>
        <p:spPr>
          <a:xfrm>
            <a:off x="4007335" y="1594965"/>
            <a:ext cx="601220" cy="91440"/>
          </a:xfrm>
          <a:custGeom>
            <a:avLst/>
            <a:gdLst>
              <a:gd name="connsiteX0" fmla="*/ 0 w 601220"/>
              <a:gd name="connsiteY0" fmla="*/ 45720 h 91440"/>
              <a:gd name="connsiteX1" fmla="*/ 601220 w 601220"/>
              <a:gd name="connsiteY1" fmla="*/ 45720 h 91440"/>
            </a:gdLst>
            <a:ahLst/>
            <a:cxnLst>
              <a:cxn ang="0">
                <a:pos x="connsiteX0" y="connsiteY0"/>
              </a:cxn>
              <a:cxn ang="0">
                <a:pos x="connsiteX1" y="connsiteY1"/>
              </a:cxn>
            </a:cxnLst>
            <a:rect l="l" t="t" r="r" b="b"/>
            <a:pathLst>
              <a:path w="601220" h="91440">
                <a:moveTo>
                  <a:pt x="0" y="45720"/>
                </a:moveTo>
                <a:lnTo>
                  <a:pt x="601220" y="45720"/>
                </a:lnTo>
              </a:path>
            </a:pathLst>
          </a:custGeom>
          <a:noFill/>
          <a:ln w="15240">
            <a:solidFill>
              <a:schemeClr val="tx1"/>
            </a:solidFill>
          </a:ln>
        </p:spPr>
        <p:style>
          <a:lnRef idx="2">
            <a:schemeClr val="accent6">
              <a:shade val="8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98279" tIns="30689" rIns="298280" bIns="30690" numCol="1" spcCol="1270" anchor="ctr" anchorCtr="0">
            <a:noAutofit/>
          </a:bodyPr>
          <a:lstStyle/>
          <a:p>
            <a:pPr lvl="0" algn="ctr" defTabSz="222250">
              <a:lnSpc>
                <a:spcPct val="90000"/>
              </a:lnSpc>
              <a:spcBef>
                <a:spcPct val="0"/>
              </a:spcBef>
              <a:spcAft>
                <a:spcPct val="35000"/>
              </a:spcAft>
            </a:pPr>
            <a:endParaRPr lang="en-IN" sz="500" kern="1200">
              <a:latin typeface="Cambria" panose="02040503050406030204" pitchFamily="18" charset="0"/>
              <a:ea typeface="Roboto" panose="02000000000000000000" pitchFamily="2" charset="0"/>
            </a:endParaRPr>
          </a:p>
        </p:txBody>
      </p:sp>
      <p:sp>
        <p:nvSpPr>
          <p:cNvPr id="10" name="Freeform 27">
            <a:extLst>
              <a:ext uri="{FF2B5EF4-FFF2-40B4-BE49-F238E27FC236}">
                <a16:creationId xmlns:a16="http://schemas.microsoft.com/office/drawing/2014/main" id="{AD33F149-86B5-F5E0-3969-AA0A1D6C482E}"/>
              </a:ext>
            </a:extLst>
          </p:cNvPr>
          <p:cNvSpPr/>
          <p:nvPr/>
        </p:nvSpPr>
        <p:spPr>
          <a:xfrm>
            <a:off x="1159678" y="1640685"/>
            <a:ext cx="601220" cy="2291234"/>
          </a:xfrm>
          <a:custGeom>
            <a:avLst/>
            <a:gdLst>
              <a:gd name="connsiteX0" fmla="*/ 0 w 601220"/>
              <a:gd name="connsiteY0" fmla="*/ 2291234 h 2291234"/>
              <a:gd name="connsiteX1" fmla="*/ 300610 w 601220"/>
              <a:gd name="connsiteY1" fmla="*/ 2291234 h 2291234"/>
              <a:gd name="connsiteX2" fmla="*/ 300610 w 601220"/>
              <a:gd name="connsiteY2" fmla="*/ 0 h 2291234"/>
              <a:gd name="connsiteX3" fmla="*/ 601220 w 601220"/>
              <a:gd name="connsiteY3" fmla="*/ 0 h 2291234"/>
            </a:gdLst>
            <a:ahLst/>
            <a:cxnLst>
              <a:cxn ang="0">
                <a:pos x="connsiteX0" y="connsiteY0"/>
              </a:cxn>
              <a:cxn ang="0">
                <a:pos x="connsiteX1" y="connsiteY1"/>
              </a:cxn>
              <a:cxn ang="0">
                <a:pos x="connsiteX2" y="connsiteY2"/>
              </a:cxn>
              <a:cxn ang="0">
                <a:pos x="connsiteX3" y="connsiteY3"/>
              </a:cxn>
            </a:cxnLst>
            <a:rect l="l" t="t" r="r" b="b"/>
            <a:pathLst>
              <a:path w="601220" h="2291234">
                <a:moveTo>
                  <a:pt x="0" y="2291234"/>
                </a:moveTo>
                <a:lnTo>
                  <a:pt x="300610" y="2291234"/>
                </a:lnTo>
                <a:lnTo>
                  <a:pt x="300610" y="0"/>
                </a:lnTo>
                <a:lnTo>
                  <a:pt x="601220" y="0"/>
                </a:lnTo>
              </a:path>
            </a:pathLst>
          </a:custGeom>
          <a:noFill/>
          <a:ln w="15240">
            <a:solidFill>
              <a:schemeClr val="tx1"/>
            </a:solidFill>
          </a:ln>
        </p:spPr>
        <p:style>
          <a:lnRef idx="2">
            <a:schemeClr val="accent6">
              <a:shade val="6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54090" tIns="1086397" rIns="254090" bIns="1086397" numCol="1" spcCol="1270" anchor="ctr" anchorCtr="0">
            <a:noAutofit/>
          </a:bodyPr>
          <a:lstStyle/>
          <a:p>
            <a:pPr lvl="0" algn="ctr" defTabSz="355600">
              <a:lnSpc>
                <a:spcPct val="90000"/>
              </a:lnSpc>
              <a:spcBef>
                <a:spcPct val="0"/>
              </a:spcBef>
              <a:spcAft>
                <a:spcPct val="35000"/>
              </a:spcAft>
            </a:pPr>
            <a:endParaRPr lang="en-IN" sz="800" kern="1200">
              <a:latin typeface="Cambria" panose="02040503050406030204" pitchFamily="18" charset="0"/>
              <a:ea typeface="Roboto" panose="02000000000000000000" pitchFamily="2" charset="0"/>
            </a:endParaRPr>
          </a:p>
        </p:txBody>
      </p:sp>
      <p:sp>
        <p:nvSpPr>
          <p:cNvPr id="11" name="Freeform 28">
            <a:extLst>
              <a:ext uri="{FF2B5EF4-FFF2-40B4-BE49-F238E27FC236}">
                <a16:creationId xmlns:a16="http://schemas.microsoft.com/office/drawing/2014/main" id="{9A6B4620-1099-BE67-5DBA-6580F4E4113E}"/>
              </a:ext>
            </a:extLst>
          </p:cNvPr>
          <p:cNvSpPr/>
          <p:nvPr/>
        </p:nvSpPr>
        <p:spPr>
          <a:xfrm rot="16200000">
            <a:off x="-1710394" y="3473673"/>
            <a:ext cx="4823652" cy="916493"/>
          </a:xfrm>
          <a:custGeom>
            <a:avLst/>
            <a:gdLst>
              <a:gd name="connsiteX0" fmla="*/ 0 w 4823652"/>
              <a:gd name="connsiteY0" fmla="*/ 0 h 916493"/>
              <a:gd name="connsiteX1" fmla="*/ 4823652 w 4823652"/>
              <a:gd name="connsiteY1" fmla="*/ 0 h 916493"/>
              <a:gd name="connsiteX2" fmla="*/ 4823652 w 4823652"/>
              <a:gd name="connsiteY2" fmla="*/ 916493 h 916493"/>
              <a:gd name="connsiteX3" fmla="*/ 0 w 4823652"/>
              <a:gd name="connsiteY3" fmla="*/ 916493 h 916493"/>
              <a:gd name="connsiteX4" fmla="*/ 0 w 4823652"/>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3652" h="916493">
                <a:moveTo>
                  <a:pt x="0" y="0"/>
                </a:moveTo>
                <a:lnTo>
                  <a:pt x="4823652" y="0"/>
                </a:lnTo>
                <a:lnTo>
                  <a:pt x="4823652" y="916493"/>
                </a:lnTo>
                <a:lnTo>
                  <a:pt x="0" y="916493"/>
                </a:lnTo>
                <a:lnTo>
                  <a:pt x="0" y="0"/>
                </a:lnTo>
                <a:close/>
              </a:path>
            </a:pathLst>
          </a:custGeom>
          <a:solidFill>
            <a:schemeClr val="accent5">
              <a:lumMod val="20000"/>
              <a:lumOff val="80000"/>
            </a:schemeClr>
          </a:solidFill>
          <a:ln>
            <a:solidFill>
              <a:schemeClr val="accent5"/>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13334" tIns="13334" rIns="13335" bIns="13335" numCol="1" spcCol="1270" anchor="ctr" anchorCtr="0">
            <a:noAutofit/>
          </a:bodyPr>
          <a:lstStyle/>
          <a:p>
            <a:pPr lvl="0" algn="ctr" defTabSz="933450" rtl="0">
              <a:lnSpc>
                <a:spcPct val="90000"/>
              </a:lnSpc>
              <a:spcBef>
                <a:spcPct val="0"/>
              </a:spcBef>
              <a:spcAft>
                <a:spcPct val="35000"/>
              </a:spcAft>
            </a:pPr>
            <a:r>
              <a:rPr lang="en-US" sz="1900" kern="1200" dirty="0">
                <a:latin typeface="Cambria" panose="02040503050406030204" pitchFamily="18" charset="0"/>
                <a:ea typeface="Roboto" panose="02000000000000000000" pitchFamily="2" charset="0"/>
              </a:rPr>
              <a:t>Structure of Standards issued by the Auditing and Assurance Standards Board (AASB)</a:t>
            </a:r>
            <a:endParaRPr lang="en-IN" sz="1900" kern="1200" dirty="0">
              <a:latin typeface="Cambria" panose="02040503050406030204" pitchFamily="18" charset="0"/>
              <a:ea typeface="Roboto" panose="02000000000000000000" pitchFamily="2" charset="0"/>
            </a:endParaRPr>
          </a:p>
        </p:txBody>
      </p:sp>
      <p:sp>
        <p:nvSpPr>
          <p:cNvPr id="12" name="Freeform 29">
            <a:extLst>
              <a:ext uri="{FF2B5EF4-FFF2-40B4-BE49-F238E27FC236}">
                <a16:creationId xmlns:a16="http://schemas.microsoft.com/office/drawing/2014/main" id="{999AB89D-14D4-A55B-3C3A-4CC678F9E8FE}"/>
              </a:ext>
            </a:extLst>
          </p:cNvPr>
          <p:cNvSpPr/>
          <p:nvPr/>
        </p:nvSpPr>
        <p:spPr>
          <a:xfrm>
            <a:off x="1760899" y="1182438"/>
            <a:ext cx="2234326" cy="916493"/>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2">
              <a:lumMod val="40000"/>
              <a:lumOff val="60000"/>
            </a:schemeClr>
          </a:solidFill>
          <a:ln>
            <a:solidFill>
              <a:schemeClr val="accent2"/>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IN" sz="1600" kern="1200" dirty="0">
                <a:latin typeface="Cambria" panose="02040503050406030204" pitchFamily="18" charset="0"/>
                <a:ea typeface="Roboto" panose="02000000000000000000" pitchFamily="2" charset="0"/>
              </a:rPr>
              <a:t>Frame work for quality control </a:t>
            </a:r>
            <a:r>
              <a:rPr lang="en-IN" sz="1600" b="1" kern="1200" dirty="0">
                <a:latin typeface="Cambria" panose="02040503050406030204" pitchFamily="18" charset="0"/>
                <a:ea typeface="Roboto" panose="02000000000000000000" pitchFamily="2" charset="0"/>
              </a:rPr>
              <a:t>in all kinds of engagements</a:t>
            </a:r>
          </a:p>
        </p:txBody>
      </p:sp>
      <p:sp>
        <p:nvSpPr>
          <p:cNvPr id="13" name="Freeform 30">
            <a:extLst>
              <a:ext uri="{FF2B5EF4-FFF2-40B4-BE49-F238E27FC236}">
                <a16:creationId xmlns:a16="http://schemas.microsoft.com/office/drawing/2014/main" id="{7D2634A0-7BB1-A4F9-358A-C4A12D4980BA}"/>
              </a:ext>
            </a:extLst>
          </p:cNvPr>
          <p:cNvSpPr/>
          <p:nvPr/>
        </p:nvSpPr>
        <p:spPr>
          <a:xfrm>
            <a:off x="4620665" y="1027691"/>
            <a:ext cx="3753654" cy="1191338"/>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2">
              <a:lumMod val="40000"/>
              <a:lumOff val="60000"/>
            </a:schemeClr>
          </a:solidFill>
          <a:ln>
            <a:solidFill>
              <a:schemeClr val="accent2"/>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defTabSz="622300" rtl="0">
              <a:lnSpc>
                <a:spcPct val="90000"/>
              </a:lnSpc>
              <a:spcBef>
                <a:spcPct val="0"/>
              </a:spcBef>
              <a:spcAft>
                <a:spcPct val="35000"/>
              </a:spcAft>
            </a:pPr>
            <a:r>
              <a:rPr lang="en-IN" sz="1600" kern="1200" dirty="0">
                <a:latin typeface="Cambria" panose="02040503050406030204" pitchFamily="18" charset="0"/>
                <a:ea typeface="Roboto" panose="02000000000000000000" pitchFamily="2" charset="0"/>
              </a:rPr>
              <a:t>Quality Control for Firms that Perform Audits and Reviews of Historical Financial Information, and Other Assurance and Related Services Engagements</a:t>
            </a:r>
          </a:p>
        </p:txBody>
      </p:sp>
      <p:sp>
        <p:nvSpPr>
          <p:cNvPr id="14" name="Freeform 31">
            <a:extLst>
              <a:ext uri="{FF2B5EF4-FFF2-40B4-BE49-F238E27FC236}">
                <a16:creationId xmlns:a16="http://schemas.microsoft.com/office/drawing/2014/main" id="{D5FC983C-8665-C9B8-8EFE-E6281FC2F128}"/>
              </a:ext>
            </a:extLst>
          </p:cNvPr>
          <p:cNvSpPr/>
          <p:nvPr/>
        </p:nvSpPr>
        <p:spPr>
          <a:xfrm>
            <a:off x="8975539" y="1182438"/>
            <a:ext cx="3006100" cy="916493"/>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2">
              <a:lumMod val="40000"/>
              <a:lumOff val="60000"/>
            </a:schemeClr>
          </a:solidFill>
          <a:ln>
            <a:solidFill>
              <a:schemeClr val="accent2"/>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600" kern="1200">
                <a:latin typeface="Cambria" panose="02040503050406030204" pitchFamily="18" charset="0"/>
                <a:ea typeface="Roboto" panose="02000000000000000000" pitchFamily="2" charset="0"/>
              </a:rPr>
              <a:t>Standards on Quality Control (SQC1) </a:t>
            </a:r>
            <a:endParaRPr lang="en-IN" sz="1600" kern="1200" dirty="0">
              <a:latin typeface="Cambria" panose="02040503050406030204" pitchFamily="18" charset="0"/>
              <a:ea typeface="Roboto" panose="02000000000000000000" pitchFamily="2" charset="0"/>
            </a:endParaRPr>
          </a:p>
        </p:txBody>
      </p:sp>
      <p:sp>
        <p:nvSpPr>
          <p:cNvPr id="15" name="Freeform 32">
            <a:extLst>
              <a:ext uri="{FF2B5EF4-FFF2-40B4-BE49-F238E27FC236}">
                <a16:creationId xmlns:a16="http://schemas.microsoft.com/office/drawing/2014/main" id="{06793937-61F5-C63A-19ED-E0F7F8841A07}"/>
              </a:ext>
            </a:extLst>
          </p:cNvPr>
          <p:cNvSpPr/>
          <p:nvPr/>
        </p:nvSpPr>
        <p:spPr>
          <a:xfrm>
            <a:off x="1760899" y="3492793"/>
            <a:ext cx="2234326" cy="916493"/>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3">
              <a:lumMod val="60000"/>
              <a:lumOff val="40000"/>
            </a:schemeClr>
          </a:solidFill>
          <a:ln>
            <a:solidFill>
              <a:schemeClr val="accent3">
                <a:lumMod val="50000"/>
              </a:schemeClr>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600" kern="1200" dirty="0">
                <a:latin typeface="Cambria" panose="02040503050406030204" pitchFamily="18" charset="0"/>
                <a:ea typeface="Roboto" panose="02000000000000000000" pitchFamily="2" charset="0"/>
              </a:rPr>
              <a:t>Framework for Assurance Services </a:t>
            </a:r>
            <a:endParaRPr lang="en-IN" sz="1600" kern="1200" dirty="0">
              <a:latin typeface="Cambria" panose="02040503050406030204" pitchFamily="18" charset="0"/>
              <a:ea typeface="Roboto" panose="02000000000000000000" pitchFamily="2" charset="0"/>
            </a:endParaRPr>
          </a:p>
        </p:txBody>
      </p:sp>
      <p:sp>
        <p:nvSpPr>
          <p:cNvPr id="16" name="Freeform 33">
            <a:extLst>
              <a:ext uri="{FF2B5EF4-FFF2-40B4-BE49-F238E27FC236}">
                <a16:creationId xmlns:a16="http://schemas.microsoft.com/office/drawing/2014/main" id="{BE6DEA76-9632-FD62-9F89-2D11D0B95BC5}"/>
              </a:ext>
            </a:extLst>
          </p:cNvPr>
          <p:cNvSpPr/>
          <p:nvPr/>
        </p:nvSpPr>
        <p:spPr>
          <a:xfrm>
            <a:off x="4620665" y="2661708"/>
            <a:ext cx="3753654" cy="916493"/>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3">
              <a:lumMod val="60000"/>
              <a:lumOff val="40000"/>
            </a:schemeClr>
          </a:solidFill>
          <a:ln>
            <a:solidFill>
              <a:schemeClr val="accent3">
                <a:lumMod val="50000"/>
              </a:schemeClr>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defTabSz="622300" rtl="0">
              <a:lnSpc>
                <a:spcPct val="90000"/>
              </a:lnSpc>
              <a:spcBef>
                <a:spcPct val="0"/>
              </a:spcBef>
              <a:spcAft>
                <a:spcPct val="35000"/>
              </a:spcAft>
            </a:pPr>
            <a:r>
              <a:rPr lang="en-US" sz="1600" kern="1200" dirty="0">
                <a:latin typeface="Cambria" panose="02040503050406030204" pitchFamily="18" charset="0"/>
                <a:ea typeface="Roboto" panose="02000000000000000000" pitchFamily="2" charset="0"/>
              </a:rPr>
              <a:t>Audits and Reviews of historical financial information</a:t>
            </a:r>
            <a:endParaRPr lang="en-IN" sz="1600" kern="1200" dirty="0">
              <a:latin typeface="Cambria" panose="02040503050406030204" pitchFamily="18" charset="0"/>
              <a:ea typeface="Roboto" panose="02000000000000000000" pitchFamily="2" charset="0"/>
            </a:endParaRPr>
          </a:p>
        </p:txBody>
      </p:sp>
      <p:sp>
        <p:nvSpPr>
          <p:cNvPr id="17" name="Freeform 34">
            <a:extLst>
              <a:ext uri="{FF2B5EF4-FFF2-40B4-BE49-F238E27FC236}">
                <a16:creationId xmlns:a16="http://schemas.microsoft.com/office/drawing/2014/main" id="{5CF2D094-C77F-3433-07BE-DE2113491A58}"/>
              </a:ext>
            </a:extLst>
          </p:cNvPr>
          <p:cNvSpPr/>
          <p:nvPr/>
        </p:nvSpPr>
        <p:spPr>
          <a:xfrm>
            <a:off x="8975539" y="2328055"/>
            <a:ext cx="3006100" cy="916493"/>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3">
              <a:lumMod val="60000"/>
              <a:lumOff val="40000"/>
            </a:schemeClr>
          </a:solidFill>
          <a:ln>
            <a:solidFill>
              <a:schemeClr val="accent3">
                <a:lumMod val="50000"/>
              </a:schemeClr>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600" kern="1200">
                <a:latin typeface="Cambria" panose="02040503050406030204" pitchFamily="18" charset="0"/>
                <a:ea typeface="Roboto" panose="02000000000000000000" pitchFamily="2" charset="0"/>
              </a:rPr>
              <a:t>Standards on Auditing </a:t>
            </a:r>
          </a:p>
          <a:p>
            <a:pPr lvl="0" algn="ctr" defTabSz="622300" rtl="0">
              <a:lnSpc>
                <a:spcPct val="90000"/>
              </a:lnSpc>
              <a:spcBef>
                <a:spcPct val="0"/>
              </a:spcBef>
              <a:spcAft>
                <a:spcPct val="35000"/>
              </a:spcAft>
            </a:pPr>
            <a:r>
              <a:rPr lang="en-US" sz="1600" kern="1200">
                <a:latin typeface="Cambria" panose="02040503050406030204" pitchFamily="18" charset="0"/>
                <a:ea typeface="Roboto" panose="02000000000000000000" pitchFamily="2" charset="0"/>
              </a:rPr>
              <a:t>(SAs): 100 – 999</a:t>
            </a:r>
            <a:endParaRPr lang="en-IN" sz="1600" kern="1200" dirty="0">
              <a:latin typeface="Cambria" panose="02040503050406030204" pitchFamily="18" charset="0"/>
              <a:ea typeface="Roboto" panose="02000000000000000000" pitchFamily="2" charset="0"/>
            </a:endParaRPr>
          </a:p>
        </p:txBody>
      </p:sp>
      <p:sp>
        <p:nvSpPr>
          <p:cNvPr id="18" name="Freeform 35">
            <a:extLst>
              <a:ext uri="{FF2B5EF4-FFF2-40B4-BE49-F238E27FC236}">
                <a16:creationId xmlns:a16="http://schemas.microsoft.com/office/drawing/2014/main" id="{74646EF8-90EF-95F5-386A-3856CD2153E0}"/>
              </a:ext>
            </a:extLst>
          </p:cNvPr>
          <p:cNvSpPr/>
          <p:nvPr/>
        </p:nvSpPr>
        <p:spPr>
          <a:xfrm>
            <a:off x="8975539" y="3473673"/>
            <a:ext cx="3006100" cy="916493"/>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3">
              <a:lumMod val="60000"/>
              <a:lumOff val="40000"/>
            </a:schemeClr>
          </a:solidFill>
          <a:ln>
            <a:solidFill>
              <a:schemeClr val="accent3">
                <a:lumMod val="50000"/>
              </a:schemeClr>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600" kern="1200">
                <a:latin typeface="Cambria" panose="02040503050406030204" pitchFamily="18" charset="0"/>
                <a:ea typeface="Roboto" panose="02000000000000000000" pitchFamily="2" charset="0"/>
              </a:rPr>
              <a:t>Standards on Review Engagements (SREs): 2000 – 2699</a:t>
            </a:r>
            <a:endParaRPr lang="en-IN" sz="1600" kern="1200">
              <a:latin typeface="Cambria" panose="02040503050406030204" pitchFamily="18" charset="0"/>
              <a:ea typeface="Roboto" panose="02000000000000000000" pitchFamily="2" charset="0"/>
            </a:endParaRPr>
          </a:p>
        </p:txBody>
      </p:sp>
      <p:sp>
        <p:nvSpPr>
          <p:cNvPr id="19" name="Freeform 36">
            <a:extLst>
              <a:ext uri="{FF2B5EF4-FFF2-40B4-BE49-F238E27FC236}">
                <a16:creationId xmlns:a16="http://schemas.microsoft.com/office/drawing/2014/main" id="{844CBDF4-89CD-2366-4DFD-77520EBB86CF}"/>
              </a:ext>
            </a:extLst>
          </p:cNvPr>
          <p:cNvSpPr/>
          <p:nvPr/>
        </p:nvSpPr>
        <p:spPr>
          <a:xfrm>
            <a:off x="4620665" y="4380134"/>
            <a:ext cx="3753654" cy="916493"/>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3">
              <a:lumMod val="60000"/>
              <a:lumOff val="40000"/>
            </a:schemeClr>
          </a:solidFill>
          <a:ln>
            <a:solidFill>
              <a:schemeClr val="accent3">
                <a:lumMod val="50000"/>
              </a:schemeClr>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defTabSz="622300" rtl="0">
              <a:lnSpc>
                <a:spcPct val="90000"/>
              </a:lnSpc>
              <a:spcBef>
                <a:spcPct val="0"/>
              </a:spcBef>
              <a:spcAft>
                <a:spcPct val="35000"/>
              </a:spcAft>
            </a:pPr>
            <a:r>
              <a:rPr lang="en-US" sz="1600" kern="1200" dirty="0">
                <a:latin typeface="Cambria" panose="02040503050406030204" pitchFamily="18" charset="0"/>
                <a:ea typeface="Roboto" panose="02000000000000000000" pitchFamily="2" charset="0"/>
              </a:rPr>
              <a:t>Assurance engagements other than audits and reviews of historical financial information</a:t>
            </a:r>
            <a:endParaRPr lang="en-IN" sz="1600" kern="1200" dirty="0">
              <a:latin typeface="Cambria" panose="02040503050406030204" pitchFamily="18" charset="0"/>
              <a:ea typeface="Roboto" panose="02000000000000000000" pitchFamily="2" charset="0"/>
            </a:endParaRPr>
          </a:p>
        </p:txBody>
      </p:sp>
      <p:sp>
        <p:nvSpPr>
          <p:cNvPr id="20" name="Freeform 37">
            <a:extLst>
              <a:ext uri="{FF2B5EF4-FFF2-40B4-BE49-F238E27FC236}">
                <a16:creationId xmlns:a16="http://schemas.microsoft.com/office/drawing/2014/main" id="{0F153837-521A-A9B9-6CDA-A2D43FD54353}"/>
              </a:ext>
            </a:extLst>
          </p:cNvPr>
          <p:cNvSpPr/>
          <p:nvPr/>
        </p:nvSpPr>
        <p:spPr>
          <a:xfrm>
            <a:off x="8975539" y="4619290"/>
            <a:ext cx="3006100" cy="916493"/>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3">
              <a:lumMod val="60000"/>
              <a:lumOff val="40000"/>
            </a:schemeClr>
          </a:solidFill>
          <a:ln>
            <a:solidFill>
              <a:schemeClr val="accent3">
                <a:lumMod val="50000"/>
              </a:schemeClr>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600" kern="1200">
                <a:latin typeface="Cambria" panose="02040503050406030204" pitchFamily="18" charset="0"/>
                <a:ea typeface="Roboto" panose="02000000000000000000" pitchFamily="2" charset="0"/>
              </a:rPr>
              <a:t>Standards on Assurance Engagements (SAEs): 3000 – 3699</a:t>
            </a:r>
            <a:endParaRPr lang="en-IN" sz="1600" kern="1200">
              <a:latin typeface="Cambria" panose="02040503050406030204" pitchFamily="18" charset="0"/>
              <a:ea typeface="Roboto" panose="02000000000000000000" pitchFamily="2" charset="0"/>
            </a:endParaRPr>
          </a:p>
        </p:txBody>
      </p:sp>
      <p:sp>
        <p:nvSpPr>
          <p:cNvPr id="21" name="Freeform 38">
            <a:extLst>
              <a:ext uri="{FF2B5EF4-FFF2-40B4-BE49-F238E27FC236}">
                <a16:creationId xmlns:a16="http://schemas.microsoft.com/office/drawing/2014/main" id="{B517631D-BA34-59B0-0F9B-8BA40A0ADE7F}"/>
              </a:ext>
            </a:extLst>
          </p:cNvPr>
          <p:cNvSpPr/>
          <p:nvPr/>
        </p:nvSpPr>
        <p:spPr>
          <a:xfrm>
            <a:off x="1760899" y="5764907"/>
            <a:ext cx="2234326" cy="916493"/>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6">
              <a:lumMod val="40000"/>
              <a:lumOff val="60000"/>
            </a:schemeClr>
          </a:solidFill>
          <a:ln>
            <a:solidFill>
              <a:schemeClr val="accent6"/>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600" kern="1200" dirty="0">
                <a:latin typeface="Cambria" panose="02040503050406030204" pitchFamily="18" charset="0"/>
                <a:ea typeface="Roboto" panose="02000000000000000000" pitchFamily="2" charset="0"/>
              </a:rPr>
              <a:t>Framework for Related Services</a:t>
            </a:r>
            <a:endParaRPr lang="en-IN" sz="1600" kern="1200" dirty="0">
              <a:latin typeface="Cambria" panose="02040503050406030204" pitchFamily="18" charset="0"/>
              <a:ea typeface="Roboto" panose="02000000000000000000" pitchFamily="2" charset="0"/>
            </a:endParaRPr>
          </a:p>
        </p:txBody>
      </p:sp>
      <p:sp>
        <p:nvSpPr>
          <p:cNvPr id="22" name="Freeform 39">
            <a:extLst>
              <a:ext uri="{FF2B5EF4-FFF2-40B4-BE49-F238E27FC236}">
                <a16:creationId xmlns:a16="http://schemas.microsoft.com/office/drawing/2014/main" id="{BFC1BCAF-F40A-8E58-CFFB-821F823BF14E}"/>
              </a:ext>
            </a:extLst>
          </p:cNvPr>
          <p:cNvSpPr/>
          <p:nvPr/>
        </p:nvSpPr>
        <p:spPr>
          <a:xfrm>
            <a:off x="4620665" y="5694567"/>
            <a:ext cx="3753654" cy="1093093"/>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6">
              <a:lumMod val="40000"/>
              <a:lumOff val="60000"/>
            </a:schemeClr>
          </a:solidFill>
          <a:ln>
            <a:solidFill>
              <a:schemeClr val="accent6"/>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defTabSz="622300" rtl="0">
              <a:lnSpc>
                <a:spcPct val="90000"/>
              </a:lnSpc>
              <a:spcBef>
                <a:spcPct val="0"/>
              </a:spcBef>
              <a:spcAft>
                <a:spcPct val="35000"/>
              </a:spcAft>
            </a:pPr>
            <a:r>
              <a:rPr lang="en-US" sz="1600" kern="1200" dirty="0">
                <a:latin typeface="Cambria" panose="02040503050406030204" pitchFamily="18" charset="0"/>
                <a:ea typeface="Roboto" panose="02000000000000000000" pitchFamily="2" charset="0"/>
              </a:rPr>
              <a:t>Engagements of related services such as agreed upon procedures, compilation engagements and other related services</a:t>
            </a:r>
            <a:endParaRPr lang="en-IN" sz="1600" kern="1200" dirty="0">
              <a:latin typeface="Cambria" panose="02040503050406030204" pitchFamily="18" charset="0"/>
              <a:ea typeface="Roboto" panose="02000000000000000000" pitchFamily="2" charset="0"/>
            </a:endParaRPr>
          </a:p>
        </p:txBody>
      </p:sp>
      <p:sp>
        <p:nvSpPr>
          <p:cNvPr id="23" name="Freeform 40">
            <a:extLst>
              <a:ext uri="{FF2B5EF4-FFF2-40B4-BE49-F238E27FC236}">
                <a16:creationId xmlns:a16="http://schemas.microsoft.com/office/drawing/2014/main" id="{CD21ABFE-5EC6-3373-0114-46A8C3D9E227}"/>
              </a:ext>
            </a:extLst>
          </p:cNvPr>
          <p:cNvSpPr/>
          <p:nvPr/>
        </p:nvSpPr>
        <p:spPr>
          <a:xfrm>
            <a:off x="8975539" y="5679388"/>
            <a:ext cx="3006100" cy="916493"/>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6">
              <a:lumMod val="40000"/>
              <a:lumOff val="60000"/>
            </a:schemeClr>
          </a:solidFill>
          <a:ln>
            <a:solidFill>
              <a:schemeClr val="accent6"/>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600" kern="1200">
                <a:latin typeface="Cambria" panose="02040503050406030204" pitchFamily="18" charset="0"/>
                <a:ea typeface="Roboto" panose="02000000000000000000" pitchFamily="2" charset="0"/>
              </a:rPr>
              <a:t>Standards on Related Services (SRSs): 4000 – 4699</a:t>
            </a:r>
            <a:endParaRPr lang="en-IN" sz="1600" kern="1200" dirty="0">
              <a:latin typeface="Cambria" panose="02040503050406030204" pitchFamily="18" charset="0"/>
              <a:ea typeface="Roboto" panose="02000000000000000000" pitchFamily="2" charset="0"/>
            </a:endParaRPr>
          </a:p>
        </p:txBody>
      </p:sp>
      <p:sp>
        <p:nvSpPr>
          <p:cNvPr id="24" name="Freeform 20">
            <a:extLst>
              <a:ext uri="{FF2B5EF4-FFF2-40B4-BE49-F238E27FC236}">
                <a16:creationId xmlns:a16="http://schemas.microsoft.com/office/drawing/2014/main" id="{9E346BA3-7E22-EDAE-AA9F-66123EA8AA31}"/>
              </a:ext>
            </a:extLst>
          </p:cNvPr>
          <p:cNvSpPr/>
          <p:nvPr/>
        </p:nvSpPr>
        <p:spPr>
          <a:xfrm>
            <a:off x="4007335" y="3951040"/>
            <a:ext cx="601220" cy="859213"/>
          </a:xfrm>
          <a:custGeom>
            <a:avLst/>
            <a:gdLst>
              <a:gd name="connsiteX0" fmla="*/ 0 w 601220"/>
              <a:gd name="connsiteY0" fmla="*/ 0 h 859213"/>
              <a:gd name="connsiteX1" fmla="*/ 300610 w 601220"/>
              <a:gd name="connsiteY1" fmla="*/ 0 h 859213"/>
              <a:gd name="connsiteX2" fmla="*/ 300610 w 601220"/>
              <a:gd name="connsiteY2" fmla="*/ 859213 h 859213"/>
              <a:gd name="connsiteX3" fmla="*/ 601220 w 601220"/>
              <a:gd name="connsiteY3" fmla="*/ 859213 h 859213"/>
            </a:gdLst>
            <a:ahLst/>
            <a:cxnLst>
              <a:cxn ang="0">
                <a:pos x="connsiteX0" y="connsiteY0"/>
              </a:cxn>
              <a:cxn ang="0">
                <a:pos x="connsiteX1" y="connsiteY1"/>
              </a:cxn>
              <a:cxn ang="0">
                <a:pos x="connsiteX2" y="connsiteY2"/>
              </a:cxn>
              <a:cxn ang="0">
                <a:pos x="connsiteX3" y="connsiteY3"/>
              </a:cxn>
            </a:cxnLst>
            <a:rect l="l" t="t" r="r" b="b"/>
            <a:pathLst>
              <a:path w="601220" h="859213">
                <a:moveTo>
                  <a:pt x="0" y="0"/>
                </a:moveTo>
                <a:lnTo>
                  <a:pt x="300610" y="0"/>
                </a:lnTo>
                <a:lnTo>
                  <a:pt x="300610" y="859213"/>
                </a:lnTo>
                <a:lnTo>
                  <a:pt x="601220" y="859213"/>
                </a:lnTo>
              </a:path>
            </a:pathLst>
          </a:custGeom>
          <a:noFill/>
          <a:ln w="15240">
            <a:solidFill>
              <a:schemeClr val="tx1"/>
            </a:solidFill>
          </a:ln>
        </p:spPr>
        <p:style>
          <a:lnRef idx="2">
            <a:schemeClr val="accent6">
              <a:shade val="8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87093" tIns="403390" rIns="287094" bIns="403390" numCol="1" spcCol="1270" anchor="ctr" anchorCtr="0">
            <a:noAutofit/>
          </a:bodyPr>
          <a:lstStyle/>
          <a:p>
            <a:pPr lvl="0" algn="ctr" defTabSz="222250">
              <a:lnSpc>
                <a:spcPct val="90000"/>
              </a:lnSpc>
              <a:spcBef>
                <a:spcPct val="0"/>
              </a:spcBef>
              <a:spcAft>
                <a:spcPct val="35000"/>
              </a:spcAft>
            </a:pPr>
            <a:endParaRPr lang="en-IN" sz="500" kern="1200">
              <a:latin typeface="Cambria" panose="02040503050406030204" pitchFamily="18" charset="0"/>
              <a:ea typeface="Roboto" panose="02000000000000000000" pitchFamily="2" charset="0"/>
            </a:endParaRPr>
          </a:p>
        </p:txBody>
      </p:sp>
      <p:sp>
        <p:nvSpPr>
          <p:cNvPr id="25" name="Freeform 23">
            <a:extLst>
              <a:ext uri="{FF2B5EF4-FFF2-40B4-BE49-F238E27FC236}">
                <a16:creationId xmlns:a16="http://schemas.microsoft.com/office/drawing/2014/main" id="{298151D6-6CB7-617A-3427-6BE96EB5531F}"/>
              </a:ext>
            </a:extLst>
          </p:cNvPr>
          <p:cNvSpPr/>
          <p:nvPr/>
        </p:nvSpPr>
        <p:spPr>
          <a:xfrm>
            <a:off x="4007335" y="3091827"/>
            <a:ext cx="601220" cy="859213"/>
          </a:xfrm>
          <a:custGeom>
            <a:avLst/>
            <a:gdLst>
              <a:gd name="connsiteX0" fmla="*/ 0 w 601220"/>
              <a:gd name="connsiteY0" fmla="*/ 859213 h 859213"/>
              <a:gd name="connsiteX1" fmla="*/ 300610 w 601220"/>
              <a:gd name="connsiteY1" fmla="*/ 859213 h 859213"/>
              <a:gd name="connsiteX2" fmla="*/ 300610 w 601220"/>
              <a:gd name="connsiteY2" fmla="*/ 0 h 859213"/>
              <a:gd name="connsiteX3" fmla="*/ 601220 w 601220"/>
              <a:gd name="connsiteY3" fmla="*/ 0 h 859213"/>
            </a:gdLst>
            <a:ahLst/>
            <a:cxnLst>
              <a:cxn ang="0">
                <a:pos x="connsiteX0" y="connsiteY0"/>
              </a:cxn>
              <a:cxn ang="0">
                <a:pos x="connsiteX1" y="connsiteY1"/>
              </a:cxn>
              <a:cxn ang="0">
                <a:pos x="connsiteX2" y="connsiteY2"/>
              </a:cxn>
              <a:cxn ang="0">
                <a:pos x="connsiteX3" y="connsiteY3"/>
              </a:cxn>
            </a:cxnLst>
            <a:rect l="l" t="t" r="r" b="b"/>
            <a:pathLst>
              <a:path w="601220" h="859213">
                <a:moveTo>
                  <a:pt x="0" y="859213"/>
                </a:moveTo>
                <a:lnTo>
                  <a:pt x="300610" y="859213"/>
                </a:lnTo>
                <a:lnTo>
                  <a:pt x="300610" y="0"/>
                </a:lnTo>
                <a:lnTo>
                  <a:pt x="601220" y="0"/>
                </a:lnTo>
              </a:path>
            </a:pathLst>
          </a:custGeom>
          <a:noFill/>
          <a:ln w="15240">
            <a:solidFill>
              <a:schemeClr val="tx1"/>
            </a:solidFill>
          </a:ln>
        </p:spPr>
        <p:style>
          <a:lnRef idx="2">
            <a:schemeClr val="accent6">
              <a:shade val="8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87093" tIns="403390" rIns="287094" bIns="403390" numCol="1" spcCol="1270" anchor="ctr" anchorCtr="0">
            <a:noAutofit/>
          </a:bodyPr>
          <a:lstStyle/>
          <a:p>
            <a:pPr lvl="0" algn="ctr" defTabSz="222250">
              <a:lnSpc>
                <a:spcPct val="90000"/>
              </a:lnSpc>
              <a:spcBef>
                <a:spcPct val="0"/>
              </a:spcBef>
              <a:spcAft>
                <a:spcPct val="35000"/>
              </a:spcAft>
            </a:pPr>
            <a:endParaRPr lang="en-IN" sz="500" kern="1200">
              <a:latin typeface="Cambria" panose="02040503050406030204" pitchFamily="18" charset="0"/>
              <a:ea typeface="Roboto" panose="02000000000000000000" pitchFamily="2" charset="0"/>
            </a:endParaRPr>
          </a:p>
        </p:txBody>
      </p:sp>
      <p:grpSp>
        <p:nvGrpSpPr>
          <p:cNvPr id="26" name="Group 25">
            <a:extLst>
              <a:ext uri="{FF2B5EF4-FFF2-40B4-BE49-F238E27FC236}">
                <a16:creationId xmlns:a16="http://schemas.microsoft.com/office/drawing/2014/main" id="{C4B0EC7B-FF79-557A-BC4C-1A4022986954}"/>
              </a:ext>
            </a:extLst>
          </p:cNvPr>
          <p:cNvGrpSpPr/>
          <p:nvPr/>
        </p:nvGrpSpPr>
        <p:grpSpPr>
          <a:xfrm>
            <a:off x="243185" y="1027691"/>
            <a:ext cx="11738454" cy="5759969"/>
            <a:chOff x="243185" y="1027691"/>
            <a:chExt cx="11738454" cy="5759969"/>
          </a:xfrm>
        </p:grpSpPr>
        <p:sp>
          <p:nvSpPr>
            <p:cNvPr id="27" name="Freeform 16">
              <a:extLst>
                <a:ext uri="{FF2B5EF4-FFF2-40B4-BE49-F238E27FC236}">
                  <a16:creationId xmlns:a16="http://schemas.microsoft.com/office/drawing/2014/main" id="{76AFAA1F-BA69-5F1B-7D14-3E9A62960185}"/>
                </a:ext>
              </a:extLst>
            </p:cNvPr>
            <p:cNvSpPr/>
            <p:nvPr/>
          </p:nvSpPr>
          <p:spPr>
            <a:xfrm>
              <a:off x="8374319" y="6177434"/>
              <a:ext cx="601220" cy="91440"/>
            </a:xfrm>
            <a:custGeom>
              <a:avLst/>
              <a:gdLst>
                <a:gd name="connsiteX0" fmla="*/ 0 w 601220"/>
                <a:gd name="connsiteY0" fmla="*/ 45720 h 91440"/>
                <a:gd name="connsiteX1" fmla="*/ 601220 w 601220"/>
                <a:gd name="connsiteY1" fmla="*/ 45720 h 91440"/>
              </a:gdLst>
              <a:ahLst/>
              <a:cxnLst>
                <a:cxn ang="0">
                  <a:pos x="connsiteX0" y="connsiteY0"/>
                </a:cxn>
                <a:cxn ang="0">
                  <a:pos x="connsiteX1" y="connsiteY1"/>
                </a:cxn>
              </a:cxnLst>
              <a:rect l="l" t="t" r="r" b="b"/>
              <a:pathLst>
                <a:path w="601220" h="91440">
                  <a:moveTo>
                    <a:pt x="0" y="45720"/>
                  </a:moveTo>
                  <a:lnTo>
                    <a:pt x="601220" y="45720"/>
                  </a:lnTo>
                </a:path>
              </a:pathLst>
            </a:custGeom>
            <a:noFill/>
            <a:ln w="15240">
              <a:solidFill>
                <a:schemeClr val="tx1"/>
              </a:solidFill>
            </a:ln>
          </p:spPr>
          <p:style>
            <a:lnRef idx="2">
              <a:schemeClr val="accent6">
                <a:shade val="8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98280" tIns="30690" rIns="298279" bIns="30689" numCol="1" spcCol="1270" anchor="ctr" anchorCtr="0">
              <a:noAutofit/>
            </a:bodyPr>
            <a:lstStyle/>
            <a:p>
              <a:pPr lvl="0" algn="ctr" defTabSz="222250">
                <a:lnSpc>
                  <a:spcPct val="90000"/>
                </a:lnSpc>
                <a:spcBef>
                  <a:spcPct val="0"/>
                </a:spcBef>
                <a:spcAft>
                  <a:spcPct val="35000"/>
                </a:spcAft>
              </a:pPr>
              <a:endParaRPr lang="en-IN" sz="500" kern="1200">
                <a:latin typeface="Cambria" panose="02040503050406030204" pitchFamily="18" charset="0"/>
                <a:ea typeface="Roboto" panose="02000000000000000000" pitchFamily="2" charset="0"/>
              </a:endParaRPr>
            </a:p>
          </p:txBody>
        </p:sp>
        <p:sp>
          <p:nvSpPr>
            <p:cNvPr id="28" name="Freeform 17">
              <a:extLst>
                <a:ext uri="{FF2B5EF4-FFF2-40B4-BE49-F238E27FC236}">
                  <a16:creationId xmlns:a16="http://schemas.microsoft.com/office/drawing/2014/main" id="{D2B5F9D9-E661-9B94-0481-2752E7ACFB0B}"/>
                </a:ext>
              </a:extLst>
            </p:cNvPr>
            <p:cNvSpPr/>
            <p:nvPr/>
          </p:nvSpPr>
          <p:spPr>
            <a:xfrm>
              <a:off x="4007335" y="6177434"/>
              <a:ext cx="601220" cy="91440"/>
            </a:xfrm>
            <a:custGeom>
              <a:avLst/>
              <a:gdLst>
                <a:gd name="connsiteX0" fmla="*/ 0 w 601220"/>
                <a:gd name="connsiteY0" fmla="*/ 45720 h 91440"/>
                <a:gd name="connsiteX1" fmla="*/ 601220 w 601220"/>
                <a:gd name="connsiteY1" fmla="*/ 45720 h 91440"/>
              </a:gdLst>
              <a:ahLst/>
              <a:cxnLst>
                <a:cxn ang="0">
                  <a:pos x="connsiteX0" y="connsiteY0"/>
                </a:cxn>
                <a:cxn ang="0">
                  <a:pos x="connsiteX1" y="connsiteY1"/>
                </a:cxn>
              </a:cxnLst>
              <a:rect l="l" t="t" r="r" b="b"/>
              <a:pathLst>
                <a:path w="601220" h="91440">
                  <a:moveTo>
                    <a:pt x="0" y="45720"/>
                  </a:moveTo>
                  <a:lnTo>
                    <a:pt x="601220" y="45720"/>
                  </a:lnTo>
                </a:path>
              </a:pathLst>
            </a:custGeom>
            <a:noFill/>
            <a:ln w="15240">
              <a:solidFill>
                <a:schemeClr val="tx1"/>
              </a:solidFill>
            </a:ln>
          </p:spPr>
          <p:style>
            <a:lnRef idx="2">
              <a:schemeClr val="accent6">
                <a:shade val="8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98279" tIns="30690" rIns="298280" bIns="30689" numCol="1" spcCol="1270" anchor="ctr" anchorCtr="0">
              <a:noAutofit/>
            </a:bodyPr>
            <a:lstStyle/>
            <a:p>
              <a:pPr lvl="0" algn="ctr" defTabSz="222250">
                <a:lnSpc>
                  <a:spcPct val="90000"/>
                </a:lnSpc>
                <a:spcBef>
                  <a:spcPct val="0"/>
                </a:spcBef>
                <a:spcAft>
                  <a:spcPct val="35000"/>
                </a:spcAft>
              </a:pPr>
              <a:endParaRPr lang="en-IN" sz="500" kern="1200">
                <a:latin typeface="Cambria" panose="02040503050406030204" pitchFamily="18" charset="0"/>
                <a:ea typeface="Roboto" panose="02000000000000000000" pitchFamily="2" charset="0"/>
              </a:endParaRPr>
            </a:p>
          </p:txBody>
        </p:sp>
        <p:sp>
          <p:nvSpPr>
            <p:cNvPr id="29" name="Freeform 18">
              <a:extLst>
                <a:ext uri="{FF2B5EF4-FFF2-40B4-BE49-F238E27FC236}">
                  <a16:creationId xmlns:a16="http://schemas.microsoft.com/office/drawing/2014/main" id="{05284799-BC4C-D401-288D-4DD0BFED017D}"/>
                </a:ext>
              </a:extLst>
            </p:cNvPr>
            <p:cNvSpPr/>
            <p:nvPr/>
          </p:nvSpPr>
          <p:spPr>
            <a:xfrm>
              <a:off x="1159678" y="3931920"/>
              <a:ext cx="601220" cy="2291234"/>
            </a:xfrm>
            <a:custGeom>
              <a:avLst/>
              <a:gdLst>
                <a:gd name="connsiteX0" fmla="*/ 0 w 601220"/>
                <a:gd name="connsiteY0" fmla="*/ 0 h 2291234"/>
                <a:gd name="connsiteX1" fmla="*/ 300610 w 601220"/>
                <a:gd name="connsiteY1" fmla="*/ 0 h 2291234"/>
                <a:gd name="connsiteX2" fmla="*/ 300610 w 601220"/>
                <a:gd name="connsiteY2" fmla="*/ 2291234 h 2291234"/>
                <a:gd name="connsiteX3" fmla="*/ 601220 w 601220"/>
                <a:gd name="connsiteY3" fmla="*/ 2291234 h 2291234"/>
              </a:gdLst>
              <a:ahLst/>
              <a:cxnLst>
                <a:cxn ang="0">
                  <a:pos x="connsiteX0" y="connsiteY0"/>
                </a:cxn>
                <a:cxn ang="0">
                  <a:pos x="connsiteX1" y="connsiteY1"/>
                </a:cxn>
                <a:cxn ang="0">
                  <a:pos x="connsiteX2" y="connsiteY2"/>
                </a:cxn>
                <a:cxn ang="0">
                  <a:pos x="connsiteX3" y="connsiteY3"/>
                </a:cxn>
              </a:cxnLst>
              <a:rect l="l" t="t" r="r" b="b"/>
              <a:pathLst>
                <a:path w="601220" h="2291234">
                  <a:moveTo>
                    <a:pt x="0" y="0"/>
                  </a:moveTo>
                  <a:lnTo>
                    <a:pt x="300610" y="0"/>
                  </a:lnTo>
                  <a:lnTo>
                    <a:pt x="300610" y="2291234"/>
                  </a:lnTo>
                  <a:lnTo>
                    <a:pt x="601220" y="2291234"/>
                  </a:lnTo>
                </a:path>
              </a:pathLst>
            </a:custGeom>
            <a:noFill/>
            <a:ln w="15240">
              <a:solidFill>
                <a:schemeClr val="tx1"/>
              </a:solidFill>
            </a:ln>
          </p:spPr>
          <p:style>
            <a:lnRef idx="2">
              <a:schemeClr val="accent6">
                <a:shade val="6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54090" tIns="1086397" rIns="254090" bIns="1086397" numCol="1" spcCol="1270" anchor="ctr" anchorCtr="0">
              <a:noAutofit/>
            </a:bodyPr>
            <a:lstStyle/>
            <a:p>
              <a:pPr lvl="0" algn="ctr" defTabSz="355600">
                <a:lnSpc>
                  <a:spcPct val="90000"/>
                </a:lnSpc>
                <a:spcBef>
                  <a:spcPct val="0"/>
                </a:spcBef>
                <a:spcAft>
                  <a:spcPct val="35000"/>
                </a:spcAft>
              </a:pPr>
              <a:endParaRPr lang="en-IN" sz="800" kern="1200">
                <a:latin typeface="Cambria" panose="02040503050406030204" pitchFamily="18" charset="0"/>
                <a:ea typeface="Roboto" panose="02000000000000000000" pitchFamily="2" charset="0"/>
              </a:endParaRPr>
            </a:p>
          </p:txBody>
        </p:sp>
        <p:sp>
          <p:nvSpPr>
            <p:cNvPr id="30" name="Freeform 19">
              <a:extLst>
                <a:ext uri="{FF2B5EF4-FFF2-40B4-BE49-F238E27FC236}">
                  <a16:creationId xmlns:a16="http://schemas.microsoft.com/office/drawing/2014/main" id="{55C0B00A-D058-DE19-D479-D87888A2FD7E}"/>
                </a:ext>
              </a:extLst>
            </p:cNvPr>
            <p:cNvSpPr/>
            <p:nvPr/>
          </p:nvSpPr>
          <p:spPr>
            <a:xfrm>
              <a:off x="8374319" y="5031817"/>
              <a:ext cx="601220" cy="91440"/>
            </a:xfrm>
            <a:custGeom>
              <a:avLst/>
              <a:gdLst>
                <a:gd name="connsiteX0" fmla="*/ 0 w 601220"/>
                <a:gd name="connsiteY0" fmla="*/ 45720 h 91440"/>
                <a:gd name="connsiteX1" fmla="*/ 601220 w 601220"/>
                <a:gd name="connsiteY1" fmla="*/ 45720 h 91440"/>
              </a:gdLst>
              <a:ahLst/>
              <a:cxnLst>
                <a:cxn ang="0">
                  <a:pos x="connsiteX0" y="connsiteY0"/>
                </a:cxn>
                <a:cxn ang="0">
                  <a:pos x="connsiteX1" y="connsiteY1"/>
                </a:cxn>
              </a:cxnLst>
              <a:rect l="l" t="t" r="r" b="b"/>
              <a:pathLst>
                <a:path w="601220" h="91440">
                  <a:moveTo>
                    <a:pt x="0" y="45720"/>
                  </a:moveTo>
                  <a:lnTo>
                    <a:pt x="601220" y="45720"/>
                  </a:lnTo>
                </a:path>
              </a:pathLst>
            </a:custGeom>
            <a:noFill/>
            <a:ln w="15240">
              <a:solidFill>
                <a:schemeClr val="tx1"/>
              </a:solidFill>
            </a:ln>
          </p:spPr>
          <p:style>
            <a:lnRef idx="2">
              <a:schemeClr val="accent6">
                <a:shade val="8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98280" tIns="30689" rIns="298279" bIns="30690" numCol="1" spcCol="1270" anchor="ctr" anchorCtr="0">
              <a:noAutofit/>
            </a:bodyPr>
            <a:lstStyle/>
            <a:p>
              <a:pPr lvl="0" algn="ctr" defTabSz="222250">
                <a:lnSpc>
                  <a:spcPct val="90000"/>
                </a:lnSpc>
                <a:spcBef>
                  <a:spcPct val="0"/>
                </a:spcBef>
                <a:spcAft>
                  <a:spcPct val="35000"/>
                </a:spcAft>
              </a:pPr>
              <a:endParaRPr lang="en-IN" sz="500" kern="1200">
                <a:latin typeface="Cambria" panose="02040503050406030204" pitchFamily="18" charset="0"/>
                <a:ea typeface="Roboto" panose="02000000000000000000" pitchFamily="2" charset="0"/>
              </a:endParaRPr>
            </a:p>
          </p:txBody>
        </p:sp>
        <p:sp>
          <p:nvSpPr>
            <p:cNvPr id="31" name="Freeform 20">
              <a:extLst>
                <a:ext uri="{FF2B5EF4-FFF2-40B4-BE49-F238E27FC236}">
                  <a16:creationId xmlns:a16="http://schemas.microsoft.com/office/drawing/2014/main" id="{9E4EDCD0-96A4-2CD8-1608-BFC7EACA100E}"/>
                </a:ext>
              </a:extLst>
            </p:cNvPr>
            <p:cNvSpPr/>
            <p:nvPr/>
          </p:nvSpPr>
          <p:spPr>
            <a:xfrm>
              <a:off x="4007335" y="3951040"/>
              <a:ext cx="601220" cy="859213"/>
            </a:xfrm>
            <a:custGeom>
              <a:avLst/>
              <a:gdLst>
                <a:gd name="connsiteX0" fmla="*/ 0 w 601220"/>
                <a:gd name="connsiteY0" fmla="*/ 0 h 859213"/>
                <a:gd name="connsiteX1" fmla="*/ 300610 w 601220"/>
                <a:gd name="connsiteY1" fmla="*/ 0 h 859213"/>
                <a:gd name="connsiteX2" fmla="*/ 300610 w 601220"/>
                <a:gd name="connsiteY2" fmla="*/ 859213 h 859213"/>
                <a:gd name="connsiteX3" fmla="*/ 601220 w 601220"/>
                <a:gd name="connsiteY3" fmla="*/ 859213 h 859213"/>
              </a:gdLst>
              <a:ahLst/>
              <a:cxnLst>
                <a:cxn ang="0">
                  <a:pos x="connsiteX0" y="connsiteY0"/>
                </a:cxn>
                <a:cxn ang="0">
                  <a:pos x="connsiteX1" y="connsiteY1"/>
                </a:cxn>
                <a:cxn ang="0">
                  <a:pos x="connsiteX2" y="connsiteY2"/>
                </a:cxn>
                <a:cxn ang="0">
                  <a:pos x="connsiteX3" y="connsiteY3"/>
                </a:cxn>
              </a:cxnLst>
              <a:rect l="l" t="t" r="r" b="b"/>
              <a:pathLst>
                <a:path w="601220" h="859213">
                  <a:moveTo>
                    <a:pt x="0" y="0"/>
                  </a:moveTo>
                  <a:lnTo>
                    <a:pt x="300610" y="0"/>
                  </a:lnTo>
                  <a:lnTo>
                    <a:pt x="300610" y="859213"/>
                  </a:lnTo>
                  <a:lnTo>
                    <a:pt x="601220" y="859213"/>
                  </a:lnTo>
                </a:path>
              </a:pathLst>
            </a:custGeom>
            <a:noFill/>
            <a:ln w="15240">
              <a:solidFill>
                <a:schemeClr val="tx1"/>
              </a:solidFill>
            </a:ln>
          </p:spPr>
          <p:style>
            <a:lnRef idx="2">
              <a:schemeClr val="accent6">
                <a:shade val="8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87093" tIns="403390" rIns="287094" bIns="403390" numCol="1" spcCol="1270" anchor="ctr" anchorCtr="0">
              <a:noAutofit/>
            </a:bodyPr>
            <a:lstStyle/>
            <a:p>
              <a:pPr lvl="0" algn="ctr" defTabSz="222250">
                <a:lnSpc>
                  <a:spcPct val="90000"/>
                </a:lnSpc>
                <a:spcBef>
                  <a:spcPct val="0"/>
                </a:spcBef>
                <a:spcAft>
                  <a:spcPct val="35000"/>
                </a:spcAft>
              </a:pPr>
              <a:endParaRPr lang="en-IN" sz="500" kern="1200">
                <a:latin typeface="Cambria" panose="02040503050406030204" pitchFamily="18" charset="0"/>
                <a:ea typeface="Roboto" panose="02000000000000000000" pitchFamily="2" charset="0"/>
              </a:endParaRPr>
            </a:p>
          </p:txBody>
        </p:sp>
        <p:sp>
          <p:nvSpPr>
            <p:cNvPr id="32" name="Freeform 21">
              <a:extLst>
                <a:ext uri="{FF2B5EF4-FFF2-40B4-BE49-F238E27FC236}">
                  <a16:creationId xmlns:a16="http://schemas.microsoft.com/office/drawing/2014/main" id="{FEC31ABB-4057-73E1-63DF-5EB257368047}"/>
                </a:ext>
              </a:extLst>
            </p:cNvPr>
            <p:cNvSpPr/>
            <p:nvPr/>
          </p:nvSpPr>
          <p:spPr>
            <a:xfrm>
              <a:off x="8374319" y="3359111"/>
              <a:ext cx="601220" cy="572808"/>
            </a:xfrm>
            <a:custGeom>
              <a:avLst/>
              <a:gdLst>
                <a:gd name="connsiteX0" fmla="*/ 0 w 601220"/>
                <a:gd name="connsiteY0" fmla="*/ 0 h 572808"/>
                <a:gd name="connsiteX1" fmla="*/ 300610 w 601220"/>
                <a:gd name="connsiteY1" fmla="*/ 0 h 572808"/>
                <a:gd name="connsiteX2" fmla="*/ 300610 w 601220"/>
                <a:gd name="connsiteY2" fmla="*/ 572808 h 572808"/>
                <a:gd name="connsiteX3" fmla="*/ 601220 w 601220"/>
                <a:gd name="connsiteY3" fmla="*/ 572808 h 572808"/>
              </a:gdLst>
              <a:ahLst/>
              <a:cxnLst>
                <a:cxn ang="0">
                  <a:pos x="connsiteX0" y="connsiteY0"/>
                </a:cxn>
                <a:cxn ang="0">
                  <a:pos x="connsiteX1" y="connsiteY1"/>
                </a:cxn>
                <a:cxn ang="0">
                  <a:pos x="connsiteX2" y="connsiteY2"/>
                </a:cxn>
                <a:cxn ang="0">
                  <a:pos x="connsiteX3" y="connsiteY3"/>
                </a:cxn>
              </a:cxnLst>
              <a:rect l="l" t="t" r="r" b="b"/>
              <a:pathLst>
                <a:path w="601220" h="572808">
                  <a:moveTo>
                    <a:pt x="0" y="0"/>
                  </a:moveTo>
                  <a:lnTo>
                    <a:pt x="300610" y="0"/>
                  </a:lnTo>
                  <a:lnTo>
                    <a:pt x="300610" y="572808"/>
                  </a:lnTo>
                  <a:lnTo>
                    <a:pt x="601220" y="572808"/>
                  </a:lnTo>
                </a:path>
              </a:pathLst>
            </a:custGeom>
            <a:noFill/>
            <a:ln w="15240">
              <a:solidFill>
                <a:schemeClr val="tx1"/>
              </a:solidFill>
            </a:ln>
          </p:spPr>
          <p:style>
            <a:lnRef idx="2">
              <a:schemeClr val="accent6">
                <a:shade val="8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92550" tIns="265644" rIns="292550" bIns="265644" numCol="1" spcCol="1270" anchor="ctr" anchorCtr="0">
              <a:noAutofit/>
            </a:bodyPr>
            <a:lstStyle/>
            <a:p>
              <a:pPr lvl="0" algn="ctr" defTabSz="222250">
                <a:lnSpc>
                  <a:spcPct val="90000"/>
                </a:lnSpc>
                <a:spcBef>
                  <a:spcPct val="0"/>
                </a:spcBef>
                <a:spcAft>
                  <a:spcPct val="35000"/>
                </a:spcAft>
              </a:pPr>
              <a:endParaRPr lang="en-IN" sz="500" kern="1200">
                <a:latin typeface="Cambria" panose="02040503050406030204" pitchFamily="18" charset="0"/>
                <a:ea typeface="Roboto" panose="02000000000000000000" pitchFamily="2" charset="0"/>
              </a:endParaRPr>
            </a:p>
          </p:txBody>
        </p:sp>
        <p:sp>
          <p:nvSpPr>
            <p:cNvPr id="33" name="Freeform 22">
              <a:extLst>
                <a:ext uri="{FF2B5EF4-FFF2-40B4-BE49-F238E27FC236}">
                  <a16:creationId xmlns:a16="http://schemas.microsoft.com/office/drawing/2014/main" id="{BFF8422F-894C-B39D-5FC6-52DC973F5AF1}"/>
                </a:ext>
              </a:extLst>
            </p:cNvPr>
            <p:cNvSpPr/>
            <p:nvPr/>
          </p:nvSpPr>
          <p:spPr>
            <a:xfrm>
              <a:off x="8374319" y="2786302"/>
              <a:ext cx="601220" cy="572808"/>
            </a:xfrm>
            <a:custGeom>
              <a:avLst/>
              <a:gdLst>
                <a:gd name="connsiteX0" fmla="*/ 0 w 601220"/>
                <a:gd name="connsiteY0" fmla="*/ 572808 h 572808"/>
                <a:gd name="connsiteX1" fmla="*/ 300610 w 601220"/>
                <a:gd name="connsiteY1" fmla="*/ 572808 h 572808"/>
                <a:gd name="connsiteX2" fmla="*/ 300610 w 601220"/>
                <a:gd name="connsiteY2" fmla="*/ 0 h 572808"/>
                <a:gd name="connsiteX3" fmla="*/ 601220 w 601220"/>
                <a:gd name="connsiteY3" fmla="*/ 0 h 572808"/>
              </a:gdLst>
              <a:ahLst/>
              <a:cxnLst>
                <a:cxn ang="0">
                  <a:pos x="connsiteX0" y="connsiteY0"/>
                </a:cxn>
                <a:cxn ang="0">
                  <a:pos x="connsiteX1" y="connsiteY1"/>
                </a:cxn>
                <a:cxn ang="0">
                  <a:pos x="connsiteX2" y="connsiteY2"/>
                </a:cxn>
                <a:cxn ang="0">
                  <a:pos x="connsiteX3" y="connsiteY3"/>
                </a:cxn>
              </a:cxnLst>
              <a:rect l="l" t="t" r="r" b="b"/>
              <a:pathLst>
                <a:path w="601220" h="572808">
                  <a:moveTo>
                    <a:pt x="0" y="572808"/>
                  </a:moveTo>
                  <a:lnTo>
                    <a:pt x="300610" y="572808"/>
                  </a:lnTo>
                  <a:lnTo>
                    <a:pt x="300610" y="0"/>
                  </a:lnTo>
                  <a:lnTo>
                    <a:pt x="601220" y="0"/>
                  </a:lnTo>
                </a:path>
              </a:pathLst>
            </a:custGeom>
            <a:noFill/>
            <a:ln w="15240">
              <a:solidFill>
                <a:schemeClr val="tx1"/>
              </a:solidFill>
            </a:ln>
          </p:spPr>
          <p:style>
            <a:lnRef idx="2">
              <a:schemeClr val="accent6">
                <a:shade val="8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92550" tIns="265644" rIns="292550" bIns="265644" numCol="1" spcCol="1270" anchor="ctr" anchorCtr="0">
              <a:noAutofit/>
            </a:bodyPr>
            <a:lstStyle/>
            <a:p>
              <a:pPr lvl="0" algn="ctr" defTabSz="222250">
                <a:lnSpc>
                  <a:spcPct val="90000"/>
                </a:lnSpc>
                <a:spcBef>
                  <a:spcPct val="0"/>
                </a:spcBef>
                <a:spcAft>
                  <a:spcPct val="35000"/>
                </a:spcAft>
              </a:pPr>
              <a:endParaRPr lang="en-IN" sz="500" kern="1200">
                <a:latin typeface="Cambria" panose="02040503050406030204" pitchFamily="18" charset="0"/>
                <a:ea typeface="Roboto" panose="02000000000000000000" pitchFamily="2" charset="0"/>
              </a:endParaRPr>
            </a:p>
          </p:txBody>
        </p:sp>
        <p:sp>
          <p:nvSpPr>
            <p:cNvPr id="34" name="Freeform 23">
              <a:extLst>
                <a:ext uri="{FF2B5EF4-FFF2-40B4-BE49-F238E27FC236}">
                  <a16:creationId xmlns:a16="http://schemas.microsoft.com/office/drawing/2014/main" id="{31417B08-1386-597E-F074-7283198FB98A}"/>
                </a:ext>
              </a:extLst>
            </p:cNvPr>
            <p:cNvSpPr/>
            <p:nvPr/>
          </p:nvSpPr>
          <p:spPr>
            <a:xfrm>
              <a:off x="4007335" y="3091827"/>
              <a:ext cx="601220" cy="859213"/>
            </a:xfrm>
            <a:custGeom>
              <a:avLst/>
              <a:gdLst>
                <a:gd name="connsiteX0" fmla="*/ 0 w 601220"/>
                <a:gd name="connsiteY0" fmla="*/ 859213 h 859213"/>
                <a:gd name="connsiteX1" fmla="*/ 300610 w 601220"/>
                <a:gd name="connsiteY1" fmla="*/ 859213 h 859213"/>
                <a:gd name="connsiteX2" fmla="*/ 300610 w 601220"/>
                <a:gd name="connsiteY2" fmla="*/ 0 h 859213"/>
                <a:gd name="connsiteX3" fmla="*/ 601220 w 601220"/>
                <a:gd name="connsiteY3" fmla="*/ 0 h 859213"/>
              </a:gdLst>
              <a:ahLst/>
              <a:cxnLst>
                <a:cxn ang="0">
                  <a:pos x="connsiteX0" y="connsiteY0"/>
                </a:cxn>
                <a:cxn ang="0">
                  <a:pos x="connsiteX1" y="connsiteY1"/>
                </a:cxn>
                <a:cxn ang="0">
                  <a:pos x="connsiteX2" y="connsiteY2"/>
                </a:cxn>
                <a:cxn ang="0">
                  <a:pos x="connsiteX3" y="connsiteY3"/>
                </a:cxn>
              </a:cxnLst>
              <a:rect l="l" t="t" r="r" b="b"/>
              <a:pathLst>
                <a:path w="601220" h="859213">
                  <a:moveTo>
                    <a:pt x="0" y="859213"/>
                  </a:moveTo>
                  <a:lnTo>
                    <a:pt x="300610" y="859213"/>
                  </a:lnTo>
                  <a:lnTo>
                    <a:pt x="300610" y="0"/>
                  </a:lnTo>
                  <a:lnTo>
                    <a:pt x="601220" y="0"/>
                  </a:lnTo>
                </a:path>
              </a:pathLst>
            </a:custGeom>
            <a:noFill/>
            <a:ln w="15240">
              <a:solidFill>
                <a:schemeClr val="tx1"/>
              </a:solidFill>
            </a:ln>
          </p:spPr>
          <p:style>
            <a:lnRef idx="2">
              <a:schemeClr val="accent6">
                <a:shade val="8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87093" tIns="403390" rIns="287094" bIns="403390" numCol="1" spcCol="1270" anchor="ctr" anchorCtr="0">
              <a:noAutofit/>
            </a:bodyPr>
            <a:lstStyle/>
            <a:p>
              <a:pPr lvl="0" algn="ctr" defTabSz="222250">
                <a:lnSpc>
                  <a:spcPct val="90000"/>
                </a:lnSpc>
                <a:spcBef>
                  <a:spcPct val="0"/>
                </a:spcBef>
                <a:spcAft>
                  <a:spcPct val="35000"/>
                </a:spcAft>
              </a:pPr>
              <a:endParaRPr lang="en-IN" sz="500" kern="1200">
                <a:latin typeface="Cambria" panose="02040503050406030204" pitchFamily="18" charset="0"/>
                <a:ea typeface="Roboto" panose="02000000000000000000" pitchFamily="2" charset="0"/>
              </a:endParaRPr>
            </a:p>
          </p:txBody>
        </p:sp>
        <p:sp>
          <p:nvSpPr>
            <p:cNvPr id="35" name="Freeform 24">
              <a:extLst>
                <a:ext uri="{FF2B5EF4-FFF2-40B4-BE49-F238E27FC236}">
                  <a16:creationId xmlns:a16="http://schemas.microsoft.com/office/drawing/2014/main" id="{CE59551A-5C07-095E-7A2D-51734D944804}"/>
                </a:ext>
              </a:extLst>
            </p:cNvPr>
            <p:cNvSpPr/>
            <p:nvPr/>
          </p:nvSpPr>
          <p:spPr>
            <a:xfrm>
              <a:off x="1159678" y="3931920"/>
              <a:ext cx="601220" cy="286404"/>
            </a:xfrm>
            <a:custGeom>
              <a:avLst/>
              <a:gdLst>
                <a:gd name="connsiteX0" fmla="*/ 0 w 601220"/>
                <a:gd name="connsiteY0" fmla="*/ 0 h 286404"/>
                <a:gd name="connsiteX1" fmla="*/ 300610 w 601220"/>
                <a:gd name="connsiteY1" fmla="*/ 0 h 286404"/>
                <a:gd name="connsiteX2" fmla="*/ 300610 w 601220"/>
                <a:gd name="connsiteY2" fmla="*/ 286404 h 286404"/>
                <a:gd name="connsiteX3" fmla="*/ 601220 w 601220"/>
                <a:gd name="connsiteY3" fmla="*/ 286404 h 286404"/>
              </a:gdLst>
              <a:ahLst/>
              <a:cxnLst>
                <a:cxn ang="0">
                  <a:pos x="connsiteX0" y="connsiteY0"/>
                </a:cxn>
                <a:cxn ang="0">
                  <a:pos x="connsiteX1" y="connsiteY1"/>
                </a:cxn>
                <a:cxn ang="0">
                  <a:pos x="connsiteX2" y="connsiteY2"/>
                </a:cxn>
                <a:cxn ang="0">
                  <a:pos x="connsiteX3" y="connsiteY3"/>
                </a:cxn>
              </a:cxnLst>
              <a:rect l="l" t="t" r="r" b="b"/>
              <a:pathLst>
                <a:path w="601220" h="286404">
                  <a:moveTo>
                    <a:pt x="0" y="0"/>
                  </a:moveTo>
                  <a:lnTo>
                    <a:pt x="300610" y="0"/>
                  </a:lnTo>
                  <a:lnTo>
                    <a:pt x="300610" y="286404"/>
                  </a:lnTo>
                  <a:lnTo>
                    <a:pt x="601220" y="286404"/>
                  </a:lnTo>
                </a:path>
              </a:pathLst>
            </a:custGeom>
            <a:noFill/>
            <a:ln w="15240">
              <a:solidFill>
                <a:schemeClr val="tx1"/>
              </a:solidFill>
            </a:ln>
          </p:spPr>
          <p:style>
            <a:lnRef idx="2">
              <a:schemeClr val="accent6">
                <a:shade val="6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96662" tIns="126553" rIns="296661" bIns="126554" numCol="1" spcCol="1270" anchor="ctr" anchorCtr="0">
              <a:noAutofit/>
            </a:bodyPr>
            <a:lstStyle/>
            <a:p>
              <a:pPr lvl="0" algn="ctr" defTabSz="222250">
                <a:lnSpc>
                  <a:spcPct val="90000"/>
                </a:lnSpc>
                <a:spcBef>
                  <a:spcPct val="0"/>
                </a:spcBef>
                <a:spcAft>
                  <a:spcPct val="35000"/>
                </a:spcAft>
              </a:pPr>
              <a:endParaRPr lang="en-IN" sz="500" kern="1200">
                <a:latin typeface="Cambria" panose="02040503050406030204" pitchFamily="18" charset="0"/>
                <a:ea typeface="Roboto" panose="02000000000000000000" pitchFamily="2" charset="0"/>
              </a:endParaRPr>
            </a:p>
          </p:txBody>
        </p:sp>
        <p:sp>
          <p:nvSpPr>
            <p:cNvPr id="36" name="Freeform 25">
              <a:extLst>
                <a:ext uri="{FF2B5EF4-FFF2-40B4-BE49-F238E27FC236}">
                  <a16:creationId xmlns:a16="http://schemas.microsoft.com/office/drawing/2014/main" id="{8821218E-6CC3-9D52-C579-4377555FF93C}"/>
                </a:ext>
              </a:extLst>
            </p:cNvPr>
            <p:cNvSpPr/>
            <p:nvPr/>
          </p:nvSpPr>
          <p:spPr>
            <a:xfrm>
              <a:off x="8374319" y="1594965"/>
              <a:ext cx="601220" cy="91440"/>
            </a:xfrm>
            <a:custGeom>
              <a:avLst/>
              <a:gdLst>
                <a:gd name="connsiteX0" fmla="*/ 0 w 601220"/>
                <a:gd name="connsiteY0" fmla="*/ 45720 h 91440"/>
                <a:gd name="connsiteX1" fmla="*/ 601220 w 601220"/>
                <a:gd name="connsiteY1" fmla="*/ 45720 h 91440"/>
              </a:gdLst>
              <a:ahLst/>
              <a:cxnLst>
                <a:cxn ang="0">
                  <a:pos x="connsiteX0" y="connsiteY0"/>
                </a:cxn>
                <a:cxn ang="0">
                  <a:pos x="connsiteX1" y="connsiteY1"/>
                </a:cxn>
              </a:cxnLst>
              <a:rect l="l" t="t" r="r" b="b"/>
              <a:pathLst>
                <a:path w="601220" h="91440">
                  <a:moveTo>
                    <a:pt x="0" y="45720"/>
                  </a:moveTo>
                  <a:lnTo>
                    <a:pt x="601220" y="45720"/>
                  </a:lnTo>
                </a:path>
              </a:pathLst>
            </a:custGeom>
            <a:noFill/>
            <a:ln w="15240">
              <a:solidFill>
                <a:schemeClr val="tx1"/>
              </a:solidFill>
            </a:ln>
          </p:spPr>
          <p:style>
            <a:lnRef idx="2">
              <a:schemeClr val="accent6">
                <a:shade val="8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98280" tIns="30689" rIns="298279" bIns="30690" numCol="1" spcCol="1270" anchor="ctr" anchorCtr="0">
              <a:noAutofit/>
            </a:bodyPr>
            <a:lstStyle/>
            <a:p>
              <a:pPr lvl="0" algn="ctr" defTabSz="222250">
                <a:lnSpc>
                  <a:spcPct val="90000"/>
                </a:lnSpc>
                <a:spcBef>
                  <a:spcPct val="0"/>
                </a:spcBef>
                <a:spcAft>
                  <a:spcPct val="35000"/>
                </a:spcAft>
              </a:pPr>
              <a:endParaRPr lang="en-IN" sz="500" kern="1200">
                <a:latin typeface="Cambria" panose="02040503050406030204" pitchFamily="18" charset="0"/>
                <a:ea typeface="Roboto" panose="02000000000000000000" pitchFamily="2" charset="0"/>
              </a:endParaRPr>
            </a:p>
          </p:txBody>
        </p:sp>
        <p:sp>
          <p:nvSpPr>
            <p:cNvPr id="37" name="Freeform 26">
              <a:extLst>
                <a:ext uri="{FF2B5EF4-FFF2-40B4-BE49-F238E27FC236}">
                  <a16:creationId xmlns:a16="http://schemas.microsoft.com/office/drawing/2014/main" id="{CEBAC6F8-F228-643E-F891-9B4460FBA05F}"/>
                </a:ext>
              </a:extLst>
            </p:cNvPr>
            <p:cNvSpPr/>
            <p:nvPr/>
          </p:nvSpPr>
          <p:spPr>
            <a:xfrm>
              <a:off x="4007335" y="1594965"/>
              <a:ext cx="601220" cy="91440"/>
            </a:xfrm>
            <a:custGeom>
              <a:avLst/>
              <a:gdLst>
                <a:gd name="connsiteX0" fmla="*/ 0 w 601220"/>
                <a:gd name="connsiteY0" fmla="*/ 45720 h 91440"/>
                <a:gd name="connsiteX1" fmla="*/ 601220 w 601220"/>
                <a:gd name="connsiteY1" fmla="*/ 45720 h 91440"/>
              </a:gdLst>
              <a:ahLst/>
              <a:cxnLst>
                <a:cxn ang="0">
                  <a:pos x="connsiteX0" y="connsiteY0"/>
                </a:cxn>
                <a:cxn ang="0">
                  <a:pos x="connsiteX1" y="connsiteY1"/>
                </a:cxn>
              </a:cxnLst>
              <a:rect l="l" t="t" r="r" b="b"/>
              <a:pathLst>
                <a:path w="601220" h="91440">
                  <a:moveTo>
                    <a:pt x="0" y="45720"/>
                  </a:moveTo>
                  <a:lnTo>
                    <a:pt x="601220" y="45720"/>
                  </a:lnTo>
                </a:path>
              </a:pathLst>
            </a:custGeom>
            <a:noFill/>
            <a:ln w="15240">
              <a:solidFill>
                <a:schemeClr val="tx1"/>
              </a:solidFill>
            </a:ln>
          </p:spPr>
          <p:style>
            <a:lnRef idx="2">
              <a:schemeClr val="accent6">
                <a:shade val="8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98279" tIns="30689" rIns="298280" bIns="30690" numCol="1" spcCol="1270" anchor="ctr" anchorCtr="0">
              <a:noAutofit/>
            </a:bodyPr>
            <a:lstStyle/>
            <a:p>
              <a:pPr lvl="0" algn="ctr" defTabSz="222250">
                <a:lnSpc>
                  <a:spcPct val="90000"/>
                </a:lnSpc>
                <a:spcBef>
                  <a:spcPct val="0"/>
                </a:spcBef>
                <a:spcAft>
                  <a:spcPct val="35000"/>
                </a:spcAft>
              </a:pPr>
              <a:endParaRPr lang="en-IN" sz="500" kern="1200">
                <a:latin typeface="Cambria" panose="02040503050406030204" pitchFamily="18" charset="0"/>
                <a:ea typeface="Roboto" panose="02000000000000000000" pitchFamily="2" charset="0"/>
              </a:endParaRPr>
            </a:p>
          </p:txBody>
        </p:sp>
        <p:sp>
          <p:nvSpPr>
            <p:cNvPr id="38" name="Freeform 27">
              <a:extLst>
                <a:ext uri="{FF2B5EF4-FFF2-40B4-BE49-F238E27FC236}">
                  <a16:creationId xmlns:a16="http://schemas.microsoft.com/office/drawing/2014/main" id="{43CB56F6-017F-800A-BB7E-821C4CCABC13}"/>
                </a:ext>
              </a:extLst>
            </p:cNvPr>
            <p:cNvSpPr/>
            <p:nvPr/>
          </p:nvSpPr>
          <p:spPr>
            <a:xfrm>
              <a:off x="1159678" y="1640685"/>
              <a:ext cx="601220" cy="2291234"/>
            </a:xfrm>
            <a:custGeom>
              <a:avLst/>
              <a:gdLst>
                <a:gd name="connsiteX0" fmla="*/ 0 w 601220"/>
                <a:gd name="connsiteY0" fmla="*/ 2291234 h 2291234"/>
                <a:gd name="connsiteX1" fmla="*/ 300610 w 601220"/>
                <a:gd name="connsiteY1" fmla="*/ 2291234 h 2291234"/>
                <a:gd name="connsiteX2" fmla="*/ 300610 w 601220"/>
                <a:gd name="connsiteY2" fmla="*/ 0 h 2291234"/>
                <a:gd name="connsiteX3" fmla="*/ 601220 w 601220"/>
                <a:gd name="connsiteY3" fmla="*/ 0 h 2291234"/>
              </a:gdLst>
              <a:ahLst/>
              <a:cxnLst>
                <a:cxn ang="0">
                  <a:pos x="connsiteX0" y="connsiteY0"/>
                </a:cxn>
                <a:cxn ang="0">
                  <a:pos x="connsiteX1" y="connsiteY1"/>
                </a:cxn>
                <a:cxn ang="0">
                  <a:pos x="connsiteX2" y="connsiteY2"/>
                </a:cxn>
                <a:cxn ang="0">
                  <a:pos x="connsiteX3" y="connsiteY3"/>
                </a:cxn>
              </a:cxnLst>
              <a:rect l="l" t="t" r="r" b="b"/>
              <a:pathLst>
                <a:path w="601220" h="2291234">
                  <a:moveTo>
                    <a:pt x="0" y="2291234"/>
                  </a:moveTo>
                  <a:lnTo>
                    <a:pt x="300610" y="2291234"/>
                  </a:lnTo>
                  <a:lnTo>
                    <a:pt x="300610" y="0"/>
                  </a:lnTo>
                  <a:lnTo>
                    <a:pt x="601220" y="0"/>
                  </a:lnTo>
                </a:path>
              </a:pathLst>
            </a:custGeom>
            <a:noFill/>
            <a:ln w="15240">
              <a:solidFill>
                <a:schemeClr val="tx1"/>
              </a:solidFill>
            </a:ln>
          </p:spPr>
          <p:style>
            <a:lnRef idx="2">
              <a:schemeClr val="accent6">
                <a:shade val="60000"/>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txBody>
            <a:bodyPr spcFirstLastPara="0" vert="horz" wrap="square" lIns="254090" tIns="1086397" rIns="254090" bIns="1086397" numCol="1" spcCol="1270" anchor="ctr" anchorCtr="0">
              <a:noAutofit/>
            </a:bodyPr>
            <a:lstStyle/>
            <a:p>
              <a:pPr lvl="0" algn="ctr" defTabSz="355600">
                <a:lnSpc>
                  <a:spcPct val="90000"/>
                </a:lnSpc>
                <a:spcBef>
                  <a:spcPct val="0"/>
                </a:spcBef>
                <a:spcAft>
                  <a:spcPct val="35000"/>
                </a:spcAft>
              </a:pPr>
              <a:endParaRPr lang="en-IN" sz="800" kern="1200">
                <a:latin typeface="Cambria" panose="02040503050406030204" pitchFamily="18" charset="0"/>
                <a:ea typeface="Roboto" panose="02000000000000000000" pitchFamily="2" charset="0"/>
              </a:endParaRPr>
            </a:p>
          </p:txBody>
        </p:sp>
        <p:sp>
          <p:nvSpPr>
            <p:cNvPr id="39" name="Freeform 28">
              <a:extLst>
                <a:ext uri="{FF2B5EF4-FFF2-40B4-BE49-F238E27FC236}">
                  <a16:creationId xmlns:a16="http://schemas.microsoft.com/office/drawing/2014/main" id="{66FF8736-678A-CF8A-F7AC-BB5B0EC7862A}"/>
                </a:ext>
              </a:extLst>
            </p:cNvPr>
            <p:cNvSpPr/>
            <p:nvPr/>
          </p:nvSpPr>
          <p:spPr>
            <a:xfrm rot="16200000">
              <a:off x="-1710394" y="3473673"/>
              <a:ext cx="4823652" cy="916493"/>
            </a:xfrm>
            <a:custGeom>
              <a:avLst/>
              <a:gdLst>
                <a:gd name="connsiteX0" fmla="*/ 0 w 4823652"/>
                <a:gd name="connsiteY0" fmla="*/ 0 h 916493"/>
                <a:gd name="connsiteX1" fmla="*/ 4823652 w 4823652"/>
                <a:gd name="connsiteY1" fmla="*/ 0 h 916493"/>
                <a:gd name="connsiteX2" fmla="*/ 4823652 w 4823652"/>
                <a:gd name="connsiteY2" fmla="*/ 916493 h 916493"/>
                <a:gd name="connsiteX3" fmla="*/ 0 w 4823652"/>
                <a:gd name="connsiteY3" fmla="*/ 916493 h 916493"/>
                <a:gd name="connsiteX4" fmla="*/ 0 w 4823652"/>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3652" h="916493">
                  <a:moveTo>
                    <a:pt x="0" y="0"/>
                  </a:moveTo>
                  <a:lnTo>
                    <a:pt x="4823652" y="0"/>
                  </a:lnTo>
                  <a:lnTo>
                    <a:pt x="4823652" y="916493"/>
                  </a:lnTo>
                  <a:lnTo>
                    <a:pt x="0" y="916493"/>
                  </a:lnTo>
                  <a:lnTo>
                    <a:pt x="0" y="0"/>
                  </a:lnTo>
                  <a:close/>
                </a:path>
              </a:pathLst>
            </a:custGeom>
            <a:solidFill>
              <a:schemeClr val="accent5">
                <a:lumMod val="20000"/>
                <a:lumOff val="80000"/>
              </a:schemeClr>
            </a:solidFill>
            <a:ln>
              <a:solidFill>
                <a:schemeClr val="accent5"/>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13334" tIns="13334" rIns="13335" bIns="13335" numCol="1" spcCol="1270" anchor="ctr" anchorCtr="0">
              <a:noAutofit/>
            </a:bodyPr>
            <a:lstStyle/>
            <a:p>
              <a:pPr lvl="0" algn="ctr" defTabSz="933450" rtl="0">
                <a:lnSpc>
                  <a:spcPct val="90000"/>
                </a:lnSpc>
                <a:spcBef>
                  <a:spcPct val="0"/>
                </a:spcBef>
                <a:spcAft>
                  <a:spcPct val="35000"/>
                </a:spcAft>
              </a:pPr>
              <a:r>
                <a:rPr lang="en-US" sz="1900" kern="1200" dirty="0">
                  <a:latin typeface="Cambria" panose="02040503050406030204" pitchFamily="18" charset="0"/>
                  <a:ea typeface="Roboto" panose="02000000000000000000" pitchFamily="2" charset="0"/>
                </a:rPr>
                <a:t>Structure of Standards issued by the Auditing and Assurance Standards Board (AASB)</a:t>
              </a:r>
              <a:endParaRPr lang="en-IN" sz="1900" kern="1200" dirty="0">
                <a:latin typeface="Cambria" panose="02040503050406030204" pitchFamily="18" charset="0"/>
                <a:ea typeface="Roboto" panose="02000000000000000000" pitchFamily="2" charset="0"/>
              </a:endParaRPr>
            </a:p>
          </p:txBody>
        </p:sp>
        <p:sp>
          <p:nvSpPr>
            <p:cNvPr id="40" name="Freeform 29">
              <a:extLst>
                <a:ext uri="{FF2B5EF4-FFF2-40B4-BE49-F238E27FC236}">
                  <a16:creationId xmlns:a16="http://schemas.microsoft.com/office/drawing/2014/main" id="{8851B7B0-AEB2-4236-AFE7-94796D5A8601}"/>
                </a:ext>
              </a:extLst>
            </p:cNvPr>
            <p:cNvSpPr/>
            <p:nvPr/>
          </p:nvSpPr>
          <p:spPr>
            <a:xfrm>
              <a:off x="1760899" y="1182438"/>
              <a:ext cx="2234326" cy="916493"/>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2">
                <a:lumMod val="40000"/>
                <a:lumOff val="60000"/>
              </a:schemeClr>
            </a:solidFill>
            <a:ln>
              <a:solidFill>
                <a:schemeClr val="accent2"/>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IN" sz="1600" kern="1200" dirty="0">
                  <a:latin typeface="Cambria" panose="02040503050406030204" pitchFamily="18" charset="0"/>
                  <a:ea typeface="Roboto" panose="02000000000000000000" pitchFamily="2" charset="0"/>
                </a:rPr>
                <a:t>Frame work for quality control in all kinds of engagements</a:t>
              </a:r>
            </a:p>
          </p:txBody>
        </p:sp>
        <p:sp>
          <p:nvSpPr>
            <p:cNvPr id="41" name="Freeform 30">
              <a:extLst>
                <a:ext uri="{FF2B5EF4-FFF2-40B4-BE49-F238E27FC236}">
                  <a16:creationId xmlns:a16="http://schemas.microsoft.com/office/drawing/2014/main" id="{55D58F84-5649-902B-834A-33BB8114811F}"/>
                </a:ext>
              </a:extLst>
            </p:cNvPr>
            <p:cNvSpPr/>
            <p:nvPr/>
          </p:nvSpPr>
          <p:spPr>
            <a:xfrm>
              <a:off x="4620665" y="1027691"/>
              <a:ext cx="3753654" cy="1191338"/>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2">
                <a:lumMod val="40000"/>
                <a:lumOff val="60000"/>
              </a:schemeClr>
            </a:solidFill>
            <a:ln>
              <a:solidFill>
                <a:schemeClr val="accent2"/>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defTabSz="622300" rtl="0">
                <a:lnSpc>
                  <a:spcPct val="90000"/>
                </a:lnSpc>
                <a:spcBef>
                  <a:spcPct val="0"/>
                </a:spcBef>
                <a:spcAft>
                  <a:spcPct val="35000"/>
                </a:spcAft>
              </a:pPr>
              <a:r>
                <a:rPr lang="en-IN" sz="1600" kern="1200" dirty="0">
                  <a:latin typeface="Cambria" panose="02040503050406030204" pitchFamily="18" charset="0"/>
                  <a:ea typeface="Roboto" panose="02000000000000000000" pitchFamily="2" charset="0"/>
                </a:rPr>
                <a:t>Quality Control for Firms that Perform Audits and Reviews of Historical Financial Information, and Other Assurance and Related Services Engagements</a:t>
              </a:r>
            </a:p>
          </p:txBody>
        </p:sp>
        <p:sp>
          <p:nvSpPr>
            <p:cNvPr id="42" name="Freeform 31">
              <a:extLst>
                <a:ext uri="{FF2B5EF4-FFF2-40B4-BE49-F238E27FC236}">
                  <a16:creationId xmlns:a16="http://schemas.microsoft.com/office/drawing/2014/main" id="{B1217E3D-138E-D58B-9567-23E493C69CD5}"/>
                </a:ext>
              </a:extLst>
            </p:cNvPr>
            <p:cNvSpPr/>
            <p:nvPr/>
          </p:nvSpPr>
          <p:spPr>
            <a:xfrm>
              <a:off x="8975539" y="1182438"/>
              <a:ext cx="3006100" cy="916493"/>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2">
                <a:lumMod val="40000"/>
                <a:lumOff val="60000"/>
              </a:schemeClr>
            </a:solidFill>
            <a:ln>
              <a:solidFill>
                <a:schemeClr val="accent2"/>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600" kern="1200">
                  <a:latin typeface="Cambria" panose="02040503050406030204" pitchFamily="18" charset="0"/>
                  <a:ea typeface="Roboto" panose="02000000000000000000" pitchFamily="2" charset="0"/>
                </a:rPr>
                <a:t>Standards on Quality Control (SQC1) </a:t>
              </a:r>
              <a:endParaRPr lang="en-IN" sz="1600" kern="1200" dirty="0">
                <a:latin typeface="Cambria" panose="02040503050406030204" pitchFamily="18" charset="0"/>
                <a:ea typeface="Roboto" panose="02000000000000000000" pitchFamily="2" charset="0"/>
              </a:endParaRPr>
            </a:p>
          </p:txBody>
        </p:sp>
        <p:sp>
          <p:nvSpPr>
            <p:cNvPr id="43" name="Freeform 32">
              <a:extLst>
                <a:ext uri="{FF2B5EF4-FFF2-40B4-BE49-F238E27FC236}">
                  <a16:creationId xmlns:a16="http://schemas.microsoft.com/office/drawing/2014/main" id="{75D81AD3-641F-FFA6-DCB6-D8B9EC5D6527}"/>
                </a:ext>
              </a:extLst>
            </p:cNvPr>
            <p:cNvSpPr/>
            <p:nvPr/>
          </p:nvSpPr>
          <p:spPr>
            <a:xfrm>
              <a:off x="1760899" y="3492793"/>
              <a:ext cx="2234326" cy="916493"/>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3">
                <a:lumMod val="60000"/>
                <a:lumOff val="40000"/>
              </a:schemeClr>
            </a:solidFill>
            <a:ln>
              <a:solidFill>
                <a:schemeClr val="accent3">
                  <a:lumMod val="50000"/>
                </a:schemeClr>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600" kern="1200" dirty="0">
                  <a:latin typeface="Cambria" panose="02040503050406030204" pitchFamily="18" charset="0"/>
                  <a:ea typeface="Roboto" panose="02000000000000000000" pitchFamily="2" charset="0"/>
                </a:rPr>
                <a:t>Framework for Assurance Services </a:t>
              </a:r>
              <a:endParaRPr lang="en-IN" sz="1600" kern="1200" dirty="0">
                <a:latin typeface="Cambria" panose="02040503050406030204" pitchFamily="18" charset="0"/>
                <a:ea typeface="Roboto" panose="02000000000000000000" pitchFamily="2" charset="0"/>
              </a:endParaRPr>
            </a:p>
          </p:txBody>
        </p:sp>
        <p:sp>
          <p:nvSpPr>
            <p:cNvPr id="44" name="Freeform 33">
              <a:extLst>
                <a:ext uri="{FF2B5EF4-FFF2-40B4-BE49-F238E27FC236}">
                  <a16:creationId xmlns:a16="http://schemas.microsoft.com/office/drawing/2014/main" id="{CF1D5023-33A9-B4DF-F965-85F5EBD34E24}"/>
                </a:ext>
              </a:extLst>
            </p:cNvPr>
            <p:cNvSpPr/>
            <p:nvPr/>
          </p:nvSpPr>
          <p:spPr>
            <a:xfrm>
              <a:off x="4620665" y="2661708"/>
              <a:ext cx="3753654" cy="916493"/>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3">
                <a:lumMod val="60000"/>
                <a:lumOff val="40000"/>
              </a:schemeClr>
            </a:solidFill>
            <a:ln>
              <a:solidFill>
                <a:schemeClr val="accent3">
                  <a:lumMod val="50000"/>
                </a:schemeClr>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defTabSz="622300" rtl="0">
                <a:lnSpc>
                  <a:spcPct val="90000"/>
                </a:lnSpc>
                <a:spcBef>
                  <a:spcPct val="0"/>
                </a:spcBef>
                <a:spcAft>
                  <a:spcPct val="35000"/>
                </a:spcAft>
              </a:pPr>
              <a:r>
                <a:rPr lang="en-US" sz="1600" kern="1200" dirty="0">
                  <a:latin typeface="Cambria" panose="02040503050406030204" pitchFamily="18" charset="0"/>
                  <a:ea typeface="Roboto" panose="02000000000000000000" pitchFamily="2" charset="0"/>
                </a:rPr>
                <a:t>Audits and Reviews of historical financial information</a:t>
              </a:r>
              <a:endParaRPr lang="en-IN" sz="1600" kern="1200" dirty="0">
                <a:latin typeface="Cambria" panose="02040503050406030204" pitchFamily="18" charset="0"/>
                <a:ea typeface="Roboto" panose="02000000000000000000" pitchFamily="2" charset="0"/>
              </a:endParaRPr>
            </a:p>
          </p:txBody>
        </p:sp>
        <p:sp>
          <p:nvSpPr>
            <p:cNvPr id="45" name="Freeform 34">
              <a:extLst>
                <a:ext uri="{FF2B5EF4-FFF2-40B4-BE49-F238E27FC236}">
                  <a16:creationId xmlns:a16="http://schemas.microsoft.com/office/drawing/2014/main" id="{3FA57023-52AF-11C5-B117-73B526EC1E06}"/>
                </a:ext>
              </a:extLst>
            </p:cNvPr>
            <p:cNvSpPr/>
            <p:nvPr/>
          </p:nvSpPr>
          <p:spPr>
            <a:xfrm>
              <a:off x="8975539" y="2328055"/>
              <a:ext cx="3006100" cy="916493"/>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3">
                <a:lumMod val="60000"/>
                <a:lumOff val="40000"/>
              </a:schemeClr>
            </a:solidFill>
            <a:ln>
              <a:solidFill>
                <a:schemeClr val="accent3">
                  <a:lumMod val="50000"/>
                </a:schemeClr>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600" kern="1200">
                  <a:latin typeface="Cambria" panose="02040503050406030204" pitchFamily="18" charset="0"/>
                  <a:ea typeface="Roboto" panose="02000000000000000000" pitchFamily="2" charset="0"/>
                </a:rPr>
                <a:t>Standards on Auditing </a:t>
              </a:r>
            </a:p>
            <a:p>
              <a:pPr lvl="0" algn="ctr" defTabSz="622300" rtl="0">
                <a:lnSpc>
                  <a:spcPct val="90000"/>
                </a:lnSpc>
                <a:spcBef>
                  <a:spcPct val="0"/>
                </a:spcBef>
                <a:spcAft>
                  <a:spcPct val="35000"/>
                </a:spcAft>
              </a:pPr>
              <a:r>
                <a:rPr lang="en-US" sz="1600" kern="1200">
                  <a:latin typeface="Cambria" panose="02040503050406030204" pitchFamily="18" charset="0"/>
                  <a:ea typeface="Roboto" panose="02000000000000000000" pitchFamily="2" charset="0"/>
                </a:rPr>
                <a:t>(SAs): 100 – 999</a:t>
              </a:r>
              <a:endParaRPr lang="en-IN" sz="1600" kern="1200" dirty="0">
                <a:latin typeface="Cambria" panose="02040503050406030204" pitchFamily="18" charset="0"/>
                <a:ea typeface="Roboto" panose="02000000000000000000" pitchFamily="2" charset="0"/>
              </a:endParaRPr>
            </a:p>
          </p:txBody>
        </p:sp>
        <p:sp>
          <p:nvSpPr>
            <p:cNvPr id="46" name="Freeform 35">
              <a:extLst>
                <a:ext uri="{FF2B5EF4-FFF2-40B4-BE49-F238E27FC236}">
                  <a16:creationId xmlns:a16="http://schemas.microsoft.com/office/drawing/2014/main" id="{0A8CF2CC-3839-092E-1BDA-16AEFA91D2AE}"/>
                </a:ext>
              </a:extLst>
            </p:cNvPr>
            <p:cNvSpPr/>
            <p:nvPr/>
          </p:nvSpPr>
          <p:spPr>
            <a:xfrm>
              <a:off x="8975539" y="3473673"/>
              <a:ext cx="3006100" cy="916493"/>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3">
                <a:lumMod val="60000"/>
                <a:lumOff val="40000"/>
              </a:schemeClr>
            </a:solidFill>
            <a:ln>
              <a:solidFill>
                <a:schemeClr val="accent3">
                  <a:lumMod val="50000"/>
                </a:schemeClr>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600" kern="1200">
                  <a:latin typeface="Cambria" panose="02040503050406030204" pitchFamily="18" charset="0"/>
                  <a:ea typeface="Roboto" panose="02000000000000000000" pitchFamily="2" charset="0"/>
                </a:rPr>
                <a:t>Standards on Review Engagements (SREs): 2000 – 2699</a:t>
              </a:r>
              <a:endParaRPr lang="en-IN" sz="1600" kern="1200">
                <a:latin typeface="Cambria" panose="02040503050406030204" pitchFamily="18" charset="0"/>
                <a:ea typeface="Roboto" panose="02000000000000000000" pitchFamily="2" charset="0"/>
              </a:endParaRPr>
            </a:p>
          </p:txBody>
        </p:sp>
        <p:sp>
          <p:nvSpPr>
            <p:cNvPr id="47" name="Freeform 36">
              <a:extLst>
                <a:ext uri="{FF2B5EF4-FFF2-40B4-BE49-F238E27FC236}">
                  <a16:creationId xmlns:a16="http://schemas.microsoft.com/office/drawing/2014/main" id="{97D98BFA-B213-5F03-A654-42CF9F12B214}"/>
                </a:ext>
              </a:extLst>
            </p:cNvPr>
            <p:cNvSpPr/>
            <p:nvPr/>
          </p:nvSpPr>
          <p:spPr>
            <a:xfrm>
              <a:off x="4620665" y="4380134"/>
              <a:ext cx="3753654" cy="916493"/>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3">
                <a:lumMod val="60000"/>
                <a:lumOff val="40000"/>
              </a:schemeClr>
            </a:solidFill>
            <a:ln>
              <a:solidFill>
                <a:schemeClr val="accent3">
                  <a:lumMod val="50000"/>
                </a:schemeClr>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defTabSz="622300" rtl="0">
                <a:lnSpc>
                  <a:spcPct val="90000"/>
                </a:lnSpc>
                <a:spcBef>
                  <a:spcPct val="0"/>
                </a:spcBef>
                <a:spcAft>
                  <a:spcPct val="35000"/>
                </a:spcAft>
              </a:pPr>
              <a:r>
                <a:rPr lang="en-US" sz="1600" kern="1200" dirty="0">
                  <a:latin typeface="Cambria" panose="02040503050406030204" pitchFamily="18" charset="0"/>
                  <a:ea typeface="Roboto" panose="02000000000000000000" pitchFamily="2" charset="0"/>
                </a:rPr>
                <a:t>Assurance engagements other than audits and reviews of historical financial information</a:t>
              </a:r>
              <a:endParaRPr lang="en-IN" sz="1600" kern="1200" dirty="0">
                <a:latin typeface="Cambria" panose="02040503050406030204" pitchFamily="18" charset="0"/>
                <a:ea typeface="Roboto" panose="02000000000000000000" pitchFamily="2" charset="0"/>
              </a:endParaRPr>
            </a:p>
          </p:txBody>
        </p:sp>
        <p:sp>
          <p:nvSpPr>
            <p:cNvPr id="48" name="Freeform 37">
              <a:extLst>
                <a:ext uri="{FF2B5EF4-FFF2-40B4-BE49-F238E27FC236}">
                  <a16:creationId xmlns:a16="http://schemas.microsoft.com/office/drawing/2014/main" id="{2946CBF3-CF55-0E08-DDC9-D26A90642105}"/>
                </a:ext>
              </a:extLst>
            </p:cNvPr>
            <p:cNvSpPr/>
            <p:nvPr/>
          </p:nvSpPr>
          <p:spPr>
            <a:xfrm>
              <a:off x="8975539" y="4619290"/>
              <a:ext cx="3006100" cy="916493"/>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3">
                <a:lumMod val="60000"/>
                <a:lumOff val="40000"/>
              </a:schemeClr>
            </a:solidFill>
            <a:ln>
              <a:solidFill>
                <a:schemeClr val="accent3">
                  <a:lumMod val="50000"/>
                </a:schemeClr>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600" kern="1200">
                  <a:latin typeface="Cambria" panose="02040503050406030204" pitchFamily="18" charset="0"/>
                  <a:ea typeface="Roboto" panose="02000000000000000000" pitchFamily="2" charset="0"/>
                </a:rPr>
                <a:t>Standards on Assurance Engagements (SAEs): 3000 – 3699</a:t>
              </a:r>
              <a:endParaRPr lang="en-IN" sz="1600" kern="1200">
                <a:latin typeface="Cambria" panose="02040503050406030204" pitchFamily="18" charset="0"/>
                <a:ea typeface="Roboto" panose="02000000000000000000" pitchFamily="2" charset="0"/>
              </a:endParaRPr>
            </a:p>
          </p:txBody>
        </p:sp>
        <p:sp>
          <p:nvSpPr>
            <p:cNvPr id="49" name="Freeform 38">
              <a:extLst>
                <a:ext uri="{FF2B5EF4-FFF2-40B4-BE49-F238E27FC236}">
                  <a16:creationId xmlns:a16="http://schemas.microsoft.com/office/drawing/2014/main" id="{4B855EB4-23F0-4D57-FCC5-1A52885CD153}"/>
                </a:ext>
              </a:extLst>
            </p:cNvPr>
            <p:cNvSpPr/>
            <p:nvPr/>
          </p:nvSpPr>
          <p:spPr>
            <a:xfrm>
              <a:off x="1760899" y="5764907"/>
              <a:ext cx="2234326" cy="916493"/>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6">
                <a:lumMod val="40000"/>
                <a:lumOff val="60000"/>
              </a:schemeClr>
            </a:solidFill>
            <a:ln>
              <a:solidFill>
                <a:schemeClr val="accent6"/>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600" kern="1200" dirty="0">
                  <a:latin typeface="Cambria" panose="02040503050406030204" pitchFamily="18" charset="0"/>
                  <a:ea typeface="Roboto" panose="02000000000000000000" pitchFamily="2" charset="0"/>
                </a:rPr>
                <a:t>Framework for Related Services</a:t>
              </a:r>
              <a:endParaRPr lang="en-IN" sz="1600" kern="1200" dirty="0">
                <a:latin typeface="Cambria" panose="02040503050406030204" pitchFamily="18" charset="0"/>
                <a:ea typeface="Roboto" panose="02000000000000000000" pitchFamily="2" charset="0"/>
              </a:endParaRPr>
            </a:p>
          </p:txBody>
        </p:sp>
        <p:sp>
          <p:nvSpPr>
            <p:cNvPr id="50" name="Freeform 39">
              <a:extLst>
                <a:ext uri="{FF2B5EF4-FFF2-40B4-BE49-F238E27FC236}">
                  <a16:creationId xmlns:a16="http://schemas.microsoft.com/office/drawing/2014/main" id="{3E8940BF-52DD-EFAA-58E4-281D9402EAF3}"/>
                </a:ext>
              </a:extLst>
            </p:cNvPr>
            <p:cNvSpPr/>
            <p:nvPr/>
          </p:nvSpPr>
          <p:spPr>
            <a:xfrm>
              <a:off x="4620665" y="5694567"/>
              <a:ext cx="3753654" cy="1093093"/>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6">
                <a:lumMod val="40000"/>
                <a:lumOff val="60000"/>
              </a:schemeClr>
            </a:solidFill>
            <a:ln>
              <a:solidFill>
                <a:schemeClr val="accent6"/>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defTabSz="622300" rtl="0">
                <a:lnSpc>
                  <a:spcPct val="90000"/>
                </a:lnSpc>
                <a:spcBef>
                  <a:spcPct val="0"/>
                </a:spcBef>
                <a:spcAft>
                  <a:spcPct val="35000"/>
                </a:spcAft>
              </a:pPr>
              <a:r>
                <a:rPr lang="en-US" sz="1600" kern="1200" dirty="0">
                  <a:latin typeface="Cambria" panose="02040503050406030204" pitchFamily="18" charset="0"/>
                  <a:ea typeface="Roboto" panose="02000000000000000000" pitchFamily="2" charset="0"/>
                </a:rPr>
                <a:t>Engagements of related services such as agreed upon procedures, compilation engagements and other related services</a:t>
              </a:r>
              <a:endParaRPr lang="en-IN" sz="1600" kern="1200" dirty="0">
                <a:latin typeface="Cambria" panose="02040503050406030204" pitchFamily="18" charset="0"/>
                <a:ea typeface="Roboto" panose="02000000000000000000" pitchFamily="2" charset="0"/>
              </a:endParaRPr>
            </a:p>
          </p:txBody>
        </p:sp>
        <p:sp>
          <p:nvSpPr>
            <p:cNvPr id="51" name="Freeform 40">
              <a:extLst>
                <a:ext uri="{FF2B5EF4-FFF2-40B4-BE49-F238E27FC236}">
                  <a16:creationId xmlns:a16="http://schemas.microsoft.com/office/drawing/2014/main" id="{B20A5D02-A6EB-044E-2FFC-D1647067CD6A}"/>
                </a:ext>
              </a:extLst>
            </p:cNvPr>
            <p:cNvSpPr/>
            <p:nvPr/>
          </p:nvSpPr>
          <p:spPr>
            <a:xfrm>
              <a:off x="8975539" y="5679388"/>
              <a:ext cx="3006100" cy="916493"/>
            </a:xfrm>
            <a:custGeom>
              <a:avLst/>
              <a:gdLst>
                <a:gd name="connsiteX0" fmla="*/ 0 w 3006100"/>
                <a:gd name="connsiteY0" fmla="*/ 0 h 916493"/>
                <a:gd name="connsiteX1" fmla="*/ 3006100 w 3006100"/>
                <a:gd name="connsiteY1" fmla="*/ 0 h 916493"/>
                <a:gd name="connsiteX2" fmla="*/ 3006100 w 3006100"/>
                <a:gd name="connsiteY2" fmla="*/ 916493 h 916493"/>
                <a:gd name="connsiteX3" fmla="*/ 0 w 3006100"/>
                <a:gd name="connsiteY3" fmla="*/ 916493 h 916493"/>
                <a:gd name="connsiteX4" fmla="*/ 0 w 3006100"/>
                <a:gd name="connsiteY4" fmla="*/ 0 h 916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100" h="916493">
                  <a:moveTo>
                    <a:pt x="0" y="0"/>
                  </a:moveTo>
                  <a:lnTo>
                    <a:pt x="3006100" y="0"/>
                  </a:lnTo>
                  <a:lnTo>
                    <a:pt x="3006100" y="916493"/>
                  </a:lnTo>
                  <a:lnTo>
                    <a:pt x="0" y="916493"/>
                  </a:lnTo>
                  <a:lnTo>
                    <a:pt x="0" y="0"/>
                  </a:lnTo>
                  <a:close/>
                </a:path>
              </a:pathLst>
            </a:custGeom>
            <a:solidFill>
              <a:schemeClr val="accent6">
                <a:lumMod val="40000"/>
                <a:lumOff val="60000"/>
              </a:schemeClr>
            </a:solidFill>
            <a:ln>
              <a:solidFill>
                <a:schemeClr val="accent6"/>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600" kern="1200">
                  <a:latin typeface="Cambria" panose="02040503050406030204" pitchFamily="18" charset="0"/>
                  <a:ea typeface="Roboto" panose="02000000000000000000" pitchFamily="2" charset="0"/>
                </a:rPr>
                <a:t>Standards on Related Services (SRSs): 4000 – 4699</a:t>
              </a:r>
              <a:endParaRPr lang="en-IN" sz="1600" kern="1200" dirty="0">
                <a:latin typeface="Cambria" panose="02040503050406030204" pitchFamily="18" charset="0"/>
                <a:ea typeface="Roboto" panose="02000000000000000000" pitchFamily="2" charset="0"/>
              </a:endParaRPr>
            </a:p>
          </p:txBody>
        </p:sp>
      </p:grpSp>
      <p:sp>
        <p:nvSpPr>
          <p:cNvPr id="52" name="TextBox 51">
            <a:extLst>
              <a:ext uri="{FF2B5EF4-FFF2-40B4-BE49-F238E27FC236}">
                <a16:creationId xmlns:a16="http://schemas.microsoft.com/office/drawing/2014/main" id="{0A1FE619-312D-54D5-B12F-63901E6D7777}"/>
              </a:ext>
            </a:extLst>
          </p:cNvPr>
          <p:cNvSpPr txBox="1"/>
          <p:nvPr/>
        </p:nvSpPr>
        <p:spPr>
          <a:xfrm>
            <a:off x="2990707" y="260817"/>
            <a:ext cx="6552054" cy="461665"/>
          </a:xfrm>
          <a:prstGeom prst="rect">
            <a:avLst/>
          </a:prstGeom>
          <a:noFill/>
        </p:spPr>
        <p:txBody>
          <a:bodyPr wrap="square" rtlCol="0">
            <a:spAutoFit/>
          </a:bodyPr>
          <a:lstStyle/>
          <a:p>
            <a:pPr algn="ctr"/>
            <a:r>
              <a:rPr lang="en-US" sz="2400" dirty="0"/>
              <a:t>An overview of Auditing &amp; Assurance Frame work</a:t>
            </a:r>
          </a:p>
        </p:txBody>
      </p:sp>
      <p:sp>
        <p:nvSpPr>
          <p:cNvPr id="53" name="Footer Placeholder 52">
            <a:extLst>
              <a:ext uri="{FF2B5EF4-FFF2-40B4-BE49-F238E27FC236}">
                <a16:creationId xmlns:a16="http://schemas.microsoft.com/office/drawing/2014/main" id="{8BE0F89D-ADAB-4A71-BC9E-954C4781092B}"/>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170197438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3E90D-9204-9AA3-8ACC-981959360AD8}"/>
              </a:ext>
            </a:extLst>
          </p:cNvPr>
          <p:cNvSpPr>
            <a:spLocks noGrp="1"/>
          </p:cNvSpPr>
          <p:nvPr>
            <p:ph type="title"/>
          </p:nvPr>
        </p:nvSpPr>
        <p:spPr>
          <a:xfrm>
            <a:off x="838200" y="365126"/>
            <a:ext cx="10515600" cy="741780"/>
          </a:xfrm>
        </p:spPr>
        <p:txBody>
          <a:bodyPr/>
          <a:lstStyle/>
          <a:p>
            <a:r>
              <a:rPr lang="en-US" dirty="0"/>
              <a:t>Risk based Audit</a:t>
            </a:r>
          </a:p>
        </p:txBody>
      </p:sp>
      <p:sp>
        <p:nvSpPr>
          <p:cNvPr id="4" name="Footer Placeholder 3">
            <a:extLst>
              <a:ext uri="{FF2B5EF4-FFF2-40B4-BE49-F238E27FC236}">
                <a16:creationId xmlns:a16="http://schemas.microsoft.com/office/drawing/2014/main" id="{A1FB8D10-B080-F617-220C-9D0BF7C4A664}"/>
              </a:ext>
            </a:extLst>
          </p:cNvPr>
          <p:cNvSpPr>
            <a:spLocks noGrp="1"/>
          </p:cNvSpPr>
          <p:nvPr>
            <p:ph type="ftr" sz="quarter" idx="11"/>
          </p:nvPr>
        </p:nvSpPr>
        <p:spPr/>
        <p:txBody>
          <a:bodyPr/>
          <a:lstStyle/>
          <a:p>
            <a:r>
              <a:rPr lang="en-US"/>
              <a:t>M.S.Mathew F C A</a:t>
            </a:r>
          </a:p>
        </p:txBody>
      </p:sp>
      <p:sp>
        <p:nvSpPr>
          <p:cNvPr id="5" name="Rectangle 3">
            <a:extLst>
              <a:ext uri="{FF2B5EF4-FFF2-40B4-BE49-F238E27FC236}">
                <a16:creationId xmlns:a16="http://schemas.microsoft.com/office/drawing/2014/main" id="{C45B6855-C3B0-551C-B926-AE293912050A}"/>
              </a:ext>
            </a:extLst>
          </p:cNvPr>
          <p:cNvSpPr>
            <a:spLocks noGrp="1" noChangeArrowheads="1"/>
          </p:cNvSpPr>
          <p:nvPr>
            <p:ph idx="1"/>
          </p:nvPr>
        </p:nvSpPr>
        <p:spPr>
          <a:xfrm>
            <a:off x="838199" y="1223783"/>
            <a:ext cx="9701463" cy="5269092"/>
          </a:xfrm>
        </p:spPr>
        <p:txBody>
          <a:bodyPr>
            <a:noAutofit/>
          </a:bodyPr>
          <a:lstStyle/>
          <a:p>
            <a:pPr marL="400050" indent="-400050">
              <a:buFontTx/>
              <a:buNone/>
            </a:pPr>
            <a:r>
              <a:rPr lang="en-US" altLang="en-US" dirty="0">
                <a:solidFill>
                  <a:schemeClr val="tx1"/>
                </a:solidFill>
                <a:latin typeface="CG Omega" pitchFamily="34" charset="0"/>
              </a:rPr>
              <a:t>Factors affecting the </a:t>
            </a:r>
            <a:r>
              <a:rPr lang="en-US" altLang="en-US" dirty="0">
                <a:solidFill>
                  <a:schemeClr val="tx2"/>
                </a:solidFill>
                <a:latin typeface="CG Omega" pitchFamily="34" charset="0"/>
              </a:rPr>
              <a:t>Inherent risk at the account balance and class of transaction levels</a:t>
            </a:r>
          </a:p>
          <a:p>
            <a:pPr marL="400050" indent="-400050">
              <a:lnSpc>
                <a:spcPts val="2000"/>
              </a:lnSpc>
            </a:pPr>
            <a:r>
              <a:rPr lang="en-US" altLang="en-US" dirty="0">
                <a:solidFill>
                  <a:schemeClr val="tx1"/>
                </a:solidFill>
                <a:latin typeface="CG Omega" pitchFamily="34" charset="0"/>
              </a:rPr>
              <a:t>Complexity of the underlying transactions</a:t>
            </a:r>
          </a:p>
          <a:p>
            <a:pPr marL="400050" indent="-400050">
              <a:lnSpc>
                <a:spcPts val="2000"/>
              </a:lnSpc>
            </a:pPr>
            <a:r>
              <a:rPr lang="en-US" altLang="en-US" dirty="0">
                <a:solidFill>
                  <a:schemeClr val="tx1"/>
                </a:solidFill>
                <a:latin typeface="CG Omega" pitchFamily="34" charset="0"/>
              </a:rPr>
              <a:t>Degree of judgment in determining account balances</a:t>
            </a:r>
          </a:p>
          <a:p>
            <a:pPr marL="400050" indent="-400050">
              <a:lnSpc>
                <a:spcPts val="2000"/>
              </a:lnSpc>
            </a:pPr>
            <a:r>
              <a:rPr lang="en-US" altLang="en-US" dirty="0">
                <a:solidFill>
                  <a:schemeClr val="tx1"/>
                </a:solidFill>
                <a:latin typeface="CG Omega" pitchFamily="34" charset="0"/>
              </a:rPr>
              <a:t>Susceptibility of assets to misappropriation</a:t>
            </a:r>
          </a:p>
          <a:p>
            <a:pPr marL="400050" indent="-400050">
              <a:lnSpc>
                <a:spcPts val="2000"/>
              </a:lnSpc>
            </a:pPr>
            <a:r>
              <a:rPr lang="en-US" altLang="en-US" dirty="0">
                <a:solidFill>
                  <a:schemeClr val="tx1"/>
                </a:solidFill>
                <a:latin typeface="CG Omega" pitchFamily="34" charset="0"/>
              </a:rPr>
              <a:t>Large volumes of transaction or transactions with high value</a:t>
            </a:r>
          </a:p>
          <a:p>
            <a:pPr marL="400050" indent="-400050">
              <a:lnSpc>
                <a:spcPts val="2000"/>
              </a:lnSpc>
            </a:pPr>
            <a:r>
              <a:rPr lang="en-US" altLang="en-US" dirty="0">
                <a:solidFill>
                  <a:schemeClr val="tx1"/>
                </a:solidFill>
                <a:latin typeface="CG Omega" pitchFamily="34" charset="0"/>
              </a:rPr>
              <a:t>High dependence on computer systems</a:t>
            </a:r>
          </a:p>
          <a:p>
            <a:pPr marL="400050" indent="-400050">
              <a:lnSpc>
                <a:spcPts val="2000"/>
              </a:lnSpc>
            </a:pPr>
            <a:r>
              <a:rPr lang="en-US" altLang="en-US" dirty="0">
                <a:solidFill>
                  <a:schemeClr val="tx1"/>
                </a:solidFill>
                <a:latin typeface="CG Omega" pitchFamily="34" charset="0"/>
              </a:rPr>
              <a:t>Incapability of the accounting system to handle the transactions</a:t>
            </a:r>
          </a:p>
          <a:p>
            <a:pPr marL="400050" indent="-400050">
              <a:lnSpc>
                <a:spcPts val="2000"/>
              </a:lnSpc>
            </a:pPr>
            <a:r>
              <a:rPr lang="en-US" altLang="en-US" dirty="0">
                <a:solidFill>
                  <a:schemeClr val="tx1"/>
                </a:solidFill>
                <a:latin typeface="CG Omega" pitchFamily="34" charset="0"/>
              </a:rPr>
              <a:t>Related party transactions</a:t>
            </a:r>
          </a:p>
          <a:p>
            <a:pPr marL="400050" indent="-400050">
              <a:lnSpc>
                <a:spcPts val="2200"/>
              </a:lnSpc>
              <a:buFontTx/>
              <a:buNone/>
            </a:pPr>
            <a:r>
              <a:rPr lang="en-US" altLang="en-US" dirty="0">
                <a:solidFill>
                  <a:schemeClr val="tx1"/>
                </a:solidFill>
                <a:latin typeface="CG Omega" pitchFamily="34" charset="0"/>
              </a:rPr>
              <a:t>To assess this risk we need to </a:t>
            </a:r>
            <a:r>
              <a:rPr lang="en-US" altLang="en-US" dirty="0">
                <a:solidFill>
                  <a:schemeClr val="tx2"/>
                </a:solidFill>
                <a:latin typeface="CG Omega" pitchFamily="34" charset="0"/>
              </a:rPr>
              <a:t>Understand the Key Business Processes and related transactions </a:t>
            </a:r>
            <a:r>
              <a:rPr lang="en-US" altLang="en-US" dirty="0">
                <a:solidFill>
                  <a:schemeClr val="tx1"/>
                </a:solidFill>
                <a:latin typeface="CG Omega" pitchFamily="34" charset="0"/>
              </a:rPr>
              <a:t>of the client</a:t>
            </a:r>
          </a:p>
          <a:p>
            <a:pPr marL="400050" indent="-400050"/>
            <a:endParaRPr lang="en-US" altLang="en-US" dirty="0">
              <a:solidFill>
                <a:schemeClr val="tx1"/>
              </a:solidFill>
              <a:latin typeface="CG Omega" pitchFamily="34" charset="0"/>
            </a:endParaRPr>
          </a:p>
          <a:p>
            <a:pPr marL="400050" indent="-400050"/>
            <a:endParaRPr lang="en-US" altLang="en-US" dirty="0">
              <a:solidFill>
                <a:schemeClr val="tx1"/>
              </a:solidFill>
              <a:latin typeface="CG Omega" pitchFamily="34" charset="0"/>
            </a:endParaRPr>
          </a:p>
          <a:p>
            <a:pPr marL="400050" indent="-400050">
              <a:buFontTx/>
              <a:buNone/>
            </a:pPr>
            <a:endParaRPr lang="en-US" altLang="en-US" dirty="0">
              <a:latin typeface="CG Omega" pitchFamily="34" charset="0"/>
              <a:cs typeface="Times New Roman" panose="02020603050405020304" pitchFamily="18" charset="0"/>
            </a:endParaRPr>
          </a:p>
          <a:p>
            <a:pPr marL="400050" indent="-400050">
              <a:lnSpc>
                <a:spcPct val="100000"/>
              </a:lnSpc>
              <a:buFontTx/>
              <a:buNone/>
            </a:pPr>
            <a:endParaRPr lang="en-US" altLang="en-US" dirty="0">
              <a:latin typeface="CG Omega" pitchFamily="34" charset="0"/>
              <a:cs typeface="Times New Roman" panose="02020603050405020304" pitchFamily="18" charset="0"/>
            </a:endParaRPr>
          </a:p>
          <a:p>
            <a:pPr marL="400050" indent="-400050">
              <a:lnSpc>
                <a:spcPct val="100000"/>
              </a:lnSpc>
              <a:buFontTx/>
              <a:buNone/>
            </a:pPr>
            <a:r>
              <a:rPr lang="en-US" altLang="en-US" dirty="0">
                <a:solidFill>
                  <a:schemeClr val="tx1"/>
                </a:solidFill>
                <a:latin typeface="CG Omega" pitchFamily="34" charset="0"/>
              </a:rPr>
              <a:t>	</a:t>
            </a:r>
          </a:p>
          <a:p>
            <a:pPr marL="400050" indent="-400050">
              <a:spcAft>
                <a:spcPct val="0"/>
              </a:spcAft>
              <a:buFontTx/>
              <a:buNone/>
            </a:pPr>
            <a:endParaRPr lang="en-US" altLang="en-US" b="1" i="1" dirty="0">
              <a:solidFill>
                <a:srgbClr val="0000FF"/>
              </a:solidFill>
              <a:latin typeface="CG Omega" pitchFamily="34" charset="0"/>
            </a:endParaRPr>
          </a:p>
          <a:p>
            <a:pPr marL="400050" indent="-400050">
              <a:spcAft>
                <a:spcPct val="0"/>
              </a:spcAft>
              <a:buFontTx/>
              <a:buNone/>
            </a:pPr>
            <a:endParaRPr lang="en-US" altLang="en-US" b="1" i="1" dirty="0">
              <a:solidFill>
                <a:srgbClr val="CC9900"/>
              </a:solidFill>
              <a:latin typeface="CG Omega" pitchFamily="34" charset="0"/>
            </a:endParaRPr>
          </a:p>
          <a:p>
            <a:pPr marL="1714500" lvl="3" indent="-342900">
              <a:lnSpc>
                <a:spcPct val="90000"/>
              </a:lnSpc>
              <a:buFontTx/>
              <a:buNone/>
            </a:pPr>
            <a:endParaRPr lang="en-US" altLang="en-US" sz="2800" b="1" i="1" dirty="0">
              <a:solidFill>
                <a:srgbClr val="CC9900"/>
              </a:solidFill>
              <a:latin typeface="CG Omega" pitchFamily="34" charset="0"/>
            </a:endParaRPr>
          </a:p>
          <a:p>
            <a:pPr marL="400050" indent="-400050">
              <a:buFontTx/>
              <a:buNone/>
            </a:pPr>
            <a:r>
              <a:rPr lang="en-GB" altLang="en-US" dirty="0">
                <a:latin typeface="CG Omega" pitchFamily="34" charset="0"/>
              </a:rPr>
              <a:t>		</a:t>
            </a:r>
            <a:endParaRPr lang="en-US" altLang="en-US" dirty="0">
              <a:solidFill>
                <a:schemeClr val="accent1"/>
              </a:solidFill>
              <a:latin typeface="CG Omega" pitchFamily="34" charset="0"/>
            </a:endParaRPr>
          </a:p>
          <a:p>
            <a:pPr marL="400050" indent="-400050">
              <a:buFontTx/>
              <a:buNone/>
            </a:pPr>
            <a:r>
              <a:rPr lang="en-GB" altLang="en-US" dirty="0">
                <a:latin typeface="CG Omega" pitchFamily="34" charset="0"/>
              </a:rPr>
              <a:t>		</a:t>
            </a:r>
          </a:p>
          <a:p>
            <a:pPr marL="1371600" lvl="2" indent="-419100">
              <a:buClr>
                <a:srgbClr val="CC3300"/>
              </a:buClr>
              <a:buFont typeface="Wingdings" panose="05000000000000000000" pitchFamily="2" charset="2"/>
              <a:buNone/>
            </a:pPr>
            <a:endParaRPr lang="en-GB" altLang="en-US" sz="2800" dirty="0">
              <a:latin typeface="CG Omega" pitchFamily="34" charset="0"/>
            </a:endParaRPr>
          </a:p>
          <a:p>
            <a:pPr marL="400050" indent="-400050" algn="ctr">
              <a:buFontTx/>
              <a:buNone/>
            </a:pPr>
            <a:endParaRPr lang="en-US" altLang="en-US" dirty="0">
              <a:solidFill>
                <a:schemeClr val="accent1"/>
              </a:solidFill>
              <a:latin typeface="PwC_Logo" pitchFamily="2" charset="0"/>
            </a:endParaRPr>
          </a:p>
          <a:p>
            <a:pPr marL="400050" indent="-400050" algn="ctr">
              <a:buFontTx/>
              <a:buNone/>
            </a:pPr>
            <a:endParaRPr lang="en-GB" altLang="en-US" dirty="0">
              <a:solidFill>
                <a:schemeClr val="accent1"/>
              </a:solidFill>
              <a:latin typeface="CG Omega" pitchFamily="34" charset="0"/>
            </a:endParaRPr>
          </a:p>
        </p:txBody>
      </p:sp>
    </p:spTree>
    <p:extLst>
      <p:ext uri="{BB962C8B-B14F-4D97-AF65-F5344CB8AC3E}">
        <p14:creationId xmlns:p14="http://schemas.microsoft.com/office/powerpoint/2010/main" val="426106089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6067E-87B1-CB91-65C7-E21ED07BF27F}"/>
              </a:ext>
            </a:extLst>
          </p:cNvPr>
          <p:cNvSpPr>
            <a:spLocks noGrp="1"/>
          </p:cNvSpPr>
          <p:nvPr>
            <p:ph type="title"/>
          </p:nvPr>
        </p:nvSpPr>
        <p:spPr>
          <a:xfrm>
            <a:off x="838200" y="365125"/>
            <a:ext cx="10515600" cy="620109"/>
          </a:xfrm>
        </p:spPr>
        <p:txBody>
          <a:bodyPr>
            <a:normAutofit fontScale="90000"/>
          </a:bodyPr>
          <a:lstStyle/>
          <a:p>
            <a:r>
              <a:rPr lang="en-US" dirty="0"/>
              <a:t>Risk based Audit</a:t>
            </a:r>
          </a:p>
        </p:txBody>
      </p:sp>
      <p:sp>
        <p:nvSpPr>
          <p:cNvPr id="3" name="Content Placeholder 2">
            <a:extLst>
              <a:ext uri="{FF2B5EF4-FFF2-40B4-BE49-F238E27FC236}">
                <a16:creationId xmlns:a16="http://schemas.microsoft.com/office/drawing/2014/main" id="{4C4C686E-FCB7-E6C4-EE29-8CDF74A9E170}"/>
              </a:ext>
            </a:extLst>
          </p:cNvPr>
          <p:cNvSpPr>
            <a:spLocks noGrp="1"/>
          </p:cNvSpPr>
          <p:nvPr>
            <p:ph idx="1"/>
          </p:nvPr>
        </p:nvSpPr>
        <p:spPr>
          <a:xfrm>
            <a:off x="838200" y="1104407"/>
            <a:ext cx="10515600" cy="5388467"/>
          </a:xfrm>
        </p:spPr>
        <p:txBody>
          <a:bodyPr/>
          <a:lstStyle/>
          <a:p>
            <a:pPr marL="0" indent="0">
              <a:buNone/>
            </a:pPr>
            <a:r>
              <a:rPr lang="en-US" dirty="0"/>
              <a:t>The Risk of Material Misstatement is a combination of:</a:t>
            </a:r>
          </a:p>
          <a:p>
            <a:pPr lvl="1"/>
            <a:r>
              <a:rPr lang="en-US" sz="2800" dirty="0"/>
              <a:t>Inherent risk – due to the nature of the business</a:t>
            </a:r>
          </a:p>
          <a:p>
            <a:pPr lvl="1"/>
            <a:r>
              <a:rPr lang="en-US" sz="2800" dirty="0"/>
              <a:t>Control risk – due to the entity’s failure to implement internal control procedures to prevent misstatements from occurring </a:t>
            </a:r>
          </a:p>
          <a:p>
            <a:pPr lvl="1"/>
            <a:r>
              <a:rPr lang="en-US" sz="2800" dirty="0"/>
              <a:t>Detection risk – the auditor’s failure to detect the misstatement through audit procedures  </a:t>
            </a:r>
          </a:p>
          <a:p>
            <a:pPr marL="0" indent="0">
              <a:buNone/>
            </a:pPr>
            <a:r>
              <a:rPr lang="en-US" dirty="0"/>
              <a:t>The first two relates to the entity and its management   </a:t>
            </a:r>
          </a:p>
          <a:p>
            <a:pPr marL="0" indent="0">
              <a:buNone/>
            </a:pPr>
            <a:r>
              <a:rPr lang="en-US" dirty="0"/>
              <a:t>The third one, namely detection risk, is to be handled by the auditor     </a:t>
            </a:r>
          </a:p>
        </p:txBody>
      </p:sp>
      <p:sp>
        <p:nvSpPr>
          <p:cNvPr id="4" name="Footer Placeholder 3">
            <a:extLst>
              <a:ext uri="{FF2B5EF4-FFF2-40B4-BE49-F238E27FC236}">
                <a16:creationId xmlns:a16="http://schemas.microsoft.com/office/drawing/2014/main" id="{2785E7CD-4D73-3920-D37A-5B197A58D191}"/>
              </a:ext>
            </a:extLst>
          </p:cNvPr>
          <p:cNvSpPr>
            <a:spLocks noGrp="1"/>
          </p:cNvSpPr>
          <p:nvPr>
            <p:ph type="ftr" sz="quarter" idx="11"/>
          </p:nvPr>
        </p:nvSpPr>
        <p:spPr/>
        <p:txBody>
          <a:bodyPr/>
          <a:lstStyle/>
          <a:p>
            <a:r>
              <a:rPr lang="en-US"/>
              <a:t>M.S.Mathew F C A</a:t>
            </a:r>
          </a:p>
        </p:txBody>
      </p:sp>
      <p:cxnSp>
        <p:nvCxnSpPr>
          <p:cNvPr id="8" name="Straight Connector 7">
            <a:extLst>
              <a:ext uri="{FF2B5EF4-FFF2-40B4-BE49-F238E27FC236}">
                <a16:creationId xmlns:a16="http://schemas.microsoft.com/office/drawing/2014/main" id="{946E2248-5FEE-6EDD-AD2F-A40F926FE0D1}"/>
              </a:ext>
            </a:extLst>
          </p:cNvPr>
          <p:cNvCxnSpPr/>
          <p:nvPr/>
        </p:nvCxnSpPr>
        <p:spPr>
          <a:xfrm flipV="1">
            <a:off x="1371600" y="6237177"/>
            <a:ext cx="7450428" cy="47713"/>
          </a:xfrm>
          <a:prstGeom prst="line">
            <a:avLst/>
          </a:prstGeom>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E02C1D17-F871-73C6-4295-E74FB8924124}"/>
              </a:ext>
            </a:extLst>
          </p:cNvPr>
          <p:cNvSpPr/>
          <p:nvPr/>
        </p:nvSpPr>
        <p:spPr>
          <a:xfrm>
            <a:off x="8889620" y="275748"/>
            <a:ext cx="3073160" cy="18545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First two relate  to entity and its management</a:t>
            </a:r>
          </a:p>
        </p:txBody>
      </p:sp>
    </p:spTree>
    <p:extLst>
      <p:ext uri="{BB962C8B-B14F-4D97-AF65-F5344CB8AC3E}">
        <p14:creationId xmlns:p14="http://schemas.microsoft.com/office/powerpoint/2010/main" val="359952893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A8851-C171-30AF-1B5A-607C877243A2}"/>
              </a:ext>
            </a:extLst>
          </p:cNvPr>
          <p:cNvSpPr>
            <a:spLocks noGrp="1"/>
          </p:cNvSpPr>
          <p:nvPr>
            <p:ph type="title"/>
          </p:nvPr>
        </p:nvSpPr>
        <p:spPr>
          <a:xfrm>
            <a:off x="838200" y="365126"/>
            <a:ext cx="10515600" cy="787534"/>
          </a:xfrm>
        </p:spPr>
        <p:txBody>
          <a:bodyPr/>
          <a:lstStyle/>
          <a:p>
            <a:r>
              <a:rPr lang="en-US" dirty="0"/>
              <a:t>Risk based Audit</a:t>
            </a:r>
          </a:p>
        </p:txBody>
      </p:sp>
      <p:sp>
        <p:nvSpPr>
          <p:cNvPr id="3" name="Content Placeholder 2">
            <a:extLst>
              <a:ext uri="{FF2B5EF4-FFF2-40B4-BE49-F238E27FC236}">
                <a16:creationId xmlns:a16="http://schemas.microsoft.com/office/drawing/2014/main" id="{4A926A77-E03B-F0C7-695A-99654DC75716}"/>
              </a:ext>
            </a:extLst>
          </p:cNvPr>
          <p:cNvSpPr>
            <a:spLocks noGrp="1"/>
          </p:cNvSpPr>
          <p:nvPr>
            <p:ph idx="1"/>
          </p:nvPr>
        </p:nvSpPr>
        <p:spPr>
          <a:xfrm>
            <a:off x="838200" y="1461752"/>
            <a:ext cx="10515600" cy="5031122"/>
          </a:xfrm>
        </p:spPr>
        <p:txBody>
          <a:bodyPr>
            <a:normAutofit fontScale="92500" lnSpcReduction="10000"/>
          </a:bodyPr>
          <a:lstStyle/>
          <a:p>
            <a:pPr marL="0" indent="0">
              <a:buNone/>
            </a:pPr>
            <a:r>
              <a:rPr lang="en-US" dirty="0"/>
              <a:t>Therefore, the primary function of the auditor is to:</a:t>
            </a:r>
          </a:p>
          <a:p>
            <a:pPr>
              <a:buFont typeface="Wingdings" panose="05000000000000000000" pitchFamily="2" charset="2"/>
              <a:buChar char="v"/>
            </a:pPr>
            <a:r>
              <a:rPr lang="en-US" dirty="0"/>
              <a:t> </a:t>
            </a:r>
            <a:r>
              <a:rPr lang="en-US" u="sng" dirty="0"/>
              <a:t>assess the risk </a:t>
            </a:r>
            <a:r>
              <a:rPr lang="en-US" dirty="0"/>
              <a:t>of </a:t>
            </a:r>
            <a:r>
              <a:rPr lang="en-US" u="sng" dirty="0"/>
              <a:t>material misstatement</a:t>
            </a:r>
            <a:r>
              <a:rPr lang="en-US" dirty="0"/>
              <a:t>, and </a:t>
            </a:r>
          </a:p>
          <a:p>
            <a:pPr>
              <a:buFont typeface="Wingdings" panose="05000000000000000000" pitchFamily="2" charset="2"/>
              <a:buChar char="v"/>
            </a:pPr>
            <a:r>
              <a:rPr lang="en-US" u="sng" dirty="0"/>
              <a:t>design audit procedures </a:t>
            </a:r>
            <a:r>
              <a:rPr lang="en-US" dirty="0"/>
              <a:t>to prevent or limit those risk to a lower level</a:t>
            </a:r>
          </a:p>
          <a:p>
            <a:pPr marL="0" indent="0">
              <a:buNone/>
            </a:pPr>
            <a:endParaRPr lang="en-US" dirty="0"/>
          </a:p>
          <a:p>
            <a:pPr marL="0" indent="0">
              <a:buNone/>
            </a:pPr>
            <a:r>
              <a:rPr lang="en-US" dirty="0"/>
              <a:t>Risk has to be assessed at </a:t>
            </a:r>
          </a:p>
          <a:p>
            <a:r>
              <a:rPr lang="en-US" dirty="0"/>
              <a:t>Financial statement level (risk that is pervasive as a whole)</a:t>
            </a:r>
          </a:p>
          <a:p>
            <a:r>
              <a:rPr lang="en-US" dirty="0"/>
              <a:t>Class of transactions level (risk specific to assertions) </a:t>
            </a:r>
          </a:p>
          <a:p>
            <a:r>
              <a:rPr lang="en-US" dirty="0"/>
              <a:t>Account balances level (risk specific to assertions)</a:t>
            </a:r>
          </a:p>
          <a:p>
            <a:pPr marL="0" indent="0">
              <a:buNone/>
            </a:pPr>
            <a:r>
              <a:rPr lang="en-US" dirty="0"/>
              <a:t>for assertions made by management – recognition, measurement, presentation and disclosure of information in the financial statements</a:t>
            </a:r>
          </a:p>
          <a:p>
            <a:pPr marL="0" indent="0">
              <a:buNone/>
            </a:pPr>
            <a:r>
              <a:rPr lang="en-US" dirty="0"/>
              <a:t>(SA 315. para 25)</a:t>
            </a:r>
          </a:p>
        </p:txBody>
      </p:sp>
      <p:sp>
        <p:nvSpPr>
          <p:cNvPr id="4" name="Footer Placeholder 3">
            <a:extLst>
              <a:ext uri="{FF2B5EF4-FFF2-40B4-BE49-F238E27FC236}">
                <a16:creationId xmlns:a16="http://schemas.microsoft.com/office/drawing/2014/main" id="{CDB29A48-F0C1-D1A1-30FF-861A0944C251}"/>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200253634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07D51-0AA5-4E60-EF19-F273DCB38B47}"/>
              </a:ext>
            </a:extLst>
          </p:cNvPr>
          <p:cNvSpPr>
            <a:spLocks noGrp="1"/>
          </p:cNvSpPr>
          <p:nvPr>
            <p:ph type="title"/>
          </p:nvPr>
        </p:nvSpPr>
        <p:spPr>
          <a:xfrm>
            <a:off x="838200" y="392626"/>
            <a:ext cx="10515600" cy="398021"/>
          </a:xfrm>
        </p:spPr>
        <p:txBody>
          <a:bodyPr>
            <a:normAutofit fontScale="90000"/>
          </a:bodyPr>
          <a:lstStyle/>
          <a:p>
            <a:r>
              <a:rPr lang="en-US" sz="4900" dirty="0"/>
              <a:t>Risk based audit</a:t>
            </a:r>
            <a:br>
              <a:rPr lang="en-US" dirty="0"/>
            </a:br>
            <a:endParaRPr lang="en-US" dirty="0"/>
          </a:p>
        </p:txBody>
      </p:sp>
      <p:sp>
        <p:nvSpPr>
          <p:cNvPr id="3" name="Content Placeholder 2">
            <a:extLst>
              <a:ext uri="{FF2B5EF4-FFF2-40B4-BE49-F238E27FC236}">
                <a16:creationId xmlns:a16="http://schemas.microsoft.com/office/drawing/2014/main" id="{801BB201-BE98-6DDF-0870-31301ACE8D75}"/>
              </a:ext>
            </a:extLst>
          </p:cNvPr>
          <p:cNvSpPr>
            <a:spLocks noGrp="1"/>
          </p:cNvSpPr>
          <p:nvPr>
            <p:ph idx="1"/>
          </p:nvPr>
        </p:nvSpPr>
        <p:spPr>
          <a:xfrm>
            <a:off x="772499" y="888206"/>
            <a:ext cx="10515600" cy="5468144"/>
          </a:xfrm>
        </p:spPr>
        <p:txBody>
          <a:bodyPr>
            <a:normAutofit lnSpcReduction="10000"/>
          </a:bodyPr>
          <a:lstStyle/>
          <a:p>
            <a:pPr marL="0" indent="0">
              <a:buNone/>
            </a:pPr>
            <a:r>
              <a:rPr lang="en-US" b="1" dirty="0"/>
              <a:t>Identification of Risk</a:t>
            </a:r>
          </a:p>
          <a:p>
            <a:pPr marL="0" indent="0">
              <a:buNone/>
            </a:pPr>
            <a:r>
              <a:rPr lang="en-US" dirty="0"/>
              <a:t>The risk shall be identified by an understanding of the entity and its environment (SA 315*): </a:t>
            </a:r>
          </a:p>
          <a:p>
            <a:r>
              <a:rPr lang="en-US" dirty="0"/>
              <a:t>The entity and its owners;</a:t>
            </a:r>
          </a:p>
          <a:p>
            <a:r>
              <a:rPr lang="en-US" dirty="0"/>
              <a:t>The industry in which it operates;</a:t>
            </a:r>
          </a:p>
          <a:p>
            <a:r>
              <a:rPr lang="en-US" dirty="0"/>
              <a:t>Its management and organization structure; </a:t>
            </a:r>
          </a:p>
          <a:p>
            <a:r>
              <a:rPr lang="en-US" dirty="0"/>
              <a:t>Its business operations and processes, including IT; </a:t>
            </a:r>
          </a:p>
          <a:p>
            <a:r>
              <a:rPr lang="en-US" dirty="0"/>
              <a:t>The key regulations affecting the entity, etc.</a:t>
            </a:r>
          </a:p>
          <a:p>
            <a:r>
              <a:rPr lang="en-US" dirty="0"/>
              <a:t>The risk assessment process of the entity</a:t>
            </a:r>
          </a:p>
          <a:p>
            <a:endParaRPr lang="en-US" dirty="0"/>
          </a:p>
          <a:p>
            <a:pPr marL="0" indent="0">
              <a:buNone/>
            </a:pPr>
            <a:r>
              <a:rPr lang="en-US" sz="2400" dirty="0"/>
              <a:t>*The Standards on Auditing (SA 315): </a:t>
            </a:r>
            <a:r>
              <a:rPr lang="en-US" sz="2400" b="1" u="sng" dirty="0"/>
              <a:t>Identifying and Assessing the Risks of Material Misstatement</a:t>
            </a:r>
            <a:r>
              <a:rPr lang="en-US" sz="2400" dirty="0"/>
              <a:t> </a:t>
            </a:r>
            <a:r>
              <a:rPr lang="en-US" sz="2400" i="1" dirty="0"/>
              <a:t>Through Understanding the Entity and its Environment</a:t>
            </a:r>
            <a:r>
              <a:rPr lang="en-US" i="1" dirty="0"/>
              <a:t>.</a:t>
            </a:r>
          </a:p>
          <a:p>
            <a:pPr marL="0" indent="0">
              <a:buNone/>
            </a:pPr>
            <a:endParaRPr lang="en-US" dirty="0"/>
          </a:p>
          <a:p>
            <a:pPr marL="0" indent="0">
              <a:buNone/>
            </a:pPr>
            <a:endParaRPr lang="en-US" dirty="0"/>
          </a:p>
        </p:txBody>
      </p:sp>
      <p:sp>
        <p:nvSpPr>
          <p:cNvPr id="4" name="Footer Placeholder 3">
            <a:extLst>
              <a:ext uri="{FF2B5EF4-FFF2-40B4-BE49-F238E27FC236}">
                <a16:creationId xmlns:a16="http://schemas.microsoft.com/office/drawing/2014/main" id="{B9323F47-ED1C-D0FE-05E5-6BD11E9A16DC}"/>
              </a:ext>
            </a:extLst>
          </p:cNvPr>
          <p:cNvSpPr>
            <a:spLocks noGrp="1"/>
          </p:cNvSpPr>
          <p:nvPr>
            <p:ph type="ftr" sz="quarter" idx="11"/>
          </p:nvPr>
        </p:nvSpPr>
        <p:spPr/>
        <p:txBody>
          <a:bodyPr/>
          <a:lstStyle/>
          <a:p>
            <a:r>
              <a:rPr lang="en-US" dirty="0" err="1"/>
              <a:t>M.S.Mathew</a:t>
            </a:r>
            <a:r>
              <a:rPr lang="en-US" dirty="0"/>
              <a:t> F C A</a:t>
            </a:r>
          </a:p>
        </p:txBody>
      </p:sp>
      <p:sp>
        <p:nvSpPr>
          <p:cNvPr id="6" name="Oval 5">
            <a:extLst>
              <a:ext uri="{FF2B5EF4-FFF2-40B4-BE49-F238E27FC236}">
                <a16:creationId xmlns:a16="http://schemas.microsoft.com/office/drawing/2014/main" id="{46F8FF82-556B-3BA5-61F2-6A5FEF52D50D}"/>
              </a:ext>
            </a:extLst>
          </p:cNvPr>
          <p:cNvSpPr/>
          <p:nvPr/>
        </p:nvSpPr>
        <p:spPr>
          <a:xfrm>
            <a:off x="8895816" y="537256"/>
            <a:ext cx="1814847" cy="70189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Document</a:t>
            </a:r>
          </a:p>
        </p:txBody>
      </p:sp>
    </p:spTree>
    <p:extLst>
      <p:ext uri="{BB962C8B-B14F-4D97-AF65-F5344CB8AC3E}">
        <p14:creationId xmlns:p14="http://schemas.microsoft.com/office/powerpoint/2010/main" val="83611746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6EE83-8463-6CB2-2504-08CBB6A77217}"/>
              </a:ext>
            </a:extLst>
          </p:cNvPr>
          <p:cNvSpPr>
            <a:spLocks noGrp="1"/>
          </p:cNvSpPr>
          <p:nvPr>
            <p:ph type="title"/>
          </p:nvPr>
        </p:nvSpPr>
        <p:spPr>
          <a:xfrm>
            <a:off x="838200" y="365125"/>
            <a:ext cx="10515600" cy="781095"/>
          </a:xfrm>
        </p:spPr>
        <p:txBody>
          <a:bodyPr/>
          <a:lstStyle/>
          <a:p>
            <a:r>
              <a:rPr lang="en-US" dirty="0"/>
              <a:t>Risk based Audit</a:t>
            </a:r>
          </a:p>
        </p:txBody>
      </p:sp>
      <p:sp>
        <p:nvSpPr>
          <p:cNvPr id="3" name="Content Placeholder 2">
            <a:extLst>
              <a:ext uri="{FF2B5EF4-FFF2-40B4-BE49-F238E27FC236}">
                <a16:creationId xmlns:a16="http://schemas.microsoft.com/office/drawing/2014/main" id="{F3D3F4DA-CEF4-F72E-0F29-8C0ED76434A6}"/>
              </a:ext>
            </a:extLst>
          </p:cNvPr>
          <p:cNvSpPr>
            <a:spLocks noGrp="1"/>
          </p:cNvSpPr>
          <p:nvPr>
            <p:ph idx="1"/>
          </p:nvPr>
        </p:nvSpPr>
        <p:spPr>
          <a:xfrm>
            <a:off x="838200" y="1371600"/>
            <a:ext cx="10515600" cy="5048517"/>
          </a:xfrm>
        </p:spPr>
        <p:txBody>
          <a:bodyPr>
            <a:normAutofit lnSpcReduction="10000"/>
          </a:bodyPr>
          <a:lstStyle/>
          <a:p>
            <a:pPr marL="0" indent="0">
              <a:buNone/>
            </a:pPr>
            <a:r>
              <a:rPr lang="en-US" dirty="0"/>
              <a:t>This understanding should be further drilled down to:       </a:t>
            </a:r>
          </a:p>
          <a:p>
            <a:r>
              <a:rPr lang="en-US" dirty="0"/>
              <a:t>Appropriateness of Accounting policies and procedures</a:t>
            </a:r>
          </a:p>
          <a:p>
            <a:r>
              <a:rPr lang="en-US" dirty="0"/>
              <a:t>Understanding of the IT systems and financial statement preparation</a:t>
            </a:r>
          </a:p>
          <a:p>
            <a:r>
              <a:rPr lang="en-US" dirty="0"/>
              <a:t>Transactions – such as cash transactions, sales, production process, inventory acquisition and consumption, employee compensation, custody or assets (information must be gathered for all material transactions)</a:t>
            </a:r>
          </a:p>
          <a:p>
            <a:r>
              <a:rPr lang="en-US" dirty="0"/>
              <a:t>Account balances – how existence of assets are ensured, how assets are valued (</a:t>
            </a:r>
            <a:r>
              <a:rPr lang="en-US" dirty="0" err="1"/>
              <a:t>eg</a:t>
            </a:r>
            <a:r>
              <a:rPr lang="en-US" dirty="0"/>
              <a:t>: trade receivables, investments), how rights over assets are assured, the process to capture liabilities and claims etc.</a:t>
            </a:r>
          </a:p>
          <a:p>
            <a:r>
              <a:rPr lang="en-US" dirty="0"/>
              <a:t>Disclosures – how relevant data for disclosure in the financial statements are gathered and verified for completion and accuracy</a:t>
            </a:r>
          </a:p>
        </p:txBody>
      </p:sp>
      <p:sp>
        <p:nvSpPr>
          <p:cNvPr id="4" name="Footer Placeholder 3">
            <a:extLst>
              <a:ext uri="{FF2B5EF4-FFF2-40B4-BE49-F238E27FC236}">
                <a16:creationId xmlns:a16="http://schemas.microsoft.com/office/drawing/2014/main" id="{B97F7BA5-A241-2D11-F601-F67D3C8C521A}"/>
              </a:ext>
            </a:extLst>
          </p:cNvPr>
          <p:cNvSpPr>
            <a:spLocks noGrp="1"/>
          </p:cNvSpPr>
          <p:nvPr>
            <p:ph type="ftr" sz="quarter" idx="11"/>
          </p:nvPr>
        </p:nvSpPr>
        <p:spPr/>
        <p:txBody>
          <a:bodyPr/>
          <a:lstStyle/>
          <a:p>
            <a:r>
              <a:rPr lang="en-US"/>
              <a:t>M.S.Mathew F C A</a:t>
            </a:r>
          </a:p>
        </p:txBody>
      </p:sp>
      <p:sp>
        <p:nvSpPr>
          <p:cNvPr id="5" name="Oval 4">
            <a:extLst>
              <a:ext uri="{FF2B5EF4-FFF2-40B4-BE49-F238E27FC236}">
                <a16:creationId xmlns:a16="http://schemas.microsoft.com/office/drawing/2014/main" id="{11C5EC4B-AD96-0AAF-522B-CE5AF83D3FD7}"/>
              </a:ext>
            </a:extLst>
          </p:cNvPr>
          <p:cNvSpPr/>
          <p:nvPr/>
        </p:nvSpPr>
        <p:spPr>
          <a:xfrm>
            <a:off x="9073166" y="1316863"/>
            <a:ext cx="1814847" cy="70189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Document</a:t>
            </a:r>
          </a:p>
        </p:txBody>
      </p:sp>
    </p:spTree>
    <p:extLst>
      <p:ext uri="{BB962C8B-B14F-4D97-AF65-F5344CB8AC3E}">
        <p14:creationId xmlns:p14="http://schemas.microsoft.com/office/powerpoint/2010/main" val="4252488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87526-CBA3-BE4D-5562-72F5C3B394EA}"/>
              </a:ext>
            </a:extLst>
          </p:cNvPr>
          <p:cNvSpPr>
            <a:spLocks noGrp="1"/>
          </p:cNvSpPr>
          <p:nvPr>
            <p:ph type="title"/>
          </p:nvPr>
        </p:nvSpPr>
        <p:spPr>
          <a:xfrm>
            <a:off x="838200" y="365126"/>
            <a:ext cx="10515600" cy="776156"/>
          </a:xfrm>
        </p:spPr>
        <p:txBody>
          <a:bodyPr/>
          <a:lstStyle/>
          <a:p>
            <a:r>
              <a:rPr lang="en-US" dirty="0"/>
              <a:t>Risk based audit</a:t>
            </a:r>
          </a:p>
        </p:txBody>
      </p:sp>
      <p:sp>
        <p:nvSpPr>
          <p:cNvPr id="3" name="Content Placeholder 2">
            <a:extLst>
              <a:ext uri="{FF2B5EF4-FFF2-40B4-BE49-F238E27FC236}">
                <a16:creationId xmlns:a16="http://schemas.microsoft.com/office/drawing/2014/main" id="{A6A2C842-3E56-FC5C-DA5A-ED3EC9A7313C}"/>
              </a:ext>
            </a:extLst>
          </p:cNvPr>
          <p:cNvSpPr>
            <a:spLocks noGrp="1"/>
          </p:cNvSpPr>
          <p:nvPr>
            <p:ph idx="1"/>
          </p:nvPr>
        </p:nvSpPr>
        <p:spPr>
          <a:xfrm>
            <a:off x="838200" y="1141282"/>
            <a:ext cx="10515600" cy="5513900"/>
          </a:xfrm>
        </p:spPr>
        <p:txBody>
          <a:bodyPr>
            <a:normAutofit fontScale="92500" lnSpcReduction="20000"/>
          </a:bodyPr>
          <a:lstStyle/>
          <a:p>
            <a:pPr marL="0" indent="0">
              <a:buNone/>
            </a:pPr>
            <a:r>
              <a:rPr lang="en-US" b="1" dirty="0"/>
              <a:t>Identification of Risk</a:t>
            </a:r>
          </a:p>
          <a:p>
            <a:pPr marL="0" indent="0">
              <a:buNone/>
            </a:pPr>
            <a:r>
              <a:rPr lang="en-US" dirty="0"/>
              <a:t>The understanding gained will enable the auditor to identify the risk of material misstatement (and its intensity) at </a:t>
            </a:r>
          </a:p>
          <a:p>
            <a:r>
              <a:rPr lang="en-US" dirty="0"/>
              <a:t>the entity level (financial statements level), </a:t>
            </a:r>
          </a:p>
          <a:p>
            <a:r>
              <a:rPr lang="en-US" dirty="0"/>
              <a:t>class of transactions level and disclosures level </a:t>
            </a:r>
          </a:p>
          <a:p>
            <a:pPr marL="457200" lvl="1" indent="0">
              <a:buNone/>
            </a:pPr>
            <a:r>
              <a:rPr lang="en-US" dirty="0"/>
              <a:t>– </a:t>
            </a:r>
            <a:r>
              <a:rPr lang="en-US" sz="2600" i="1" dirty="0"/>
              <a:t>for every relevant assertion </a:t>
            </a:r>
          </a:p>
          <a:p>
            <a:pPr marL="0" indent="0">
              <a:buNone/>
            </a:pPr>
            <a:r>
              <a:rPr lang="en-US" dirty="0"/>
              <a:t>This is easier by asking ourselves: </a:t>
            </a:r>
            <a:r>
              <a:rPr lang="en-US" u="sng" dirty="0"/>
              <a:t>“What could go wrong?”</a:t>
            </a:r>
          </a:p>
          <a:p>
            <a:pPr marL="0" indent="0">
              <a:buNone/>
            </a:pPr>
            <a:r>
              <a:rPr lang="en-US" dirty="0"/>
              <a:t>The understanding gained will also help the auditor to assess the level of internal controls that the entity has at financial statements level, transaction level, account balances level and disclosure level</a:t>
            </a:r>
          </a:p>
          <a:p>
            <a:pPr marL="0" indent="0">
              <a:buNone/>
            </a:pPr>
            <a:r>
              <a:rPr lang="en-US" dirty="0"/>
              <a:t>The identification of risks and understanding of relevant controls will enable the auditor to decide on the magnitude of possible misstatements. The better the controls, the lower the </a:t>
            </a:r>
            <a:r>
              <a:rPr lang="en-US" dirty="0" err="1"/>
              <a:t>RoMM</a:t>
            </a:r>
            <a:r>
              <a:rPr lang="en-US" dirty="0"/>
              <a:t> </a:t>
            </a:r>
          </a:p>
          <a:p>
            <a:pPr marL="0" indent="0">
              <a:buNone/>
            </a:pPr>
            <a:r>
              <a:rPr lang="en-US" dirty="0"/>
              <a:t>The auditor can now move to designing audit procedures to respond to assessed risk of material misstatements (SA 330)</a:t>
            </a:r>
          </a:p>
          <a:p>
            <a:pPr marL="0" indent="0">
              <a:buNone/>
            </a:pPr>
            <a:endParaRPr lang="en-US" dirty="0"/>
          </a:p>
        </p:txBody>
      </p:sp>
      <p:sp>
        <p:nvSpPr>
          <p:cNvPr id="4" name="Footer Placeholder 3">
            <a:extLst>
              <a:ext uri="{FF2B5EF4-FFF2-40B4-BE49-F238E27FC236}">
                <a16:creationId xmlns:a16="http://schemas.microsoft.com/office/drawing/2014/main" id="{A7064526-BB9F-EC66-A683-1AD5B4A7C43F}"/>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104505400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25516-19D9-D98A-38F6-179ACE250599}"/>
              </a:ext>
            </a:extLst>
          </p:cNvPr>
          <p:cNvSpPr>
            <a:spLocks noGrp="1"/>
          </p:cNvSpPr>
          <p:nvPr>
            <p:ph type="title"/>
          </p:nvPr>
        </p:nvSpPr>
        <p:spPr>
          <a:xfrm>
            <a:off x="838200" y="365126"/>
            <a:ext cx="10515600" cy="723140"/>
          </a:xfrm>
        </p:spPr>
        <p:txBody>
          <a:bodyPr/>
          <a:lstStyle/>
          <a:p>
            <a:r>
              <a:rPr lang="en-US" dirty="0"/>
              <a:t>Risk based Audit</a:t>
            </a:r>
          </a:p>
        </p:txBody>
      </p:sp>
      <p:sp>
        <p:nvSpPr>
          <p:cNvPr id="3" name="Content Placeholder 2">
            <a:extLst>
              <a:ext uri="{FF2B5EF4-FFF2-40B4-BE49-F238E27FC236}">
                <a16:creationId xmlns:a16="http://schemas.microsoft.com/office/drawing/2014/main" id="{2AF89D75-1975-4D08-4134-24799F703D36}"/>
              </a:ext>
            </a:extLst>
          </p:cNvPr>
          <p:cNvSpPr>
            <a:spLocks noGrp="1"/>
          </p:cNvSpPr>
          <p:nvPr>
            <p:ph idx="1"/>
          </p:nvPr>
        </p:nvSpPr>
        <p:spPr>
          <a:xfrm>
            <a:off x="838200" y="1253330"/>
            <a:ext cx="10515600" cy="5239543"/>
          </a:xfrm>
        </p:spPr>
        <p:txBody>
          <a:bodyPr>
            <a:normAutofit fontScale="85000" lnSpcReduction="10000"/>
          </a:bodyPr>
          <a:lstStyle/>
          <a:p>
            <a:pPr marL="0" indent="0">
              <a:buNone/>
            </a:pPr>
            <a:r>
              <a:rPr lang="en-US" dirty="0"/>
              <a:t>Before we move to responding to assessed risks, lets be clear about assertions. </a:t>
            </a:r>
          </a:p>
          <a:p>
            <a:pPr marL="0" indent="0">
              <a:buNone/>
            </a:pPr>
            <a:r>
              <a:rPr lang="en-US" dirty="0"/>
              <a:t>When Management prepares the financial statements, it is implied that they assert the on the </a:t>
            </a:r>
            <a:r>
              <a:rPr lang="en-US" u="sng" dirty="0"/>
              <a:t>recognition, measurement, presentation and disclosure </a:t>
            </a:r>
            <a:r>
              <a:rPr lang="en-US" dirty="0"/>
              <a:t>of various elements in the financial statements. These assertions are further broken down to:</a:t>
            </a:r>
          </a:p>
          <a:p>
            <a:pPr marL="514350" indent="-514350">
              <a:buAutoNum type="arabicPeriod"/>
            </a:pPr>
            <a:r>
              <a:rPr lang="en-US" b="1" dirty="0"/>
              <a:t>Assertions about classes of transactions</a:t>
            </a:r>
          </a:p>
          <a:p>
            <a:pPr marL="514350" indent="-514350">
              <a:buAutoNum type="alphaLcPeriod"/>
            </a:pPr>
            <a:r>
              <a:rPr lang="en-US" dirty="0"/>
              <a:t>Occurrence – The recorded transactions and events have actually occurred</a:t>
            </a:r>
          </a:p>
          <a:p>
            <a:pPr marL="514350" indent="-514350">
              <a:buAutoNum type="alphaLcPeriod"/>
            </a:pPr>
            <a:r>
              <a:rPr lang="en-US" dirty="0"/>
              <a:t>Completeness – All transactions and events that should have been recorded have been recorded</a:t>
            </a:r>
          </a:p>
          <a:p>
            <a:pPr marL="514350" indent="-514350">
              <a:buAutoNum type="alphaLcPeriod"/>
            </a:pPr>
            <a:r>
              <a:rPr lang="en-US" dirty="0"/>
              <a:t>Accuracy – Amounts and other data that have been recorded are accurately/appropriately recorded</a:t>
            </a:r>
          </a:p>
          <a:p>
            <a:pPr marL="514350" indent="-514350">
              <a:buAutoNum type="alphaLcPeriod"/>
            </a:pPr>
            <a:r>
              <a:rPr lang="en-US" dirty="0"/>
              <a:t>Cut-off – Transactions and events have been recorded in the correct period</a:t>
            </a:r>
          </a:p>
          <a:p>
            <a:pPr marL="514350" indent="-514350">
              <a:buAutoNum type="alphaLcPeriod"/>
            </a:pPr>
            <a:r>
              <a:rPr lang="en-US" dirty="0"/>
              <a:t>Classification – Transaction and events have been recorded in the proper accounts</a:t>
            </a:r>
          </a:p>
          <a:p>
            <a:pPr marL="514350" indent="-514350">
              <a:buAutoNum type="alphaLcPeriod"/>
            </a:pPr>
            <a:endParaRPr lang="en-US" dirty="0"/>
          </a:p>
        </p:txBody>
      </p:sp>
      <p:sp>
        <p:nvSpPr>
          <p:cNvPr id="4" name="Footer Placeholder 3">
            <a:extLst>
              <a:ext uri="{FF2B5EF4-FFF2-40B4-BE49-F238E27FC236}">
                <a16:creationId xmlns:a16="http://schemas.microsoft.com/office/drawing/2014/main" id="{55562D68-9BD2-5B16-FA28-9C8B4B990DC5}"/>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225562010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AA8CF3-2CAB-644F-EA25-542457F9F2A0}"/>
              </a:ext>
            </a:extLst>
          </p:cNvPr>
          <p:cNvSpPr>
            <a:spLocks noGrp="1"/>
          </p:cNvSpPr>
          <p:nvPr>
            <p:ph idx="1"/>
          </p:nvPr>
        </p:nvSpPr>
        <p:spPr>
          <a:xfrm>
            <a:off x="838200" y="1262130"/>
            <a:ext cx="10515600" cy="5230745"/>
          </a:xfrm>
        </p:spPr>
        <p:txBody>
          <a:bodyPr>
            <a:normAutofit fontScale="77500" lnSpcReduction="20000"/>
          </a:bodyPr>
          <a:lstStyle/>
          <a:p>
            <a:pPr marL="0" indent="0">
              <a:buNone/>
            </a:pPr>
            <a:r>
              <a:rPr lang="en-US" dirty="0"/>
              <a:t>2. </a:t>
            </a:r>
            <a:r>
              <a:rPr lang="en-US" b="1" dirty="0"/>
              <a:t>Assertions about Account balances </a:t>
            </a:r>
          </a:p>
          <a:p>
            <a:pPr marL="514350" indent="-514350">
              <a:buAutoNum type="alphaLcPeriod"/>
            </a:pPr>
            <a:r>
              <a:rPr lang="en-US" dirty="0"/>
              <a:t>Existence – That assets, liabilities, equity exists</a:t>
            </a:r>
          </a:p>
          <a:p>
            <a:pPr marL="514350" indent="-514350">
              <a:buAutoNum type="alphaLcPeriod"/>
            </a:pPr>
            <a:r>
              <a:rPr lang="en-US" dirty="0"/>
              <a:t>Rights / Obligations – That the entity has the right over the assets and liabilities are the actual obligations</a:t>
            </a:r>
          </a:p>
          <a:p>
            <a:pPr marL="514350" indent="-514350">
              <a:buAutoNum type="alphaLcPeriod"/>
            </a:pPr>
            <a:r>
              <a:rPr lang="en-US" dirty="0"/>
              <a:t>Completeness -  All assets, liabilities and equity that should have been recorded have been recorded</a:t>
            </a:r>
          </a:p>
          <a:p>
            <a:pPr marL="514350" indent="-514350">
              <a:buAutoNum type="alphaLcPeriod"/>
            </a:pPr>
            <a:r>
              <a:rPr lang="en-US" dirty="0"/>
              <a:t>Valuation – All assets, liabilities and equity are recorded at appropriate amounts </a:t>
            </a:r>
          </a:p>
          <a:p>
            <a:pPr marL="0" indent="0">
              <a:buNone/>
            </a:pPr>
            <a:endParaRPr lang="en-US" dirty="0"/>
          </a:p>
          <a:p>
            <a:pPr marL="0" indent="0">
              <a:buNone/>
            </a:pPr>
            <a:r>
              <a:rPr lang="en-US" dirty="0"/>
              <a:t>3. </a:t>
            </a:r>
            <a:r>
              <a:rPr lang="en-US" b="1" dirty="0"/>
              <a:t>Assertions about Presentation and Disclosures</a:t>
            </a:r>
          </a:p>
          <a:p>
            <a:pPr marL="514350" indent="-514350">
              <a:buAutoNum type="alphaLcPeriod"/>
            </a:pPr>
            <a:r>
              <a:rPr lang="en-US" dirty="0"/>
              <a:t>Occurrence and Rights/Obligations – The disclosed events and transactions have occurred and pertain to the entity</a:t>
            </a:r>
          </a:p>
          <a:p>
            <a:pPr marL="514350" indent="-514350">
              <a:buAutoNum type="alphaLcPeriod"/>
            </a:pPr>
            <a:r>
              <a:rPr lang="en-US" dirty="0"/>
              <a:t>Completeness – All disclosures that should have been included have been included</a:t>
            </a:r>
          </a:p>
          <a:p>
            <a:pPr marL="514350" indent="-514350">
              <a:buAutoNum type="alphaLcPeriod"/>
            </a:pPr>
            <a:r>
              <a:rPr lang="en-US" dirty="0"/>
              <a:t>Classification and understandability – Financial information is appropriately presented and described</a:t>
            </a:r>
          </a:p>
          <a:p>
            <a:pPr marL="514350" indent="-514350">
              <a:buAutoNum type="alphaLcPeriod"/>
            </a:pPr>
            <a:r>
              <a:rPr lang="en-US" dirty="0"/>
              <a:t>Accuracy and valuation – Financial and other information disclosed fairly and for appropriate amounts</a:t>
            </a:r>
          </a:p>
          <a:p>
            <a:pPr marL="514350" indent="-514350">
              <a:buAutoNum type="alphaLcPeriod"/>
            </a:pPr>
            <a:endParaRPr lang="en-US" dirty="0"/>
          </a:p>
        </p:txBody>
      </p:sp>
      <p:sp>
        <p:nvSpPr>
          <p:cNvPr id="4" name="Footer Placeholder 3">
            <a:extLst>
              <a:ext uri="{FF2B5EF4-FFF2-40B4-BE49-F238E27FC236}">
                <a16:creationId xmlns:a16="http://schemas.microsoft.com/office/drawing/2014/main" id="{852BF675-A84A-127A-C42A-F8597126AB42}"/>
              </a:ext>
            </a:extLst>
          </p:cNvPr>
          <p:cNvSpPr>
            <a:spLocks noGrp="1"/>
          </p:cNvSpPr>
          <p:nvPr>
            <p:ph type="ftr" sz="quarter" idx="11"/>
          </p:nvPr>
        </p:nvSpPr>
        <p:spPr/>
        <p:txBody>
          <a:bodyPr/>
          <a:lstStyle/>
          <a:p>
            <a:r>
              <a:rPr lang="en-US"/>
              <a:t>M.S.Mathew F C A</a:t>
            </a:r>
          </a:p>
        </p:txBody>
      </p:sp>
      <p:sp>
        <p:nvSpPr>
          <p:cNvPr id="5" name="Title 1">
            <a:extLst>
              <a:ext uri="{FF2B5EF4-FFF2-40B4-BE49-F238E27FC236}">
                <a16:creationId xmlns:a16="http://schemas.microsoft.com/office/drawing/2014/main" id="{7632C587-3DCA-5E10-2235-12193C7DED70}"/>
              </a:ext>
            </a:extLst>
          </p:cNvPr>
          <p:cNvSpPr>
            <a:spLocks noGrp="1"/>
          </p:cNvSpPr>
          <p:nvPr>
            <p:ph type="title"/>
          </p:nvPr>
        </p:nvSpPr>
        <p:spPr>
          <a:xfrm>
            <a:off x="838200" y="365125"/>
            <a:ext cx="10515600" cy="639763"/>
          </a:xfrm>
        </p:spPr>
        <p:txBody>
          <a:bodyPr>
            <a:normAutofit fontScale="90000"/>
          </a:bodyPr>
          <a:lstStyle/>
          <a:p>
            <a:r>
              <a:rPr lang="en-US" dirty="0"/>
              <a:t>Risk based Audit</a:t>
            </a:r>
          </a:p>
        </p:txBody>
      </p:sp>
    </p:spTree>
    <p:extLst>
      <p:ext uri="{BB962C8B-B14F-4D97-AF65-F5344CB8AC3E}">
        <p14:creationId xmlns:p14="http://schemas.microsoft.com/office/powerpoint/2010/main" val="395441712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B21A6F-C1B7-43F6-C2CC-A79B3D5F84F1}"/>
              </a:ext>
            </a:extLst>
          </p:cNvPr>
          <p:cNvSpPr>
            <a:spLocks noGrp="1"/>
          </p:cNvSpPr>
          <p:nvPr>
            <p:ph idx="1"/>
          </p:nvPr>
        </p:nvSpPr>
        <p:spPr>
          <a:xfrm>
            <a:off x="838200" y="1225415"/>
            <a:ext cx="10515600" cy="5574630"/>
          </a:xfrm>
        </p:spPr>
        <p:txBody>
          <a:bodyPr>
            <a:normAutofit fontScale="92500" lnSpcReduction="10000"/>
          </a:bodyPr>
          <a:lstStyle/>
          <a:p>
            <a:pPr marL="0" indent="0">
              <a:buNone/>
            </a:pPr>
            <a:r>
              <a:rPr lang="en-US" b="1" dirty="0"/>
              <a:t>Responding to the assessed risk of material misstatement (SA 330)</a:t>
            </a:r>
          </a:p>
          <a:p>
            <a:pPr marL="0" indent="0">
              <a:buNone/>
            </a:pPr>
            <a:r>
              <a:rPr lang="en-US" b="1" dirty="0"/>
              <a:t>Design of audit procedures</a:t>
            </a:r>
          </a:p>
          <a:p>
            <a:pPr marL="0" indent="0">
              <a:buNone/>
            </a:pPr>
            <a:r>
              <a:rPr lang="en-US" dirty="0"/>
              <a:t>1. Assessing relevant controls</a:t>
            </a:r>
          </a:p>
          <a:p>
            <a:pPr marL="0" indent="0">
              <a:buNone/>
            </a:pPr>
            <a:r>
              <a:rPr lang="en-US" dirty="0"/>
              <a:t>Where the auditor considers that the entity has relevant controls to mitigate the risk, and has therefore assessed the Risk of Material Misstatement (</a:t>
            </a:r>
            <a:r>
              <a:rPr lang="en-US" dirty="0" err="1"/>
              <a:t>RoMM</a:t>
            </a:r>
            <a:r>
              <a:rPr lang="en-US" dirty="0"/>
              <a:t>) at a lower level, he has to </a:t>
            </a:r>
            <a:r>
              <a:rPr lang="en-US" u="sng" dirty="0"/>
              <a:t>carry out control tests </a:t>
            </a:r>
            <a:r>
              <a:rPr lang="en-US" dirty="0"/>
              <a:t>to ensure that the controls are effective and are in operation.</a:t>
            </a:r>
          </a:p>
          <a:p>
            <a:pPr marL="0" indent="0">
              <a:buNone/>
            </a:pPr>
            <a:r>
              <a:rPr lang="en-US" dirty="0"/>
              <a:t>If control evaluation gives assurance that controls are effective to mitigate the risk, and that they are in operation, then it means that the Control Risk is low. </a:t>
            </a:r>
          </a:p>
          <a:p>
            <a:pPr marL="0" indent="0">
              <a:buNone/>
            </a:pPr>
            <a:r>
              <a:rPr lang="en-US" dirty="0"/>
              <a:t>A low control risk means, substantial part of audit risk has been mitigated and hence detection risk is also brought to a lower level. Hence, he can afford to do reduce the extent of detection tests that has to be performed.</a:t>
            </a:r>
          </a:p>
          <a:p>
            <a:pPr marL="0" indent="0">
              <a:buNone/>
            </a:pPr>
            <a:r>
              <a:rPr lang="en-US" b="1" i="1" dirty="0"/>
              <a:t>See the diagram in the next slide</a:t>
            </a:r>
          </a:p>
        </p:txBody>
      </p:sp>
      <p:sp>
        <p:nvSpPr>
          <p:cNvPr id="4" name="Footer Placeholder 3">
            <a:extLst>
              <a:ext uri="{FF2B5EF4-FFF2-40B4-BE49-F238E27FC236}">
                <a16:creationId xmlns:a16="http://schemas.microsoft.com/office/drawing/2014/main" id="{87D340C0-CC12-1673-4C59-23834A3275E3}"/>
              </a:ext>
            </a:extLst>
          </p:cNvPr>
          <p:cNvSpPr>
            <a:spLocks noGrp="1"/>
          </p:cNvSpPr>
          <p:nvPr>
            <p:ph type="ftr" sz="quarter" idx="11"/>
          </p:nvPr>
        </p:nvSpPr>
        <p:spPr/>
        <p:txBody>
          <a:bodyPr/>
          <a:lstStyle/>
          <a:p>
            <a:r>
              <a:rPr lang="en-US" dirty="0" err="1"/>
              <a:t>M.S.Mathew</a:t>
            </a:r>
            <a:r>
              <a:rPr lang="en-US" dirty="0"/>
              <a:t> F C A</a:t>
            </a:r>
          </a:p>
        </p:txBody>
      </p:sp>
      <p:sp>
        <p:nvSpPr>
          <p:cNvPr id="5" name="Oval 4">
            <a:extLst>
              <a:ext uri="{FF2B5EF4-FFF2-40B4-BE49-F238E27FC236}">
                <a16:creationId xmlns:a16="http://schemas.microsoft.com/office/drawing/2014/main" id="{5E08B112-ECE8-9B89-E6B7-21F9E57D152E}"/>
              </a:ext>
            </a:extLst>
          </p:cNvPr>
          <p:cNvSpPr/>
          <p:nvPr/>
        </p:nvSpPr>
        <p:spPr>
          <a:xfrm>
            <a:off x="8583769" y="1587320"/>
            <a:ext cx="1814847" cy="70189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Document</a:t>
            </a:r>
          </a:p>
        </p:txBody>
      </p:sp>
      <p:sp>
        <p:nvSpPr>
          <p:cNvPr id="6" name="Title 1">
            <a:extLst>
              <a:ext uri="{FF2B5EF4-FFF2-40B4-BE49-F238E27FC236}">
                <a16:creationId xmlns:a16="http://schemas.microsoft.com/office/drawing/2014/main" id="{80383C9A-2CF2-9148-6A6B-002AF7039907}"/>
              </a:ext>
            </a:extLst>
          </p:cNvPr>
          <p:cNvSpPr>
            <a:spLocks noGrp="1"/>
          </p:cNvSpPr>
          <p:nvPr>
            <p:ph type="title"/>
          </p:nvPr>
        </p:nvSpPr>
        <p:spPr>
          <a:xfrm>
            <a:off x="838200" y="365125"/>
            <a:ext cx="10515600" cy="749300"/>
          </a:xfrm>
        </p:spPr>
        <p:txBody>
          <a:bodyPr/>
          <a:lstStyle/>
          <a:p>
            <a:r>
              <a:rPr lang="en-US" dirty="0"/>
              <a:t>Risk based Audit</a:t>
            </a:r>
          </a:p>
        </p:txBody>
      </p:sp>
    </p:spTree>
    <p:extLst>
      <p:ext uri="{BB962C8B-B14F-4D97-AF65-F5344CB8AC3E}">
        <p14:creationId xmlns:p14="http://schemas.microsoft.com/office/powerpoint/2010/main" val="381876938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32146-DD72-BBE1-7C50-3918F6940B3E}"/>
              </a:ext>
            </a:extLst>
          </p:cNvPr>
          <p:cNvSpPr>
            <a:spLocks noGrp="1"/>
          </p:cNvSpPr>
          <p:nvPr>
            <p:ph type="title"/>
          </p:nvPr>
        </p:nvSpPr>
        <p:spPr>
          <a:xfrm>
            <a:off x="838200" y="365125"/>
            <a:ext cx="10515600" cy="597767"/>
          </a:xfrm>
        </p:spPr>
        <p:txBody>
          <a:bodyPr>
            <a:normAutofit fontScale="90000"/>
          </a:bodyPr>
          <a:lstStyle/>
          <a:p>
            <a:r>
              <a:rPr lang="en-US" dirty="0"/>
              <a:t>Risk based Audit</a:t>
            </a:r>
          </a:p>
        </p:txBody>
      </p:sp>
      <p:sp>
        <p:nvSpPr>
          <p:cNvPr id="3" name="Content Placeholder 2">
            <a:extLst>
              <a:ext uri="{FF2B5EF4-FFF2-40B4-BE49-F238E27FC236}">
                <a16:creationId xmlns:a16="http://schemas.microsoft.com/office/drawing/2014/main" id="{CA3927A7-A4FB-9480-5984-C28C726EA350}"/>
              </a:ext>
            </a:extLst>
          </p:cNvPr>
          <p:cNvSpPr>
            <a:spLocks noGrp="1"/>
          </p:cNvSpPr>
          <p:nvPr>
            <p:ph idx="1"/>
          </p:nvPr>
        </p:nvSpPr>
        <p:spPr>
          <a:xfrm>
            <a:off x="1043189" y="2331042"/>
            <a:ext cx="11604938" cy="4351338"/>
          </a:xfrm>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4" name="Footer Placeholder 3">
            <a:extLst>
              <a:ext uri="{FF2B5EF4-FFF2-40B4-BE49-F238E27FC236}">
                <a16:creationId xmlns:a16="http://schemas.microsoft.com/office/drawing/2014/main" id="{40C71CCF-63D8-CA46-46F5-0FCBF01F8969}"/>
              </a:ext>
            </a:extLst>
          </p:cNvPr>
          <p:cNvSpPr>
            <a:spLocks noGrp="1"/>
          </p:cNvSpPr>
          <p:nvPr>
            <p:ph type="ftr" sz="quarter" idx="11"/>
          </p:nvPr>
        </p:nvSpPr>
        <p:spPr/>
        <p:txBody>
          <a:bodyPr/>
          <a:lstStyle/>
          <a:p>
            <a:r>
              <a:rPr lang="en-US"/>
              <a:t>M.S.Mathew F C A</a:t>
            </a:r>
          </a:p>
        </p:txBody>
      </p:sp>
      <p:sp>
        <p:nvSpPr>
          <p:cNvPr id="5" name="Rectangle 4">
            <a:extLst>
              <a:ext uri="{FF2B5EF4-FFF2-40B4-BE49-F238E27FC236}">
                <a16:creationId xmlns:a16="http://schemas.microsoft.com/office/drawing/2014/main" id="{921D2403-AB28-1B5A-21B4-5E1A8F557997}"/>
              </a:ext>
            </a:extLst>
          </p:cNvPr>
          <p:cNvSpPr/>
          <p:nvPr/>
        </p:nvSpPr>
        <p:spPr>
          <a:xfrm>
            <a:off x="3438658" y="2537138"/>
            <a:ext cx="1867437" cy="329699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t>Audit </a:t>
            </a:r>
          </a:p>
          <a:p>
            <a:pPr algn="ctr"/>
            <a:r>
              <a:rPr lang="en-US" sz="4000" dirty="0"/>
              <a:t>Risk</a:t>
            </a:r>
          </a:p>
        </p:txBody>
      </p:sp>
      <p:sp>
        <p:nvSpPr>
          <p:cNvPr id="9" name="Rectangle: Rounded Corners 8">
            <a:extLst>
              <a:ext uri="{FF2B5EF4-FFF2-40B4-BE49-F238E27FC236}">
                <a16:creationId xmlns:a16="http://schemas.microsoft.com/office/drawing/2014/main" id="{88CB5EBF-9963-8F2F-3A50-4E82946A24B9}"/>
              </a:ext>
            </a:extLst>
          </p:cNvPr>
          <p:cNvSpPr/>
          <p:nvPr/>
        </p:nvSpPr>
        <p:spPr>
          <a:xfrm>
            <a:off x="5703729" y="3371042"/>
            <a:ext cx="1553516" cy="2459868"/>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Tested - Effective controls in operation</a:t>
            </a:r>
          </a:p>
        </p:txBody>
      </p:sp>
      <p:sp>
        <p:nvSpPr>
          <p:cNvPr id="10" name="Rectangle: Rounded Corners 9">
            <a:extLst>
              <a:ext uri="{FF2B5EF4-FFF2-40B4-BE49-F238E27FC236}">
                <a16:creationId xmlns:a16="http://schemas.microsoft.com/office/drawing/2014/main" id="{6AE8235E-3B5A-7DC9-05FA-15FD6228BDA4}"/>
              </a:ext>
            </a:extLst>
          </p:cNvPr>
          <p:cNvSpPr/>
          <p:nvPr/>
        </p:nvSpPr>
        <p:spPr>
          <a:xfrm>
            <a:off x="5666698" y="2537138"/>
            <a:ext cx="1553516" cy="833904"/>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Detection </a:t>
            </a:r>
          </a:p>
          <a:p>
            <a:pPr algn="ctr"/>
            <a:r>
              <a:rPr lang="en-US" sz="2400" dirty="0">
                <a:solidFill>
                  <a:schemeClr val="tx1"/>
                </a:solidFill>
              </a:rPr>
              <a:t>tests</a:t>
            </a:r>
          </a:p>
        </p:txBody>
      </p:sp>
      <p:sp>
        <p:nvSpPr>
          <p:cNvPr id="11" name="Rectangle: Rounded Corners 10">
            <a:extLst>
              <a:ext uri="{FF2B5EF4-FFF2-40B4-BE49-F238E27FC236}">
                <a16:creationId xmlns:a16="http://schemas.microsoft.com/office/drawing/2014/main" id="{96694B5C-DE38-E64C-C58C-0C9669410D86}"/>
              </a:ext>
            </a:extLst>
          </p:cNvPr>
          <p:cNvSpPr/>
          <p:nvPr/>
        </p:nvSpPr>
        <p:spPr>
          <a:xfrm>
            <a:off x="7603896" y="4365938"/>
            <a:ext cx="1553516" cy="1464972"/>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Effective controls in operation</a:t>
            </a:r>
          </a:p>
        </p:txBody>
      </p:sp>
      <p:sp>
        <p:nvSpPr>
          <p:cNvPr id="12" name="Rectangle: Rounded Corners 11">
            <a:extLst>
              <a:ext uri="{FF2B5EF4-FFF2-40B4-BE49-F238E27FC236}">
                <a16:creationId xmlns:a16="http://schemas.microsoft.com/office/drawing/2014/main" id="{912D6E8D-65CB-5DBE-A09D-312CE87DEA3D}"/>
              </a:ext>
            </a:extLst>
          </p:cNvPr>
          <p:cNvSpPr/>
          <p:nvPr/>
        </p:nvSpPr>
        <p:spPr>
          <a:xfrm>
            <a:off x="7603896" y="2492062"/>
            <a:ext cx="1553516" cy="1858073"/>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Detection </a:t>
            </a:r>
          </a:p>
          <a:p>
            <a:pPr algn="ctr"/>
            <a:r>
              <a:rPr lang="en-US" sz="2400" dirty="0">
                <a:solidFill>
                  <a:schemeClr val="tx1"/>
                </a:solidFill>
              </a:rPr>
              <a:t>tests</a:t>
            </a:r>
          </a:p>
        </p:txBody>
      </p:sp>
      <p:sp>
        <p:nvSpPr>
          <p:cNvPr id="13" name="Rectangle 12">
            <a:extLst>
              <a:ext uri="{FF2B5EF4-FFF2-40B4-BE49-F238E27FC236}">
                <a16:creationId xmlns:a16="http://schemas.microsoft.com/office/drawing/2014/main" id="{A146254B-D7FC-825C-A7B8-FEB077365BC8}"/>
              </a:ext>
            </a:extLst>
          </p:cNvPr>
          <p:cNvSpPr/>
          <p:nvPr/>
        </p:nvSpPr>
        <p:spPr>
          <a:xfrm>
            <a:off x="5666698" y="1825874"/>
            <a:ext cx="1423122" cy="2283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Client 1</a:t>
            </a:r>
          </a:p>
        </p:txBody>
      </p:sp>
      <p:sp>
        <p:nvSpPr>
          <p:cNvPr id="14" name="Rectangle 13">
            <a:extLst>
              <a:ext uri="{FF2B5EF4-FFF2-40B4-BE49-F238E27FC236}">
                <a16:creationId xmlns:a16="http://schemas.microsoft.com/office/drawing/2014/main" id="{DC9D6752-C64F-BC72-0D8E-656697215226}"/>
              </a:ext>
            </a:extLst>
          </p:cNvPr>
          <p:cNvSpPr/>
          <p:nvPr/>
        </p:nvSpPr>
        <p:spPr>
          <a:xfrm>
            <a:off x="7603896" y="1814362"/>
            <a:ext cx="1423122" cy="2283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Client  2</a:t>
            </a:r>
          </a:p>
        </p:txBody>
      </p:sp>
      <p:sp>
        <p:nvSpPr>
          <p:cNvPr id="15" name="Arrow: Right 14">
            <a:extLst>
              <a:ext uri="{FF2B5EF4-FFF2-40B4-BE49-F238E27FC236}">
                <a16:creationId xmlns:a16="http://schemas.microsoft.com/office/drawing/2014/main" id="{474EC7C3-F791-D90D-150B-090BE7336DB9}"/>
              </a:ext>
            </a:extLst>
          </p:cNvPr>
          <p:cNvSpPr/>
          <p:nvPr/>
        </p:nvSpPr>
        <p:spPr>
          <a:xfrm>
            <a:off x="1384479" y="2803500"/>
            <a:ext cx="1707528" cy="567542"/>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Detection Risk</a:t>
            </a:r>
          </a:p>
        </p:txBody>
      </p:sp>
      <p:sp>
        <p:nvSpPr>
          <p:cNvPr id="16" name="Arrow: Right 15">
            <a:extLst>
              <a:ext uri="{FF2B5EF4-FFF2-40B4-BE49-F238E27FC236}">
                <a16:creationId xmlns:a16="http://schemas.microsoft.com/office/drawing/2014/main" id="{EB746664-B685-08BD-3F05-DFBBB584EAA5}"/>
              </a:ext>
            </a:extLst>
          </p:cNvPr>
          <p:cNvSpPr/>
          <p:nvPr/>
        </p:nvSpPr>
        <p:spPr>
          <a:xfrm>
            <a:off x="1440824" y="3848196"/>
            <a:ext cx="1707528" cy="567542"/>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Control  Risk</a:t>
            </a:r>
          </a:p>
        </p:txBody>
      </p:sp>
      <p:sp>
        <p:nvSpPr>
          <p:cNvPr id="17" name="Arrow: Right 16">
            <a:extLst>
              <a:ext uri="{FF2B5EF4-FFF2-40B4-BE49-F238E27FC236}">
                <a16:creationId xmlns:a16="http://schemas.microsoft.com/office/drawing/2014/main" id="{BDC1DBE3-11E0-AADF-364B-B6B669D7F7A7}"/>
              </a:ext>
            </a:extLst>
          </p:cNvPr>
          <p:cNvSpPr/>
          <p:nvPr/>
        </p:nvSpPr>
        <p:spPr>
          <a:xfrm>
            <a:off x="1440824" y="4814653"/>
            <a:ext cx="1707528" cy="567542"/>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Inherent  Risk</a:t>
            </a:r>
          </a:p>
        </p:txBody>
      </p:sp>
    </p:spTree>
    <p:extLst>
      <p:ext uri="{BB962C8B-B14F-4D97-AF65-F5344CB8AC3E}">
        <p14:creationId xmlns:p14="http://schemas.microsoft.com/office/powerpoint/2010/main" val="2662209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C8C93-C1D6-5492-4D42-42B042F54C6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0320307-3A58-48B6-4845-37495B5207F1}"/>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lgn="ctr">
              <a:buNone/>
            </a:pPr>
            <a:r>
              <a:rPr lang="en-US" sz="4000" dirty="0"/>
              <a:t>Benchmarking of Audit Quality</a:t>
            </a:r>
          </a:p>
        </p:txBody>
      </p:sp>
      <p:sp>
        <p:nvSpPr>
          <p:cNvPr id="4" name="Footer Placeholder 3">
            <a:extLst>
              <a:ext uri="{FF2B5EF4-FFF2-40B4-BE49-F238E27FC236}">
                <a16:creationId xmlns:a16="http://schemas.microsoft.com/office/drawing/2014/main" id="{6EE4D7B7-A972-F229-B9F8-8E6796879054}"/>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308308271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E1BA9-0AD4-EBBA-89FB-D3ACA43FA51C}"/>
              </a:ext>
            </a:extLst>
          </p:cNvPr>
          <p:cNvSpPr>
            <a:spLocks noGrp="1"/>
          </p:cNvSpPr>
          <p:nvPr>
            <p:ph type="title"/>
          </p:nvPr>
        </p:nvSpPr>
        <p:spPr>
          <a:xfrm>
            <a:off x="838200" y="365125"/>
            <a:ext cx="10515600" cy="729579"/>
          </a:xfrm>
        </p:spPr>
        <p:txBody>
          <a:bodyPr/>
          <a:lstStyle/>
          <a:p>
            <a:r>
              <a:rPr lang="en-US" dirty="0"/>
              <a:t>Risk based Audit</a:t>
            </a:r>
          </a:p>
        </p:txBody>
      </p:sp>
      <p:sp>
        <p:nvSpPr>
          <p:cNvPr id="3" name="Content Placeholder 2">
            <a:extLst>
              <a:ext uri="{FF2B5EF4-FFF2-40B4-BE49-F238E27FC236}">
                <a16:creationId xmlns:a16="http://schemas.microsoft.com/office/drawing/2014/main" id="{4A25A2EA-5715-CCE5-3BAD-FACABAE1E025}"/>
              </a:ext>
            </a:extLst>
          </p:cNvPr>
          <p:cNvSpPr>
            <a:spLocks noGrp="1"/>
          </p:cNvSpPr>
          <p:nvPr>
            <p:ph idx="1"/>
          </p:nvPr>
        </p:nvSpPr>
        <p:spPr>
          <a:xfrm>
            <a:off x="676141" y="1825625"/>
            <a:ext cx="10677659" cy="4351338"/>
          </a:xfrm>
        </p:spPr>
        <p:txBody>
          <a:bodyPr/>
          <a:lstStyle/>
          <a:p>
            <a:pPr marL="0" indent="0">
              <a:buNone/>
            </a:pPr>
            <a:r>
              <a:rPr lang="en-US" dirty="0"/>
              <a:t>2. Designing detection tests (substantive tests)</a:t>
            </a:r>
          </a:p>
          <a:p>
            <a:pPr marL="0" indent="0">
              <a:buNone/>
            </a:pPr>
            <a:r>
              <a:rPr lang="en-US" dirty="0"/>
              <a:t>	(a) Tests of Detail</a:t>
            </a:r>
          </a:p>
          <a:p>
            <a:pPr marL="0" indent="0">
              <a:buNone/>
            </a:pPr>
            <a:r>
              <a:rPr lang="en-US" dirty="0"/>
              <a:t>	(b) Analytical Reviews</a:t>
            </a:r>
          </a:p>
          <a:p>
            <a:pPr marL="0" indent="0">
              <a:buNone/>
            </a:pPr>
            <a:r>
              <a:rPr lang="en-US" dirty="0"/>
              <a:t>3. Decide on the nature, extent and timing of tests to be performed</a:t>
            </a:r>
          </a:p>
          <a:p>
            <a:pPr marL="0" indent="0">
              <a:buNone/>
            </a:pPr>
            <a:endParaRPr lang="en-US" dirty="0"/>
          </a:p>
        </p:txBody>
      </p:sp>
      <p:sp>
        <p:nvSpPr>
          <p:cNvPr id="4" name="Footer Placeholder 3">
            <a:extLst>
              <a:ext uri="{FF2B5EF4-FFF2-40B4-BE49-F238E27FC236}">
                <a16:creationId xmlns:a16="http://schemas.microsoft.com/office/drawing/2014/main" id="{31759E23-0432-5B37-F46E-2BF299F4187B}"/>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9344468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ECEFD-BF5B-54EA-9F03-34AD914CDEAC}"/>
              </a:ext>
            </a:extLst>
          </p:cNvPr>
          <p:cNvSpPr>
            <a:spLocks noGrp="1"/>
          </p:cNvSpPr>
          <p:nvPr>
            <p:ph type="title"/>
          </p:nvPr>
        </p:nvSpPr>
        <p:spPr>
          <a:xfrm>
            <a:off x="838200" y="365125"/>
            <a:ext cx="10515600" cy="52995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B85D71F-9CDE-C124-DF49-846966409D9E}"/>
              </a:ext>
            </a:extLst>
          </p:cNvPr>
          <p:cNvSpPr>
            <a:spLocks noGrp="1"/>
          </p:cNvSpPr>
          <p:nvPr>
            <p:ph idx="1"/>
          </p:nvPr>
        </p:nvSpPr>
        <p:spPr>
          <a:xfrm>
            <a:off x="838200" y="1004552"/>
            <a:ext cx="10515600" cy="5488323"/>
          </a:xfrm>
        </p:spPr>
        <p:txBody>
          <a:bodyPr>
            <a:normAutofit fontScale="92500" lnSpcReduction="10000"/>
          </a:bodyPr>
          <a:lstStyle/>
          <a:p>
            <a:pPr marL="0" indent="0">
              <a:buNone/>
            </a:pPr>
            <a:r>
              <a:rPr lang="en-US" dirty="0"/>
              <a:t>To sum up:</a:t>
            </a:r>
          </a:p>
          <a:p>
            <a:r>
              <a:rPr lang="en-US" dirty="0"/>
              <a:t>Understand the entity</a:t>
            </a:r>
          </a:p>
          <a:p>
            <a:r>
              <a:rPr lang="en-US" dirty="0"/>
              <a:t>Understand the key business processes</a:t>
            </a:r>
          </a:p>
          <a:p>
            <a:r>
              <a:rPr lang="en-US" dirty="0"/>
              <a:t>Identify the risk at the financial statement level – pervasive risks</a:t>
            </a:r>
          </a:p>
          <a:p>
            <a:r>
              <a:rPr lang="en-US" dirty="0"/>
              <a:t>Identify the risks in each key process– by assertion</a:t>
            </a:r>
          </a:p>
          <a:p>
            <a:r>
              <a:rPr lang="en-US" dirty="0"/>
              <a:t>Understand the related controls of the identified risks</a:t>
            </a:r>
          </a:p>
          <a:p>
            <a:r>
              <a:rPr lang="en-US" dirty="0"/>
              <a:t>Conclude on the level of Risk of Material Misstatement (</a:t>
            </a:r>
            <a:r>
              <a:rPr lang="en-US" dirty="0" err="1"/>
              <a:t>RoMM</a:t>
            </a:r>
            <a:r>
              <a:rPr lang="en-US" dirty="0"/>
              <a:t>)</a:t>
            </a:r>
          </a:p>
          <a:p>
            <a:r>
              <a:rPr lang="en-US" dirty="0"/>
              <a:t>Test controls if </a:t>
            </a:r>
            <a:r>
              <a:rPr lang="en-US" dirty="0" err="1"/>
              <a:t>RoMM</a:t>
            </a:r>
            <a:r>
              <a:rPr lang="en-US" dirty="0"/>
              <a:t> is assessed by relying on controls</a:t>
            </a:r>
          </a:p>
          <a:p>
            <a:r>
              <a:rPr lang="en-US" dirty="0"/>
              <a:t>Conclude on the existence and effectiveness of controls</a:t>
            </a:r>
          </a:p>
          <a:p>
            <a:r>
              <a:rPr lang="en-US" dirty="0"/>
              <a:t>Design audit procedures and the nature, timing and extent of tests</a:t>
            </a:r>
          </a:p>
          <a:p>
            <a:r>
              <a:rPr lang="en-US" dirty="0"/>
              <a:t>Conclude on the result of audit procedures</a:t>
            </a:r>
          </a:p>
          <a:p>
            <a:r>
              <a:rPr lang="en-US" dirty="0"/>
              <a:t>Draft appropriate audit report</a:t>
            </a:r>
          </a:p>
        </p:txBody>
      </p:sp>
      <p:sp>
        <p:nvSpPr>
          <p:cNvPr id="4" name="Footer Placeholder 3">
            <a:extLst>
              <a:ext uri="{FF2B5EF4-FFF2-40B4-BE49-F238E27FC236}">
                <a16:creationId xmlns:a16="http://schemas.microsoft.com/office/drawing/2014/main" id="{071A8848-E272-AF8D-CE68-AEDD5CFB3264}"/>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427250377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A048D96B-4777-CD64-F5F6-5031B748AAEC}"/>
              </a:ext>
            </a:extLst>
          </p:cNvPr>
          <p:cNvSpPr>
            <a:spLocks noGrp="1" noChangeArrowheads="1"/>
          </p:cNvSpPr>
          <p:nvPr>
            <p:ph type="title"/>
          </p:nvPr>
        </p:nvSpPr>
        <p:spPr>
          <a:xfrm>
            <a:off x="2117726" y="381000"/>
            <a:ext cx="7953375" cy="1143000"/>
          </a:xfrm>
        </p:spPr>
        <p:txBody>
          <a:bodyPr/>
          <a:lstStyle/>
          <a:p>
            <a:pPr algn="ctr"/>
            <a:br>
              <a:rPr lang="en-US" altLang="en-US" sz="1400" b="1">
                <a:latin typeface="CG Omega" pitchFamily="34" charset="0"/>
              </a:rPr>
            </a:br>
            <a:endParaRPr lang="en-GB" altLang="en-US" sz="1400" b="1">
              <a:latin typeface="CG Omega" pitchFamily="34" charset="0"/>
            </a:endParaRPr>
          </a:p>
        </p:txBody>
      </p:sp>
      <p:sp>
        <p:nvSpPr>
          <p:cNvPr id="12292" name="Rectangle 4">
            <a:extLst>
              <a:ext uri="{FF2B5EF4-FFF2-40B4-BE49-F238E27FC236}">
                <a16:creationId xmlns:a16="http://schemas.microsoft.com/office/drawing/2014/main" id="{97BBBBC3-865A-8A6A-533D-5411B930CBBA}"/>
              </a:ext>
            </a:extLst>
          </p:cNvPr>
          <p:cNvSpPr>
            <a:spLocks noChangeArrowheads="1"/>
          </p:cNvSpPr>
          <p:nvPr/>
        </p:nvSpPr>
        <p:spPr bwMode="auto">
          <a:xfrm>
            <a:off x="1600200" y="1916114"/>
            <a:ext cx="1790700" cy="293687"/>
          </a:xfrm>
          <a:prstGeom prst="rect">
            <a:avLst/>
          </a:prstGeom>
          <a:solidFill>
            <a:srgbClr val="CCFF99"/>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AUDIT INITIATION</a:t>
            </a:r>
          </a:p>
        </p:txBody>
      </p:sp>
      <p:sp>
        <p:nvSpPr>
          <p:cNvPr id="12293" name="Rectangle 5">
            <a:extLst>
              <a:ext uri="{FF2B5EF4-FFF2-40B4-BE49-F238E27FC236}">
                <a16:creationId xmlns:a16="http://schemas.microsoft.com/office/drawing/2014/main" id="{67FEFE8B-0C1D-7CCC-A76B-B09E2A0240A1}"/>
              </a:ext>
            </a:extLst>
          </p:cNvPr>
          <p:cNvSpPr>
            <a:spLocks noChangeArrowheads="1"/>
          </p:cNvSpPr>
          <p:nvPr/>
        </p:nvSpPr>
        <p:spPr bwMode="auto">
          <a:xfrm>
            <a:off x="3505200" y="1928813"/>
            <a:ext cx="2603500" cy="258762"/>
          </a:xfrm>
          <a:prstGeom prst="rect">
            <a:avLst/>
          </a:prstGeom>
          <a:solidFill>
            <a:srgbClr val="FFFF66"/>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PROCESS AUDIT</a:t>
            </a:r>
          </a:p>
        </p:txBody>
      </p:sp>
      <p:sp>
        <p:nvSpPr>
          <p:cNvPr id="12294" name="Rectangle 6">
            <a:extLst>
              <a:ext uri="{FF2B5EF4-FFF2-40B4-BE49-F238E27FC236}">
                <a16:creationId xmlns:a16="http://schemas.microsoft.com/office/drawing/2014/main" id="{006FA7E3-BB55-3899-BDF8-3E1C3A888816}"/>
              </a:ext>
            </a:extLst>
          </p:cNvPr>
          <p:cNvSpPr>
            <a:spLocks noChangeArrowheads="1"/>
          </p:cNvSpPr>
          <p:nvPr/>
        </p:nvSpPr>
        <p:spPr bwMode="auto">
          <a:xfrm>
            <a:off x="8763000" y="1905000"/>
            <a:ext cx="1981200" cy="280988"/>
          </a:xfrm>
          <a:prstGeom prst="rect">
            <a:avLst/>
          </a:prstGeom>
          <a:solidFill>
            <a:srgbClr val="CCCCFF"/>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r>
              <a:rPr lang="en-US" altLang="en-US" sz="1400" b="1"/>
              <a:t>AUDIT COMPLETION</a:t>
            </a:r>
          </a:p>
        </p:txBody>
      </p:sp>
      <p:sp>
        <p:nvSpPr>
          <p:cNvPr id="12295" name="Rectangle 7">
            <a:extLst>
              <a:ext uri="{FF2B5EF4-FFF2-40B4-BE49-F238E27FC236}">
                <a16:creationId xmlns:a16="http://schemas.microsoft.com/office/drawing/2014/main" id="{4AFAEE41-EA5C-2432-A678-4CBB7E037977}"/>
              </a:ext>
            </a:extLst>
          </p:cNvPr>
          <p:cNvSpPr>
            <a:spLocks noChangeArrowheads="1"/>
          </p:cNvSpPr>
          <p:nvPr/>
        </p:nvSpPr>
        <p:spPr bwMode="auto">
          <a:xfrm>
            <a:off x="1714500" y="1066801"/>
            <a:ext cx="8953500" cy="258763"/>
          </a:xfrm>
          <a:prstGeom prst="rect">
            <a:avLst/>
          </a:prstGeom>
          <a:solidFill>
            <a:srgbClr val="99CCFF"/>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A STRUCTURED AUDIT APPROACH</a:t>
            </a:r>
          </a:p>
        </p:txBody>
      </p:sp>
      <p:sp>
        <p:nvSpPr>
          <p:cNvPr id="12296" name="AutoShape 8">
            <a:extLst>
              <a:ext uri="{FF2B5EF4-FFF2-40B4-BE49-F238E27FC236}">
                <a16:creationId xmlns:a16="http://schemas.microsoft.com/office/drawing/2014/main" id="{FC832631-FED1-2497-E5A6-6F43F1EF1DF7}"/>
              </a:ext>
            </a:extLst>
          </p:cNvPr>
          <p:cNvSpPr>
            <a:spLocks noChangeArrowheads="1"/>
          </p:cNvSpPr>
          <p:nvPr/>
        </p:nvSpPr>
        <p:spPr bwMode="auto">
          <a:xfrm>
            <a:off x="1841500" y="2360613"/>
            <a:ext cx="1397000" cy="863600"/>
          </a:xfrm>
          <a:prstGeom prst="downArrowCallout">
            <a:avLst>
              <a:gd name="adj1" fmla="val 40441"/>
              <a:gd name="adj2" fmla="val 40441"/>
              <a:gd name="adj3" fmla="val 16667"/>
              <a:gd name="adj4" fmla="val 66667"/>
            </a:avLst>
          </a:prstGeom>
          <a:solidFill>
            <a:srgbClr val="CCFF99"/>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Knowing the client</a:t>
            </a:r>
          </a:p>
        </p:txBody>
      </p:sp>
      <p:sp>
        <p:nvSpPr>
          <p:cNvPr id="12297" name="Rectangle 9">
            <a:extLst>
              <a:ext uri="{FF2B5EF4-FFF2-40B4-BE49-F238E27FC236}">
                <a16:creationId xmlns:a16="http://schemas.microsoft.com/office/drawing/2014/main" id="{F8DEF68A-227F-6E55-0B4D-8F46C3BD5E80}"/>
              </a:ext>
            </a:extLst>
          </p:cNvPr>
          <p:cNvSpPr>
            <a:spLocks noChangeArrowheads="1"/>
          </p:cNvSpPr>
          <p:nvPr/>
        </p:nvSpPr>
        <p:spPr bwMode="auto">
          <a:xfrm>
            <a:off x="1905000" y="3482976"/>
            <a:ext cx="1295400" cy="784225"/>
          </a:xfrm>
          <a:prstGeom prst="rect">
            <a:avLst/>
          </a:prstGeom>
          <a:solidFill>
            <a:srgbClr val="CCFF99"/>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Review Organisation Structure</a:t>
            </a:r>
          </a:p>
        </p:txBody>
      </p:sp>
      <p:sp>
        <p:nvSpPr>
          <p:cNvPr id="12298" name="Rectangle 10">
            <a:extLst>
              <a:ext uri="{FF2B5EF4-FFF2-40B4-BE49-F238E27FC236}">
                <a16:creationId xmlns:a16="http://schemas.microsoft.com/office/drawing/2014/main" id="{4DC35AA1-01C2-4A48-DDDB-37588A36D0EA}"/>
              </a:ext>
            </a:extLst>
          </p:cNvPr>
          <p:cNvSpPr>
            <a:spLocks noChangeArrowheads="1"/>
          </p:cNvSpPr>
          <p:nvPr/>
        </p:nvSpPr>
        <p:spPr bwMode="auto">
          <a:xfrm>
            <a:off x="1905000" y="4343400"/>
            <a:ext cx="1282700" cy="604838"/>
          </a:xfrm>
          <a:prstGeom prst="rect">
            <a:avLst/>
          </a:prstGeom>
          <a:solidFill>
            <a:srgbClr val="CCFF99"/>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dirty="0"/>
              <a:t>Understand the business </a:t>
            </a:r>
          </a:p>
        </p:txBody>
      </p:sp>
      <p:sp>
        <p:nvSpPr>
          <p:cNvPr id="12299" name="Rectangle 11">
            <a:extLst>
              <a:ext uri="{FF2B5EF4-FFF2-40B4-BE49-F238E27FC236}">
                <a16:creationId xmlns:a16="http://schemas.microsoft.com/office/drawing/2014/main" id="{9F11F233-8D7B-A410-A1C6-1496B3C8F099}"/>
              </a:ext>
            </a:extLst>
          </p:cNvPr>
          <p:cNvSpPr>
            <a:spLocks noChangeArrowheads="1"/>
          </p:cNvSpPr>
          <p:nvPr/>
        </p:nvSpPr>
        <p:spPr bwMode="auto">
          <a:xfrm>
            <a:off x="1905000" y="5815014"/>
            <a:ext cx="1295400" cy="661987"/>
          </a:xfrm>
          <a:prstGeom prst="rect">
            <a:avLst/>
          </a:prstGeom>
          <a:solidFill>
            <a:srgbClr val="CCFF99"/>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Understand Information systems</a:t>
            </a:r>
          </a:p>
        </p:txBody>
      </p:sp>
      <p:sp>
        <p:nvSpPr>
          <p:cNvPr id="12300" name="AutoShape 12">
            <a:extLst>
              <a:ext uri="{FF2B5EF4-FFF2-40B4-BE49-F238E27FC236}">
                <a16:creationId xmlns:a16="http://schemas.microsoft.com/office/drawing/2014/main" id="{B07950CA-FB90-71AD-65BB-30AA8F341E81}"/>
              </a:ext>
            </a:extLst>
          </p:cNvPr>
          <p:cNvSpPr>
            <a:spLocks noChangeArrowheads="1"/>
          </p:cNvSpPr>
          <p:nvPr/>
        </p:nvSpPr>
        <p:spPr bwMode="auto">
          <a:xfrm>
            <a:off x="3581400" y="2360613"/>
            <a:ext cx="1244600" cy="863600"/>
          </a:xfrm>
          <a:prstGeom prst="downArrowCallout">
            <a:avLst>
              <a:gd name="adj1" fmla="val 36029"/>
              <a:gd name="adj2" fmla="val 36029"/>
              <a:gd name="adj3" fmla="val 16667"/>
              <a:gd name="adj4" fmla="val 66667"/>
            </a:avLst>
          </a:prstGeom>
          <a:solidFill>
            <a:srgbClr val="FFFF66"/>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Risks Identification</a:t>
            </a:r>
          </a:p>
        </p:txBody>
      </p:sp>
      <p:sp>
        <p:nvSpPr>
          <p:cNvPr id="12301" name="AutoShape 13">
            <a:extLst>
              <a:ext uri="{FF2B5EF4-FFF2-40B4-BE49-F238E27FC236}">
                <a16:creationId xmlns:a16="http://schemas.microsoft.com/office/drawing/2014/main" id="{4ABD2102-9118-9035-BB2A-219312FC9600}"/>
              </a:ext>
            </a:extLst>
          </p:cNvPr>
          <p:cNvSpPr>
            <a:spLocks noChangeArrowheads="1"/>
          </p:cNvSpPr>
          <p:nvPr/>
        </p:nvSpPr>
        <p:spPr bwMode="auto">
          <a:xfrm>
            <a:off x="4953000" y="2360613"/>
            <a:ext cx="1206500" cy="863600"/>
          </a:xfrm>
          <a:prstGeom prst="downArrowCallout">
            <a:avLst>
              <a:gd name="adj1" fmla="val 34926"/>
              <a:gd name="adj2" fmla="val 34926"/>
              <a:gd name="adj3" fmla="val 16667"/>
              <a:gd name="adj4" fmla="val 66667"/>
            </a:avLst>
          </a:prstGeom>
          <a:solidFill>
            <a:srgbClr val="FFFF66"/>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Risks Assessment</a:t>
            </a:r>
          </a:p>
        </p:txBody>
      </p:sp>
      <p:sp>
        <p:nvSpPr>
          <p:cNvPr id="12302" name="AutoShape 14">
            <a:extLst>
              <a:ext uri="{FF2B5EF4-FFF2-40B4-BE49-F238E27FC236}">
                <a16:creationId xmlns:a16="http://schemas.microsoft.com/office/drawing/2014/main" id="{81189F43-5DA4-C69A-4C15-482196F7D7F2}"/>
              </a:ext>
            </a:extLst>
          </p:cNvPr>
          <p:cNvSpPr>
            <a:spLocks noChangeArrowheads="1"/>
          </p:cNvSpPr>
          <p:nvPr/>
        </p:nvSpPr>
        <p:spPr bwMode="auto">
          <a:xfrm>
            <a:off x="6350000" y="2360613"/>
            <a:ext cx="1206500" cy="863600"/>
          </a:xfrm>
          <a:prstGeom prst="downArrowCallout">
            <a:avLst>
              <a:gd name="adj1" fmla="val 34926"/>
              <a:gd name="adj2" fmla="val 34926"/>
              <a:gd name="adj3" fmla="val 16667"/>
              <a:gd name="adj4" fmla="val 66667"/>
            </a:avLst>
          </a:prstGeom>
          <a:solidFill>
            <a:srgbClr val="CCFFFF"/>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Transactions Audit</a:t>
            </a:r>
          </a:p>
        </p:txBody>
      </p:sp>
      <p:sp>
        <p:nvSpPr>
          <p:cNvPr id="12303" name="AutoShape 15">
            <a:extLst>
              <a:ext uri="{FF2B5EF4-FFF2-40B4-BE49-F238E27FC236}">
                <a16:creationId xmlns:a16="http://schemas.microsoft.com/office/drawing/2014/main" id="{A5437B19-FC96-EA3E-3F60-31C76EE03A7C}"/>
              </a:ext>
            </a:extLst>
          </p:cNvPr>
          <p:cNvSpPr>
            <a:spLocks noChangeArrowheads="1"/>
          </p:cNvSpPr>
          <p:nvPr/>
        </p:nvSpPr>
        <p:spPr bwMode="auto">
          <a:xfrm>
            <a:off x="7683500" y="2360614"/>
            <a:ext cx="1231900" cy="915987"/>
          </a:xfrm>
          <a:prstGeom prst="downArrowCallout">
            <a:avLst>
              <a:gd name="adj1" fmla="val 33622"/>
              <a:gd name="adj2" fmla="val 33622"/>
              <a:gd name="adj3" fmla="val 16667"/>
              <a:gd name="adj4" fmla="val 66667"/>
            </a:avLst>
          </a:prstGeom>
          <a:solidFill>
            <a:srgbClr val="CCFFFF"/>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Audit of final balances</a:t>
            </a:r>
          </a:p>
        </p:txBody>
      </p:sp>
      <p:sp>
        <p:nvSpPr>
          <p:cNvPr id="12304" name="AutoShape 16">
            <a:extLst>
              <a:ext uri="{FF2B5EF4-FFF2-40B4-BE49-F238E27FC236}">
                <a16:creationId xmlns:a16="http://schemas.microsoft.com/office/drawing/2014/main" id="{80376485-9F0E-0568-B71F-902BE2654CAC}"/>
              </a:ext>
            </a:extLst>
          </p:cNvPr>
          <p:cNvSpPr>
            <a:spLocks noChangeArrowheads="1"/>
          </p:cNvSpPr>
          <p:nvPr/>
        </p:nvSpPr>
        <p:spPr bwMode="auto">
          <a:xfrm>
            <a:off x="9144000" y="2360614"/>
            <a:ext cx="1206500" cy="992187"/>
          </a:xfrm>
          <a:prstGeom prst="downArrowCallout">
            <a:avLst>
              <a:gd name="adj1" fmla="val 30400"/>
              <a:gd name="adj2" fmla="val 30400"/>
              <a:gd name="adj3" fmla="val 16667"/>
              <a:gd name="adj4" fmla="val 66667"/>
            </a:avLst>
          </a:prstGeom>
          <a:solidFill>
            <a:srgbClr val="CCCCFF"/>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dirty="0"/>
              <a:t>Clearance  of Draft Financials</a:t>
            </a:r>
          </a:p>
        </p:txBody>
      </p:sp>
      <p:sp>
        <p:nvSpPr>
          <p:cNvPr id="12305" name="Rectangle 17">
            <a:extLst>
              <a:ext uri="{FF2B5EF4-FFF2-40B4-BE49-F238E27FC236}">
                <a16:creationId xmlns:a16="http://schemas.microsoft.com/office/drawing/2014/main" id="{ABA71F9C-6F77-4D70-3247-4590CF06FF88}"/>
              </a:ext>
            </a:extLst>
          </p:cNvPr>
          <p:cNvSpPr>
            <a:spLocks noChangeArrowheads="1"/>
          </p:cNvSpPr>
          <p:nvPr/>
        </p:nvSpPr>
        <p:spPr bwMode="auto">
          <a:xfrm>
            <a:off x="3619500" y="3482975"/>
            <a:ext cx="1206500" cy="603250"/>
          </a:xfrm>
          <a:prstGeom prst="rect">
            <a:avLst/>
          </a:prstGeom>
          <a:solidFill>
            <a:srgbClr val="FFFF66"/>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Business Risks</a:t>
            </a:r>
          </a:p>
        </p:txBody>
      </p:sp>
      <p:sp>
        <p:nvSpPr>
          <p:cNvPr id="12306" name="Rectangle 18">
            <a:extLst>
              <a:ext uri="{FF2B5EF4-FFF2-40B4-BE49-F238E27FC236}">
                <a16:creationId xmlns:a16="http://schemas.microsoft.com/office/drawing/2014/main" id="{43C80296-EC65-8AF8-0911-72F6625CA7FF}"/>
              </a:ext>
            </a:extLst>
          </p:cNvPr>
          <p:cNvSpPr>
            <a:spLocks noChangeArrowheads="1"/>
          </p:cNvSpPr>
          <p:nvPr/>
        </p:nvSpPr>
        <p:spPr bwMode="auto">
          <a:xfrm>
            <a:off x="3619500" y="4327525"/>
            <a:ext cx="1206500" cy="603250"/>
          </a:xfrm>
          <a:prstGeom prst="rect">
            <a:avLst/>
          </a:prstGeom>
          <a:solidFill>
            <a:srgbClr val="FFFF66"/>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Operational</a:t>
            </a:r>
            <a:r>
              <a:rPr lang="en-US" altLang="en-US" sz="1400" b="1">
                <a:latin typeface="Times New Roman" panose="02020603050405020304" pitchFamily="18" charset="0"/>
              </a:rPr>
              <a:t> Risks</a:t>
            </a:r>
          </a:p>
        </p:txBody>
      </p:sp>
      <p:sp>
        <p:nvSpPr>
          <p:cNvPr id="12307" name="Rectangle 19">
            <a:extLst>
              <a:ext uri="{FF2B5EF4-FFF2-40B4-BE49-F238E27FC236}">
                <a16:creationId xmlns:a16="http://schemas.microsoft.com/office/drawing/2014/main" id="{8E9018A3-0E09-D7A7-C830-4C484F41DDFE}"/>
              </a:ext>
            </a:extLst>
          </p:cNvPr>
          <p:cNvSpPr>
            <a:spLocks noChangeArrowheads="1"/>
          </p:cNvSpPr>
          <p:nvPr/>
        </p:nvSpPr>
        <p:spPr bwMode="auto">
          <a:xfrm>
            <a:off x="3619500" y="5103814"/>
            <a:ext cx="1181100" cy="763587"/>
          </a:xfrm>
          <a:prstGeom prst="rect">
            <a:avLst/>
          </a:prstGeom>
          <a:solidFill>
            <a:srgbClr val="FFFF66"/>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Information Systems Risks</a:t>
            </a:r>
          </a:p>
        </p:txBody>
      </p:sp>
      <p:sp>
        <p:nvSpPr>
          <p:cNvPr id="12308" name="Rectangle 20">
            <a:extLst>
              <a:ext uri="{FF2B5EF4-FFF2-40B4-BE49-F238E27FC236}">
                <a16:creationId xmlns:a16="http://schemas.microsoft.com/office/drawing/2014/main" id="{F18A3153-7085-5B7E-21AB-C548D60D4185}"/>
              </a:ext>
            </a:extLst>
          </p:cNvPr>
          <p:cNvSpPr>
            <a:spLocks noChangeArrowheads="1"/>
          </p:cNvSpPr>
          <p:nvPr/>
        </p:nvSpPr>
        <p:spPr bwMode="auto">
          <a:xfrm>
            <a:off x="1905000" y="5038726"/>
            <a:ext cx="1295400" cy="676275"/>
          </a:xfrm>
          <a:prstGeom prst="rect">
            <a:avLst/>
          </a:prstGeom>
          <a:solidFill>
            <a:srgbClr val="CCFF99"/>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Identify key business processes</a:t>
            </a:r>
          </a:p>
        </p:txBody>
      </p:sp>
      <p:sp>
        <p:nvSpPr>
          <p:cNvPr id="12309" name="Rectangle 21">
            <a:extLst>
              <a:ext uri="{FF2B5EF4-FFF2-40B4-BE49-F238E27FC236}">
                <a16:creationId xmlns:a16="http://schemas.microsoft.com/office/drawing/2014/main" id="{8645034A-78C8-22C8-9138-295D51000FAB}"/>
              </a:ext>
            </a:extLst>
          </p:cNvPr>
          <p:cNvSpPr>
            <a:spLocks noChangeArrowheads="1"/>
          </p:cNvSpPr>
          <p:nvPr/>
        </p:nvSpPr>
        <p:spPr bwMode="auto">
          <a:xfrm>
            <a:off x="5016500" y="3482976"/>
            <a:ext cx="1231900" cy="784225"/>
          </a:xfrm>
          <a:prstGeom prst="rect">
            <a:avLst/>
          </a:prstGeom>
          <a:solidFill>
            <a:srgbClr val="FFFF66"/>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Obtain policies and procedures</a:t>
            </a:r>
          </a:p>
        </p:txBody>
      </p:sp>
      <p:sp>
        <p:nvSpPr>
          <p:cNvPr id="12310" name="Rectangle 22">
            <a:extLst>
              <a:ext uri="{FF2B5EF4-FFF2-40B4-BE49-F238E27FC236}">
                <a16:creationId xmlns:a16="http://schemas.microsoft.com/office/drawing/2014/main" id="{C9A8CB8E-F5E5-6FB5-F52E-478D609D250A}"/>
              </a:ext>
            </a:extLst>
          </p:cNvPr>
          <p:cNvSpPr>
            <a:spLocks noChangeArrowheads="1"/>
          </p:cNvSpPr>
          <p:nvPr/>
        </p:nvSpPr>
        <p:spPr bwMode="auto">
          <a:xfrm>
            <a:off x="5029200" y="4346576"/>
            <a:ext cx="1219200" cy="911225"/>
          </a:xfrm>
          <a:prstGeom prst="rect">
            <a:avLst/>
          </a:prstGeom>
          <a:solidFill>
            <a:srgbClr val="FFFF66"/>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Identify &amp; assess control effectiveness</a:t>
            </a:r>
          </a:p>
        </p:txBody>
      </p:sp>
      <p:sp>
        <p:nvSpPr>
          <p:cNvPr id="12311" name="Rectangle 23">
            <a:extLst>
              <a:ext uri="{FF2B5EF4-FFF2-40B4-BE49-F238E27FC236}">
                <a16:creationId xmlns:a16="http://schemas.microsoft.com/office/drawing/2014/main" id="{1EED0FDA-75EA-2F7C-B98F-DA6BAAC2F1EA}"/>
              </a:ext>
            </a:extLst>
          </p:cNvPr>
          <p:cNvSpPr>
            <a:spLocks noChangeArrowheads="1"/>
          </p:cNvSpPr>
          <p:nvPr/>
        </p:nvSpPr>
        <p:spPr bwMode="auto">
          <a:xfrm>
            <a:off x="6477000" y="3482976"/>
            <a:ext cx="1143000" cy="936625"/>
          </a:xfrm>
          <a:prstGeom prst="rect">
            <a:avLst/>
          </a:prstGeom>
          <a:solidFill>
            <a:srgbClr val="CCFFFF"/>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Determine level of substantive tests</a:t>
            </a:r>
          </a:p>
        </p:txBody>
      </p:sp>
      <p:sp>
        <p:nvSpPr>
          <p:cNvPr id="12312" name="Rectangle 24">
            <a:extLst>
              <a:ext uri="{FF2B5EF4-FFF2-40B4-BE49-F238E27FC236}">
                <a16:creationId xmlns:a16="http://schemas.microsoft.com/office/drawing/2014/main" id="{E668F762-D434-4864-CCE0-BCD42D564868}"/>
              </a:ext>
            </a:extLst>
          </p:cNvPr>
          <p:cNvSpPr>
            <a:spLocks noChangeArrowheads="1"/>
          </p:cNvSpPr>
          <p:nvPr/>
        </p:nvSpPr>
        <p:spPr bwMode="auto">
          <a:xfrm>
            <a:off x="6400800" y="4570413"/>
            <a:ext cx="1295400" cy="755650"/>
          </a:xfrm>
          <a:prstGeom prst="rect">
            <a:avLst/>
          </a:prstGeom>
          <a:solidFill>
            <a:srgbClr val="CCFFFF"/>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Perform test of transactions</a:t>
            </a:r>
          </a:p>
        </p:txBody>
      </p:sp>
      <p:sp>
        <p:nvSpPr>
          <p:cNvPr id="12313" name="Rectangle 25">
            <a:extLst>
              <a:ext uri="{FF2B5EF4-FFF2-40B4-BE49-F238E27FC236}">
                <a16:creationId xmlns:a16="http://schemas.microsoft.com/office/drawing/2014/main" id="{9CCA99E8-1409-2DF5-9A38-0E916F5EDA2A}"/>
              </a:ext>
            </a:extLst>
          </p:cNvPr>
          <p:cNvSpPr>
            <a:spLocks noChangeArrowheads="1"/>
          </p:cNvSpPr>
          <p:nvPr/>
        </p:nvSpPr>
        <p:spPr bwMode="auto">
          <a:xfrm>
            <a:off x="7810500" y="3482975"/>
            <a:ext cx="1206500" cy="603250"/>
          </a:xfrm>
          <a:prstGeom prst="rect">
            <a:avLst/>
          </a:prstGeom>
          <a:solidFill>
            <a:srgbClr val="CCFFFF"/>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dirty="0"/>
              <a:t>Test of balances</a:t>
            </a:r>
          </a:p>
        </p:txBody>
      </p:sp>
      <p:sp>
        <p:nvSpPr>
          <p:cNvPr id="12314" name="Rectangle 26">
            <a:extLst>
              <a:ext uri="{FF2B5EF4-FFF2-40B4-BE49-F238E27FC236}">
                <a16:creationId xmlns:a16="http://schemas.microsoft.com/office/drawing/2014/main" id="{CE96CEEE-A0ED-0DF1-E056-75C12CBA1770}"/>
              </a:ext>
            </a:extLst>
          </p:cNvPr>
          <p:cNvSpPr>
            <a:spLocks noChangeArrowheads="1"/>
          </p:cNvSpPr>
          <p:nvPr/>
        </p:nvSpPr>
        <p:spPr bwMode="auto">
          <a:xfrm>
            <a:off x="9220200" y="3482975"/>
            <a:ext cx="1206500" cy="603250"/>
          </a:xfrm>
          <a:prstGeom prst="rect">
            <a:avLst/>
          </a:prstGeom>
          <a:solidFill>
            <a:srgbClr val="CCCCFF"/>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dirty="0"/>
              <a:t>Discussion with client</a:t>
            </a:r>
          </a:p>
        </p:txBody>
      </p:sp>
      <p:sp>
        <p:nvSpPr>
          <p:cNvPr id="12315" name="Rectangle 27">
            <a:extLst>
              <a:ext uri="{FF2B5EF4-FFF2-40B4-BE49-F238E27FC236}">
                <a16:creationId xmlns:a16="http://schemas.microsoft.com/office/drawing/2014/main" id="{8CBA274F-9AE9-B167-A2A6-659168606A27}"/>
              </a:ext>
            </a:extLst>
          </p:cNvPr>
          <p:cNvSpPr>
            <a:spLocks noChangeArrowheads="1"/>
          </p:cNvSpPr>
          <p:nvPr/>
        </p:nvSpPr>
        <p:spPr bwMode="auto">
          <a:xfrm>
            <a:off x="1636154" y="6550072"/>
            <a:ext cx="8826500" cy="258762"/>
          </a:xfrm>
          <a:prstGeom prst="rect">
            <a:avLst/>
          </a:prstGeom>
          <a:solidFill>
            <a:srgbClr val="FFCC00"/>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THE CLIENT, ITS BUSINESS, PROCESSES, CONTROLS AND SYSTEMS ARE THE FOCUS</a:t>
            </a:r>
          </a:p>
        </p:txBody>
      </p:sp>
      <p:sp>
        <p:nvSpPr>
          <p:cNvPr id="12316" name="Rectangle 28">
            <a:extLst>
              <a:ext uri="{FF2B5EF4-FFF2-40B4-BE49-F238E27FC236}">
                <a16:creationId xmlns:a16="http://schemas.microsoft.com/office/drawing/2014/main" id="{1FECDA28-65A0-9812-571B-312B3DE38DE4}"/>
              </a:ext>
            </a:extLst>
          </p:cNvPr>
          <p:cNvSpPr>
            <a:spLocks noChangeArrowheads="1"/>
          </p:cNvSpPr>
          <p:nvPr/>
        </p:nvSpPr>
        <p:spPr bwMode="auto">
          <a:xfrm>
            <a:off x="6172200" y="1928813"/>
            <a:ext cx="2540000" cy="258762"/>
          </a:xfrm>
          <a:prstGeom prst="rect">
            <a:avLst/>
          </a:prstGeom>
          <a:solidFill>
            <a:srgbClr val="CCFFFF"/>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SUBSTANTIVE AUDIT </a:t>
            </a:r>
          </a:p>
        </p:txBody>
      </p:sp>
      <p:sp>
        <p:nvSpPr>
          <p:cNvPr id="12317" name="Rectangle 29">
            <a:extLst>
              <a:ext uri="{FF2B5EF4-FFF2-40B4-BE49-F238E27FC236}">
                <a16:creationId xmlns:a16="http://schemas.microsoft.com/office/drawing/2014/main" id="{59B2F056-11C6-3B0B-4C1E-F86ABEAB2F5A}"/>
              </a:ext>
            </a:extLst>
          </p:cNvPr>
          <p:cNvSpPr>
            <a:spLocks noChangeArrowheads="1"/>
          </p:cNvSpPr>
          <p:nvPr/>
        </p:nvSpPr>
        <p:spPr bwMode="auto">
          <a:xfrm>
            <a:off x="1714500" y="1563688"/>
            <a:ext cx="3111500" cy="258762"/>
          </a:xfrm>
          <a:prstGeom prst="rect">
            <a:avLst/>
          </a:prstGeom>
          <a:solidFill>
            <a:srgbClr val="CCFFCC"/>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PLANNING</a:t>
            </a:r>
          </a:p>
        </p:txBody>
      </p:sp>
      <p:sp>
        <p:nvSpPr>
          <p:cNvPr id="12318" name="Rectangle 30">
            <a:extLst>
              <a:ext uri="{FF2B5EF4-FFF2-40B4-BE49-F238E27FC236}">
                <a16:creationId xmlns:a16="http://schemas.microsoft.com/office/drawing/2014/main" id="{17534491-8A35-C442-E8C6-ECA665F806B9}"/>
              </a:ext>
            </a:extLst>
          </p:cNvPr>
          <p:cNvSpPr>
            <a:spLocks noChangeArrowheads="1"/>
          </p:cNvSpPr>
          <p:nvPr/>
        </p:nvSpPr>
        <p:spPr bwMode="auto">
          <a:xfrm>
            <a:off x="4953000" y="1563688"/>
            <a:ext cx="2603500" cy="258762"/>
          </a:xfrm>
          <a:prstGeom prst="rect">
            <a:avLst/>
          </a:prstGeom>
          <a:solidFill>
            <a:srgbClr val="FFCCCC"/>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EXECUTION</a:t>
            </a:r>
          </a:p>
        </p:txBody>
      </p:sp>
      <p:sp>
        <p:nvSpPr>
          <p:cNvPr id="12319" name="Rectangle 31">
            <a:extLst>
              <a:ext uri="{FF2B5EF4-FFF2-40B4-BE49-F238E27FC236}">
                <a16:creationId xmlns:a16="http://schemas.microsoft.com/office/drawing/2014/main" id="{47088587-6C25-68EB-6C7B-1DA7A63594AE}"/>
              </a:ext>
            </a:extLst>
          </p:cNvPr>
          <p:cNvSpPr>
            <a:spLocks noChangeArrowheads="1"/>
          </p:cNvSpPr>
          <p:nvPr/>
        </p:nvSpPr>
        <p:spPr bwMode="auto">
          <a:xfrm>
            <a:off x="7683500" y="1563688"/>
            <a:ext cx="2984500" cy="258762"/>
          </a:xfrm>
          <a:prstGeom prst="rect">
            <a:avLst/>
          </a:prstGeom>
          <a:solidFill>
            <a:srgbClr val="CCCCFF"/>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COMPLETION </a:t>
            </a:r>
          </a:p>
        </p:txBody>
      </p:sp>
      <p:sp>
        <p:nvSpPr>
          <p:cNvPr id="12320" name="Rectangle 32">
            <a:extLst>
              <a:ext uri="{FF2B5EF4-FFF2-40B4-BE49-F238E27FC236}">
                <a16:creationId xmlns:a16="http://schemas.microsoft.com/office/drawing/2014/main" id="{21328FE5-5847-F604-0969-3459E2BDB01D}"/>
              </a:ext>
            </a:extLst>
          </p:cNvPr>
          <p:cNvSpPr>
            <a:spLocks noChangeArrowheads="1"/>
          </p:cNvSpPr>
          <p:nvPr/>
        </p:nvSpPr>
        <p:spPr bwMode="auto">
          <a:xfrm>
            <a:off x="5029200" y="5410200"/>
            <a:ext cx="1206500" cy="603250"/>
          </a:xfrm>
          <a:prstGeom prst="rect">
            <a:avLst/>
          </a:prstGeom>
          <a:solidFill>
            <a:srgbClr val="FFFF66"/>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latin typeface="Times New Roman" panose="02020603050405020304" pitchFamily="18" charset="0"/>
              </a:rPr>
              <a:t>Test controls</a:t>
            </a:r>
          </a:p>
        </p:txBody>
      </p:sp>
      <p:sp>
        <p:nvSpPr>
          <p:cNvPr id="12321" name="Text Box 33">
            <a:extLst>
              <a:ext uri="{FF2B5EF4-FFF2-40B4-BE49-F238E27FC236}">
                <a16:creationId xmlns:a16="http://schemas.microsoft.com/office/drawing/2014/main" id="{93A4EAFB-D8EB-5471-C0F0-14EEB2FAFCFA}"/>
              </a:ext>
            </a:extLst>
          </p:cNvPr>
          <p:cNvSpPr txBox="1">
            <a:spLocks noChangeArrowheads="1"/>
          </p:cNvSpPr>
          <p:nvPr/>
        </p:nvSpPr>
        <p:spPr bwMode="auto">
          <a:xfrm>
            <a:off x="4033837" y="192089"/>
            <a:ext cx="378501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r>
              <a:rPr lang="en-US" altLang="en-US" sz="2400" b="1" dirty="0"/>
              <a:t>Risk based Audit Approach</a:t>
            </a:r>
            <a:endParaRPr lang="en-GB" altLang="en-US" sz="2400" b="1" dirty="0"/>
          </a:p>
        </p:txBody>
      </p:sp>
      <p:sp>
        <p:nvSpPr>
          <p:cNvPr id="34" name="Rectangle 25">
            <a:extLst>
              <a:ext uri="{FF2B5EF4-FFF2-40B4-BE49-F238E27FC236}">
                <a16:creationId xmlns:a16="http://schemas.microsoft.com/office/drawing/2014/main" id="{F575A065-6724-4A4B-3535-33EB6F314426}"/>
              </a:ext>
            </a:extLst>
          </p:cNvPr>
          <p:cNvSpPr>
            <a:spLocks noChangeArrowheads="1"/>
          </p:cNvSpPr>
          <p:nvPr/>
        </p:nvSpPr>
        <p:spPr bwMode="auto">
          <a:xfrm>
            <a:off x="7816850" y="4236951"/>
            <a:ext cx="1206500" cy="603250"/>
          </a:xfrm>
          <a:prstGeom prst="rect">
            <a:avLst/>
          </a:prstGeom>
          <a:solidFill>
            <a:srgbClr val="CCFFFF"/>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a:t>Year-end work</a:t>
            </a:r>
          </a:p>
        </p:txBody>
      </p:sp>
      <p:sp>
        <p:nvSpPr>
          <p:cNvPr id="35" name="Rectangle 26">
            <a:extLst>
              <a:ext uri="{FF2B5EF4-FFF2-40B4-BE49-F238E27FC236}">
                <a16:creationId xmlns:a16="http://schemas.microsoft.com/office/drawing/2014/main" id="{58428252-5BC8-3215-1D14-FC8445DB3C50}"/>
              </a:ext>
            </a:extLst>
          </p:cNvPr>
          <p:cNvSpPr>
            <a:spLocks noChangeArrowheads="1"/>
          </p:cNvSpPr>
          <p:nvPr/>
        </p:nvSpPr>
        <p:spPr bwMode="auto">
          <a:xfrm>
            <a:off x="9220200" y="4246609"/>
            <a:ext cx="1206500" cy="603250"/>
          </a:xfrm>
          <a:prstGeom prst="rect">
            <a:avLst/>
          </a:prstGeom>
          <a:solidFill>
            <a:srgbClr val="CCCCFF"/>
          </a:solidFill>
          <a:ln w="9525">
            <a:solidFill>
              <a:srgbClr val="000000"/>
            </a:solidFill>
            <a:miter lim="800000"/>
            <a:headEnd/>
            <a:tailEnd/>
          </a:ln>
        </p:spPr>
        <p:txBody>
          <a:bodyPr/>
          <a:lstStyle>
            <a:lvl1pPr>
              <a:defRPr sz="2800">
                <a:solidFill>
                  <a:schemeClr val="tx1"/>
                </a:solidFill>
                <a:latin typeface="CG Omega" pitchFamily="34" charset="0"/>
              </a:defRPr>
            </a:lvl1pPr>
            <a:lvl2pPr marL="742950" indent="-285750">
              <a:defRPr sz="2800">
                <a:solidFill>
                  <a:schemeClr val="tx1"/>
                </a:solidFill>
                <a:latin typeface="CG Omega" pitchFamily="34" charset="0"/>
              </a:defRPr>
            </a:lvl2pPr>
            <a:lvl3pPr marL="1143000" indent="-228600">
              <a:defRPr sz="2800">
                <a:solidFill>
                  <a:schemeClr val="tx1"/>
                </a:solidFill>
                <a:latin typeface="CG Omega" pitchFamily="34" charset="0"/>
              </a:defRPr>
            </a:lvl3pPr>
            <a:lvl4pPr marL="1600200" indent="-228600">
              <a:defRPr sz="2800">
                <a:solidFill>
                  <a:schemeClr val="tx1"/>
                </a:solidFill>
                <a:latin typeface="CG Omega" pitchFamily="34" charset="0"/>
              </a:defRPr>
            </a:lvl4pPr>
            <a:lvl5pPr marL="2057400" indent="-228600">
              <a:defRPr sz="2800">
                <a:solidFill>
                  <a:schemeClr val="tx1"/>
                </a:solidFill>
                <a:latin typeface="CG Omega" pitchFamily="34" charset="0"/>
              </a:defRPr>
            </a:lvl5pPr>
            <a:lvl6pPr marL="2514600" indent="-228600" eaLnBrk="0" fontAlgn="base" hangingPunct="0">
              <a:spcBef>
                <a:spcPct val="0"/>
              </a:spcBef>
              <a:spcAft>
                <a:spcPct val="0"/>
              </a:spcAft>
              <a:defRPr sz="2800">
                <a:solidFill>
                  <a:schemeClr val="tx1"/>
                </a:solidFill>
                <a:latin typeface="CG Omega" pitchFamily="34" charset="0"/>
              </a:defRPr>
            </a:lvl6pPr>
            <a:lvl7pPr marL="2971800" indent="-228600" eaLnBrk="0" fontAlgn="base" hangingPunct="0">
              <a:spcBef>
                <a:spcPct val="0"/>
              </a:spcBef>
              <a:spcAft>
                <a:spcPct val="0"/>
              </a:spcAft>
              <a:defRPr sz="2800">
                <a:solidFill>
                  <a:schemeClr val="tx1"/>
                </a:solidFill>
                <a:latin typeface="CG Omega" pitchFamily="34" charset="0"/>
              </a:defRPr>
            </a:lvl7pPr>
            <a:lvl8pPr marL="3429000" indent="-228600" eaLnBrk="0" fontAlgn="base" hangingPunct="0">
              <a:spcBef>
                <a:spcPct val="0"/>
              </a:spcBef>
              <a:spcAft>
                <a:spcPct val="0"/>
              </a:spcAft>
              <a:defRPr sz="2800">
                <a:solidFill>
                  <a:schemeClr val="tx1"/>
                </a:solidFill>
                <a:latin typeface="CG Omega" pitchFamily="34" charset="0"/>
              </a:defRPr>
            </a:lvl8pPr>
            <a:lvl9pPr marL="3886200" indent="-228600" eaLnBrk="0" fontAlgn="base" hangingPunct="0">
              <a:spcBef>
                <a:spcPct val="0"/>
              </a:spcBef>
              <a:spcAft>
                <a:spcPct val="0"/>
              </a:spcAft>
              <a:defRPr sz="2800">
                <a:solidFill>
                  <a:schemeClr val="tx1"/>
                </a:solidFill>
                <a:latin typeface="CG Omega" pitchFamily="34" charset="0"/>
              </a:defRPr>
            </a:lvl9pPr>
          </a:lstStyle>
          <a:p>
            <a:pPr algn="ctr"/>
            <a:r>
              <a:rPr lang="en-US" altLang="en-US" sz="1400" b="1" dirty="0"/>
              <a:t>Issue of Audit Report</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ABEB9-9443-4A2D-186A-C28D8123F488}"/>
              </a:ext>
            </a:extLst>
          </p:cNvPr>
          <p:cNvSpPr>
            <a:spLocks noGrp="1"/>
          </p:cNvSpPr>
          <p:nvPr>
            <p:ph type="title"/>
          </p:nvPr>
        </p:nvSpPr>
        <p:spPr>
          <a:xfrm>
            <a:off x="838200" y="136525"/>
            <a:ext cx="10515600" cy="768216"/>
          </a:xfrm>
        </p:spPr>
        <p:txBody>
          <a:bodyPr/>
          <a:lstStyle/>
          <a:p>
            <a:r>
              <a:rPr lang="en-US" dirty="0"/>
              <a:t>Planning &amp; Audit Strategy</a:t>
            </a:r>
          </a:p>
        </p:txBody>
      </p:sp>
      <p:sp>
        <p:nvSpPr>
          <p:cNvPr id="3" name="Content Placeholder 2">
            <a:extLst>
              <a:ext uri="{FF2B5EF4-FFF2-40B4-BE49-F238E27FC236}">
                <a16:creationId xmlns:a16="http://schemas.microsoft.com/office/drawing/2014/main" id="{6A33161D-7936-F797-28FB-AFD5A0F0F9B0}"/>
              </a:ext>
            </a:extLst>
          </p:cNvPr>
          <p:cNvSpPr>
            <a:spLocks noGrp="1"/>
          </p:cNvSpPr>
          <p:nvPr>
            <p:ph idx="1"/>
          </p:nvPr>
        </p:nvSpPr>
        <p:spPr>
          <a:xfrm>
            <a:off x="838200" y="811272"/>
            <a:ext cx="10515600" cy="5814907"/>
          </a:xfrm>
        </p:spPr>
        <p:txBody>
          <a:bodyPr>
            <a:normAutofit fontScale="85000" lnSpcReduction="20000"/>
          </a:bodyPr>
          <a:lstStyle/>
          <a:p>
            <a:pPr marL="0" indent="0">
              <a:buNone/>
            </a:pPr>
            <a:r>
              <a:rPr lang="en-US" dirty="0"/>
              <a:t>When should the planning for an audit start?</a:t>
            </a:r>
          </a:p>
          <a:p>
            <a:r>
              <a:rPr lang="en-US" dirty="0"/>
              <a:t>Planning should start at the beginning of the current year audit, by performing the following:</a:t>
            </a:r>
          </a:p>
          <a:p>
            <a:pPr lvl="1"/>
            <a:r>
              <a:rPr lang="en-US" dirty="0"/>
              <a:t>Client acceptance/continuance evaluation(SA 220)</a:t>
            </a:r>
          </a:p>
          <a:p>
            <a:pPr lvl="1"/>
            <a:r>
              <a:rPr lang="en-US" dirty="0"/>
              <a:t>Compliance of ethical requirements and independence of the team</a:t>
            </a:r>
          </a:p>
          <a:p>
            <a:pPr lvl="1"/>
            <a:r>
              <a:rPr lang="en-US" dirty="0"/>
              <a:t>Agree the terms of the engagement (SA 210)</a:t>
            </a:r>
          </a:p>
          <a:p>
            <a:r>
              <a:rPr lang="en-US" dirty="0"/>
              <a:t>The auditor should develop an overall audit strategy. The audit strategy document shall contain the following:</a:t>
            </a:r>
          </a:p>
          <a:p>
            <a:endParaRPr lang="en-US" dirty="0"/>
          </a:p>
          <a:p>
            <a:pPr lvl="1">
              <a:buFont typeface="Wingdings" panose="05000000000000000000" pitchFamily="2" charset="2"/>
              <a:buChar char="Ø"/>
            </a:pPr>
            <a:r>
              <a:rPr lang="en-US" sz="2800" dirty="0"/>
              <a:t>The characteristic of the engagement </a:t>
            </a:r>
          </a:p>
          <a:p>
            <a:pPr lvl="2"/>
            <a:r>
              <a:rPr lang="en-US" sz="2800" dirty="0"/>
              <a:t>Financial reporting framework</a:t>
            </a:r>
          </a:p>
          <a:p>
            <a:pPr lvl="2"/>
            <a:r>
              <a:rPr lang="en-US" sz="2800" dirty="0"/>
              <a:t>Industry specific reporting requirements, if any</a:t>
            </a:r>
          </a:p>
          <a:p>
            <a:pPr lvl="2"/>
            <a:r>
              <a:rPr lang="en-US" sz="2800" dirty="0"/>
              <a:t>Availability of or planned use of the work of internal auditors</a:t>
            </a:r>
          </a:p>
          <a:p>
            <a:pPr lvl="2"/>
            <a:r>
              <a:rPr lang="en-US" sz="2800" dirty="0"/>
              <a:t>Planned use of auditor’s expert</a:t>
            </a:r>
          </a:p>
          <a:p>
            <a:pPr lvl="2"/>
            <a:r>
              <a:rPr lang="en-US" sz="2800" dirty="0"/>
              <a:t>How to address an entity’s use of service organization </a:t>
            </a:r>
          </a:p>
          <a:p>
            <a:pPr lvl="2"/>
            <a:r>
              <a:rPr lang="en-US" sz="2800" dirty="0"/>
              <a:t>Use of audit evidence obtained in previous years</a:t>
            </a:r>
          </a:p>
          <a:p>
            <a:pPr lvl="2"/>
            <a:r>
              <a:rPr lang="en-US" sz="2800" dirty="0"/>
              <a:t>The impact of IT systems of the client on the audit</a:t>
            </a:r>
          </a:p>
          <a:p>
            <a:pPr lvl="2"/>
            <a:r>
              <a:rPr lang="en-US" sz="2800" dirty="0"/>
              <a:t>Overall timing of the audit and deadlines for issue of report</a:t>
            </a:r>
          </a:p>
          <a:p>
            <a:pPr marL="0" indent="0">
              <a:buNone/>
            </a:pPr>
            <a:endParaRPr lang="en-US" dirty="0"/>
          </a:p>
          <a:p>
            <a:endParaRPr lang="en-US" dirty="0"/>
          </a:p>
        </p:txBody>
      </p:sp>
      <p:sp>
        <p:nvSpPr>
          <p:cNvPr id="4" name="Footer Placeholder 3">
            <a:extLst>
              <a:ext uri="{FF2B5EF4-FFF2-40B4-BE49-F238E27FC236}">
                <a16:creationId xmlns:a16="http://schemas.microsoft.com/office/drawing/2014/main" id="{A4F2E8E7-B1C7-B6C4-126B-189C39201ADB}"/>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242632033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B2304-9A3F-7F68-44BE-FD696F2FD802}"/>
              </a:ext>
            </a:extLst>
          </p:cNvPr>
          <p:cNvSpPr>
            <a:spLocks noGrp="1"/>
          </p:cNvSpPr>
          <p:nvPr>
            <p:ph type="title"/>
          </p:nvPr>
        </p:nvSpPr>
        <p:spPr>
          <a:xfrm>
            <a:off x="728729" y="69872"/>
            <a:ext cx="10515600" cy="697382"/>
          </a:xfrm>
        </p:spPr>
        <p:txBody>
          <a:bodyPr/>
          <a:lstStyle/>
          <a:p>
            <a:r>
              <a:rPr lang="en-US" dirty="0"/>
              <a:t>Planning &amp; Audit Strategy</a:t>
            </a:r>
          </a:p>
        </p:txBody>
      </p:sp>
      <p:sp>
        <p:nvSpPr>
          <p:cNvPr id="3" name="Content Placeholder 2">
            <a:extLst>
              <a:ext uri="{FF2B5EF4-FFF2-40B4-BE49-F238E27FC236}">
                <a16:creationId xmlns:a16="http://schemas.microsoft.com/office/drawing/2014/main" id="{EFBA37D1-907B-7325-6612-7DDFB0190708}"/>
              </a:ext>
            </a:extLst>
          </p:cNvPr>
          <p:cNvSpPr>
            <a:spLocks noGrp="1"/>
          </p:cNvSpPr>
          <p:nvPr>
            <p:ph idx="1"/>
          </p:nvPr>
        </p:nvSpPr>
        <p:spPr>
          <a:xfrm>
            <a:off x="838200" y="904355"/>
            <a:ext cx="10515600" cy="5314894"/>
          </a:xfrm>
        </p:spPr>
        <p:txBody>
          <a:bodyPr>
            <a:normAutofit fontScale="77500" lnSpcReduction="20000"/>
          </a:bodyPr>
          <a:lstStyle/>
          <a:p>
            <a:pPr>
              <a:buFont typeface="Wingdings" panose="05000000000000000000" pitchFamily="2" charset="2"/>
              <a:buChar char="Ø"/>
            </a:pPr>
            <a:r>
              <a:rPr lang="en-US" dirty="0"/>
              <a:t>Reporting objectives, Timing of the audit and nature of communications</a:t>
            </a:r>
          </a:p>
          <a:p>
            <a:pPr marL="457200" lvl="1" indent="0">
              <a:buNone/>
            </a:pPr>
            <a:r>
              <a:rPr lang="en-US" dirty="0"/>
              <a:t>Time table for reporting</a:t>
            </a:r>
          </a:p>
          <a:p>
            <a:pPr lvl="1"/>
            <a:r>
              <a:rPr lang="en-US" dirty="0"/>
              <a:t>Frequency of meeting with senior management and TCWG</a:t>
            </a:r>
          </a:p>
          <a:p>
            <a:pPr lvl="1"/>
            <a:r>
              <a:rPr lang="en-US" dirty="0"/>
              <a:t>Management’s and TCWG’s expectation of type of reports and communication with them</a:t>
            </a:r>
          </a:p>
          <a:p>
            <a:pPr lvl="1"/>
            <a:r>
              <a:rPr lang="en-US" dirty="0"/>
              <a:t>Communications within the engagement team</a:t>
            </a:r>
          </a:p>
          <a:p>
            <a:pPr>
              <a:buFont typeface="Wingdings" panose="05000000000000000000" pitchFamily="2" charset="2"/>
              <a:buChar char="Ø"/>
            </a:pPr>
            <a:r>
              <a:rPr lang="en-US" dirty="0"/>
              <a:t>Determination of materiality </a:t>
            </a:r>
          </a:p>
          <a:p>
            <a:pPr>
              <a:buFont typeface="Wingdings" panose="05000000000000000000" pitchFamily="2" charset="2"/>
              <a:buChar char="Ø"/>
            </a:pPr>
            <a:r>
              <a:rPr lang="en-US" dirty="0"/>
              <a:t>Preliminary identification of areas where </a:t>
            </a:r>
            <a:r>
              <a:rPr lang="en-US" dirty="0" err="1"/>
              <a:t>RoMM</a:t>
            </a:r>
            <a:r>
              <a:rPr lang="en-US" dirty="0"/>
              <a:t> is expected to be high</a:t>
            </a:r>
          </a:p>
          <a:p>
            <a:pPr>
              <a:buFont typeface="Wingdings" panose="05000000000000000000" pitchFamily="2" charset="2"/>
              <a:buChar char="Ø"/>
            </a:pPr>
            <a:r>
              <a:rPr lang="en-US" dirty="0"/>
              <a:t>Selection and allocation of engagement team</a:t>
            </a:r>
          </a:p>
          <a:p>
            <a:pPr>
              <a:buFont typeface="Wingdings" panose="05000000000000000000" pitchFamily="2" charset="2"/>
              <a:buChar char="Ø"/>
            </a:pPr>
            <a:r>
              <a:rPr lang="en-US" dirty="0"/>
              <a:t>Time budget</a:t>
            </a:r>
          </a:p>
          <a:p>
            <a:pPr>
              <a:buFont typeface="Wingdings" panose="05000000000000000000" pitchFamily="2" charset="2"/>
              <a:buChar char="Ø"/>
            </a:pPr>
            <a:r>
              <a:rPr lang="en-US" dirty="0"/>
              <a:t>Plan for review of the work of engagement team</a:t>
            </a:r>
          </a:p>
          <a:p>
            <a:pPr>
              <a:buFont typeface="Wingdings" panose="05000000000000000000" pitchFamily="2" charset="2"/>
              <a:buChar char="Ø"/>
            </a:pPr>
            <a:r>
              <a:rPr lang="en-US" dirty="0" err="1"/>
              <a:t>RoMMs</a:t>
            </a:r>
            <a:r>
              <a:rPr lang="en-US" dirty="0"/>
              <a:t> identified and the plans to address them – extent of control tests and substantive tests</a:t>
            </a:r>
          </a:p>
          <a:p>
            <a:pPr>
              <a:buFont typeface="Wingdings" panose="05000000000000000000" pitchFamily="2" charset="2"/>
              <a:buChar char="Ø"/>
            </a:pPr>
            <a:r>
              <a:rPr lang="en-US" dirty="0"/>
              <a:t>Detailed audit plan for each audit area (audit </a:t>
            </a:r>
            <a:r>
              <a:rPr lang="en-US" dirty="0" err="1"/>
              <a:t>programmes</a:t>
            </a:r>
            <a:r>
              <a:rPr lang="en-US" dirty="0"/>
              <a:t>) – developed as the audit progresses</a:t>
            </a:r>
          </a:p>
          <a:p>
            <a:pPr>
              <a:buFont typeface="Wingdings" panose="05000000000000000000" pitchFamily="2" charset="2"/>
              <a:buChar char="Ø"/>
            </a:pPr>
            <a:r>
              <a:rPr lang="en-US" dirty="0"/>
              <a:t>Significant risks identified and plan to address them</a:t>
            </a:r>
          </a:p>
          <a:p>
            <a:pPr marL="0" indent="0">
              <a:buNone/>
            </a:pPr>
            <a:r>
              <a:rPr lang="en-US" b="1" i="1" dirty="0"/>
              <a:t>      Don’t forget – </a:t>
            </a:r>
          </a:p>
        </p:txBody>
      </p:sp>
      <p:sp>
        <p:nvSpPr>
          <p:cNvPr id="4" name="Footer Placeholder 3">
            <a:extLst>
              <a:ext uri="{FF2B5EF4-FFF2-40B4-BE49-F238E27FC236}">
                <a16:creationId xmlns:a16="http://schemas.microsoft.com/office/drawing/2014/main" id="{C995F6A1-D8C2-5CBD-C380-789EB6B19DB3}"/>
              </a:ext>
            </a:extLst>
          </p:cNvPr>
          <p:cNvSpPr>
            <a:spLocks noGrp="1"/>
          </p:cNvSpPr>
          <p:nvPr>
            <p:ph type="ftr" sz="quarter" idx="11"/>
          </p:nvPr>
        </p:nvSpPr>
        <p:spPr/>
        <p:txBody>
          <a:bodyPr/>
          <a:lstStyle/>
          <a:p>
            <a:r>
              <a:rPr lang="en-US"/>
              <a:t>M.S.Mathew F C A</a:t>
            </a:r>
          </a:p>
        </p:txBody>
      </p:sp>
      <p:sp>
        <p:nvSpPr>
          <p:cNvPr id="5" name="Arrow: Striped Right 4">
            <a:extLst>
              <a:ext uri="{FF2B5EF4-FFF2-40B4-BE49-F238E27FC236}">
                <a16:creationId xmlns:a16="http://schemas.microsoft.com/office/drawing/2014/main" id="{CEF85141-72AE-8D8B-1A4E-7A581A228719}"/>
              </a:ext>
            </a:extLst>
          </p:cNvPr>
          <p:cNvSpPr/>
          <p:nvPr/>
        </p:nvSpPr>
        <p:spPr>
          <a:xfrm>
            <a:off x="3011510" y="5340117"/>
            <a:ext cx="2865549" cy="1334260"/>
          </a:xfrm>
          <a:prstGeom prst="stripedRight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n w="0"/>
                <a:solidFill>
                  <a:schemeClr val="tx1"/>
                </a:solidFill>
                <a:effectLst>
                  <a:outerShdw blurRad="38100" dist="19050" dir="2700000" algn="tl" rotWithShape="0">
                    <a:schemeClr val="dk1">
                      <a:alpha val="40000"/>
                    </a:schemeClr>
                  </a:outerShdw>
                </a:effectLst>
              </a:rPr>
              <a:t>Planning is a continuous process</a:t>
            </a:r>
          </a:p>
        </p:txBody>
      </p:sp>
    </p:spTree>
    <p:extLst>
      <p:ext uri="{BB962C8B-B14F-4D97-AF65-F5344CB8AC3E}">
        <p14:creationId xmlns:p14="http://schemas.microsoft.com/office/powerpoint/2010/main" val="416448160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C2A67-F429-D7A0-8371-A69D3EDEE956}"/>
              </a:ext>
            </a:extLst>
          </p:cNvPr>
          <p:cNvSpPr>
            <a:spLocks noGrp="1"/>
          </p:cNvSpPr>
          <p:nvPr>
            <p:ph type="title"/>
          </p:nvPr>
        </p:nvSpPr>
        <p:spPr/>
        <p:txBody>
          <a:bodyPr/>
          <a:lstStyle/>
          <a:p>
            <a:r>
              <a:rPr lang="en-US" dirty="0"/>
              <a:t>Achieving Audit Quality </a:t>
            </a:r>
          </a:p>
        </p:txBody>
      </p:sp>
      <p:sp>
        <p:nvSpPr>
          <p:cNvPr id="3" name="Content Placeholder 2">
            <a:extLst>
              <a:ext uri="{FF2B5EF4-FFF2-40B4-BE49-F238E27FC236}">
                <a16:creationId xmlns:a16="http://schemas.microsoft.com/office/drawing/2014/main" id="{0EF75C28-C7B8-3129-F11D-04C6F4E36D6B}"/>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lgn="ctr">
              <a:buNone/>
            </a:pPr>
            <a:r>
              <a:rPr lang="en-US" sz="4000" dirty="0"/>
              <a:t>Audit Documentation</a:t>
            </a:r>
          </a:p>
        </p:txBody>
      </p:sp>
      <p:sp>
        <p:nvSpPr>
          <p:cNvPr id="4" name="Footer Placeholder 3">
            <a:extLst>
              <a:ext uri="{FF2B5EF4-FFF2-40B4-BE49-F238E27FC236}">
                <a16:creationId xmlns:a16="http://schemas.microsoft.com/office/drawing/2014/main" id="{00743541-BCB1-CFE3-BB3B-16A8E2276FF6}"/>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376188135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586ED-05C4-D0F1-B5C3-4BE746AE811B}"/>
              </a:ext>
            </a:extLst>
          </p:cNvPr>
          <p:cNvSpPr>
            <a:spLocks noGrp="1"/>
          </p:cNvSpPr>
          <p:nvPr>
            <p:ph type="title"/>
          </p:nvPr>
        </p:nvSpPr>
        <p:spPr/>
        <p:txBody>
          <a:bodyPr/>
          <a:lstStyle/>
          <a:p>
            <a:r>
              <a:rPr lang="en-US" dirty="0"/>
              <a:t>Audit Documentation</a:t>
            </a:r>
          </a:p>
        </p:txBody>
      </p:sp>
      <p:sp>
        <p:nvSpPr>
          <p:cNvPr id="3" name="Content Placeholder 2">
            <a:extLst>
              <a:ext uri="{FF2B5EF4-FFF2-40B4-BE49-F238E27FC236}">
                <a16:creationId xmlns:a16="http://schemas.microsoft.com/office/drawing/2014/main" id="{117E441D-2EB8-857C-F5DC-0C1412566990}"/>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buNone/>
            </a:pPr>
            <a:r>
              <a:rPr lang="en-US" sz="2800" b="0" i="0" dirty="0">
                <a:effectLst/>
                <a:latin typeface="Arial" panose="020B0604020202020204" pitchFamily="34" charset="0"/>
              </a:rPr>
              <a:t>Audit Documentation is a record of:</a:t>
            </a:r>
          </a:p>
          <a:p>
            <a:r>
              <a:rPr lang="en-US" sz="2800" b="0" i="0" dirty="0">
                <a:effectLst/>
                <a:latin typeface="Arial" panose="020B0604020202020204" pitchFamily="34" charset="0"/>
              </a:rPr>
              <a:t>The audit procedures performed, </a:t>
            </a:r>
          </a:p>
          <a:p>
            <a:r>
              <a:rPr lang="en-US" dirty="0">
                <a:latin typeface="Arial" panose="020B0604020202020204" pitchFamily="34" charset="0"/>
              </a:rPr>
              <a:t>The </a:t>
            </a:r>
            <a:r>
              <a:rPr lang="en-US" sz="2800" b="0" i="0" dirty="0">
                <a:effectLst/>
                <a:latin typeface="Arial" panose="020B0604020202020204" pitchFamily="34" charset="0"/>
              </a:rPr>
              <a:t>relevant audit evidence obtained, and </a:t>
            </a:r>
          </a:p>
          <a:p>
            <a:r>
              <a:rPr lang="en-US" dirty="0">
                <a:latin typeface="Arial" panose="020B0604020202020204" pitchFamily="34" charset="0"/>
              </a:rPr>
              <a:t>The </a:t>
            </a:r>
            <a:r>
              <a:rPr lang="en-US" sz="2800" b="0" i="0" dirty="0">
                <a:effectLst/>
                <a:latin typeface="Arial" panose="020B0604020202020204" pitchFamily="34" charset="0"/>
              </a:rPr>
              <a:t>conclusions the auditor reached</a:t>
            </a:r>
            <a:endParaRPr lang="en-IN" sz="2800" dirty="0"/>
          </a:p>
          <a:p>
            <a:pPr marL="0" indent="0" algn="ctr">
              <a:buNone/>
            </a:pPr>
            <a:endParaRPr lang="en-US" dirty="0"/>
          </a:p>
        </p:txBody>
      </p:sp>
      <p:sp>
        <p:nvSpPr>
          <p:cNvPr id="4" name="Footer Placeholder 3">
            <a:extLst>
              <a:ext uri="{FF2B5EF4-FFF2-40B4-BE49-F238E27FC236}">
                <a16:creationId xmlns:a16="http://schemas.microsoft.com/office/drawing/2014/main" id="{A664CF1B-AB43-11FD-7BC8-C1D082370BC9}"/>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358518407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7E5B4-E699-5EAD-4007-4E514D78C0C4}"/>
              </a:ext>
            </a:extLst>
          </p:cNvPr>
          <p:cNvSpPr>
            <a:spLocks noGrp="1"/>
          </p:cNvSpPr>
          <p:nvPr>
            <p:ph type="title"/>
          </p:nvPr>
        </p:nvSpPr>
        <p:spPr>
          <a:xfrm>
            <a:off x="838200" y="365125"/>
            <a:ext cx="10515600" cy="872409"/>
          </a:xfrm>
        </p:spPr>
        <p:txBody>
          <a:bodyPr/>
          <a:lstStyle/>
          <a:p>
            <a:r>
              <a:rPr lang="en-US" dirty="0"/>
              <a:t>Audit Documentation</a:t>
            </a:r>
          </a:p>
        </p:txBody>
      </p:sp>
      <p:sp>
        <p:nvSpPr>
          <p:cNvPr id="3" name="Content Placeholder 2">
            <a:extLst>
              <a:ext uri="{FF2B5EF4-FFF2-40B4-BE49-F238E27FC236}">
                <a16:creationId xmlns:a16="http://schemas.microsoft.com/office/drawing/2014/main" id="{186F9F66-3BFC-838F-B2E1-AD194B52AA1E}"/>
              </a:ext>
            </a:extLst>
          </p:cNvPr>
          <p:cNvSpPr>
            <a:spLocks noGrp="1"/>
          </p:cNvSpPr>
          <p:nvPr>
            <p:ph idx="1"/>
          </p:nvPr>
        </p:nvSpPr>
        <p:spPr>
          <a:xfrm>
            <a:off x="838200" y="1474990"/>
            <a:ext cx="10515600" cy="4939560"/>
          </a:xfrm>
        </p:spPr>
        <p:txBody>
          <a:bodyPr>
            <a:normAutofit fontScale="92500"/>
          </a:bodyPr>
          <a:lstStyle/>
          <a:p>
            <a:pPr marL="0" indent="0">
              <a:buNone/>
            </a:pPr>
            <a:r>
              <a:rPr lang="en-US" b="1" dirty="0"/>
              <a:t>Audit Documentation</a:t>
            </a:r>
          </a:p>
          <a:p>
            <a:pPr marL="0" indent="0">
              <a:buNone/>
            </a:pPr>
            <a:r>
              <a:rPr lang="en-US" dirty="0"/>
              <a:t>An essential part of audit</a:t>
            </a:r>
          </a:p>
          <a:p>
            <a:pPr marL="0" indent="0">
              <a:buNone/>
            </a:pPr>
            <a:r>
              <a:rPr lang="en-US" dirty="0"/>
              <a:t>SA 230 deals with Audit Documentation, but this is only with regard to engagements</a:t>
            </a:r>
          </a:p>
          <a:p>
            <a:pPr marL="0" indent="0">
              <a:buNone/>
            </a:pPr>
            <a:r>
              <a:rPr lang="en-US" dirty="0"/>
              <a:t>SQC 1 deals with documentation requirement on the entire functions of a firm</a:t>
            </a:r>
          </a:p>
          <a:p>
            <a:pPr marL="0" indent="0">
              <a:buNone/>
            </a:pPr>
            <a:r>
              <a:rPr lang="en-US" u="sng" dirty="0"/>
              <a:t>If there is no documentation, then  it is presumed that there is no work done</a:t>
            </a:r>
          </a:p>
          <a:p>
            <a:pPr marL="0" indent="0">
              <a:buNone/>
            </a:pPr>
            <a:r>
              <a:rPr lang="en-US" dirty="0"/>
              <a:t>There is more and more focus of regulators on the quality of documentation</a:t>
            </a:r>
          </a:p>
          <a:p>
            <a:pPr marL="0" indent="0">
              <a:buNone/>
            </a:pPr>
            <a:r>
              <a:rPr lang="en-US" dirty="0"/>
              <a:t>Majority of adverse comments from regulators is on the quality and extent of documentation</a:t>
            </a:r>
          </a:p>
        </p:txBody>
      </p:sp>
      <p:sp>
        <p:nvSpPr>
          <p:cNvPr id="4" name="Footer Placeholder 3">
            <a:extLst>
              <a:ext uri="{FF2B5EF4-FFF2-40B4-BE49-F238E27FC236}">
                <a16:creationId xmlns:a16="http://schemas.microsoft.com/office/drawing/2014/main" id="{19EEA64C-D796-589F-EB12-24602385E9C2}"/>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57869042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56A41-F496-D5A4-1273-490CAA70A000}"/>
              </a:ext>
            </a:extLst>
          </p:cNvPr>
          <p:cNvSpPr>
            <a:spLocks noGrp="1"/>
          </p:cNvSpPr>
          <p:nvPr>
            <p:ph type="title"/>
          </p:nvPr>
        </p:nvSpPr>
        <p:spPr>
          <a:xfrm>
            <a:off x="838200" y="365125"/>
            <a:ext cx="10515600" cy="803657"/>
          </a:xfrm>
        </p:spPr>
        <p:txBody>
          <a:bodyPr/>
          <a:lstStyle/>
          <a:p>
            <a:r>
              <a:rPr lang="en-US" dirty="0"/>
              <a:t>Audit Documentation</a:t>
            </a:r>
          </a:p>
        </p:txBody>
      </p:sp>
      <p:sp>
        <p:nvSpPr>
          <p:cNvPr id="3" name="Content Placeholder 2">
            <a:extLst>
              <a:ext uri="{FF2B5EF4-FFF2-40B4-BE49-F238E27FC236}">
                <a16:creationId xmlns:a16="http://schemas.microsoft.com/office/drawing/2014/main" id="{EB53AC9F-AAC2-3403-F846-1572A4879ACE}"/>
              </a:ext>
            </a:extLst>
          </p:cNvPr>
          <p:cNvSpPr>
            <a:spLocks noGrp="1"/>
          </p:cNvSpPr>
          <p:nvPr>
            <p:ph idx="1"/>
          </p:nvPr>
        </p:nvSpPr>
        <p:spPr>
          <a:xfrm>
            <a:off x="838199" y="1406239"/>
            <a:ext cx="10835870" cy="4973936"/>
          </a:xfrm>
        </p:spPr>
        <p:txBody>
          <a:bodyPr>
            <a:normAutofit fontScale="92500" lnSpcReduction="10000"/>
          </a:bodyPr>
          <a:lstStyle/>
          <a:p>
            <a:pPr marL="0" indent="0">
              <a:buNone/>
            </a:pPr>
            <a:r>
              <a:rPr lang="en-US" b="1" dirty="0"/>
              <a:t>Why is audit documentation so important?</a:t>
            </a:r>
          </a:p>
          <a:p>
            <a:r>
              <a:rPr lang="en-US" dirty="0"/>
              <a:t>Compliance with standards</a:t>
            </a:r>
          </a:p>
          <a:p>
            <a:r>
              <a:rPr lang="en-US" dirty="0"/>
              <a:t>Guidance for audit team to perform their work – planning document</a:t>
            </a:r>
          </a:p>
          <a:p>
            <a:r>
              <a:rPr lang="en-US" dirty="0"/>
              <a:t>Leaves a record of and evidence of work performed</a:t>
            </a:r>
          </a:p>
          <a:p>
            <a:r>
              <a:rPr lang="en-US" dirty="0"/>
              <a:t>Creates accountability</a:t>
            </a:r>
          </a:p>
          <a:p>
            <a:r>
              <a:rPr lang="en-US" dirty="0"/>
              <a:t>Assists in supervision and review of the work</a:t>
            </a:r>
          </a:p>
          <a:p>
            <a:r>
              <a:rPr lang="en-US" dirty="0"/>
              <a:t>Highlights significant matters arising from audit </a:t>
            </a:r>
          </a:p>
          <a:p>
            <a:r>
              <a:rPr lang="en-US" dirty="0"/>
              <a:t>Evidence for conclusions made on the audit</a:t>
            </a:r>
          </a:p>
          <a:p>
            <a:r>
              <a:rPr lang="en-US" dirty="0"/>
              <a:t>Assists in quality control reviews and in external inspection </a:t>
            </a:r>
          </a:p>
          <a:p>
            <a:r>
              <a:rPr lang="en-US" dirty="0"/>
              <a:t>Provides transparency</a:t>
            </a:r>
          </a:p>
          <a:p>
            <a:r>
              <a:rPr lang="en-US" dirty="0"/>
              <a:t>Auditor’s best defense that he planned and executed the audit professionally</a:t>
            </a:r>
          </a:p>
        </p:txBody>
      </p:sp>
      <p:sp>
        <p:nvSpPr>
          <p:cNvPr id="4" name="Footer Placeholder 3">
            <a:extLst>
              <a:ext uri="{FF2B5EF4-FFF2-40B4-BE49-F238E27FC236}">
                <a16:creationId xmlns:a16="http://schemas.microsoft.com/office/drawing/2014/main" id="{F9EA3C52-6A26-3CA5-1C44-380EFEEBE967}"/>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415030812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D5515-AEE1-4A6B-FD03-A5A68B378DCB}"/>
              </a:ext>
            </a:extLst>
          </p:cNvPr>
          <p:cNvSpPr>
            <a:spLocks noGrp="1"/>
          </p:cNvSpPr>
          <p:nvPr>
            <p:ph type="title"/>
          </p:nvPr>
        </p:nvSpPr>
        <p:spPr/>
        <p:txBody>
          <a:bodyPr/>
          <a:lstStyle/>
          <a:p>
            <a:r>
              <a:rPr lang="en-US" dirty="0"/>
              <a:t>Audit Documentation</a:t>
            </a:r>
          </a:p>
        </p:txBody>
      </p:sp>
      <p:sp>
        <p:nvSpPr>
          <p:cNvPr id="3" name="Content Placeholder 2">
            <a:extLst>
              <a:ext uri="{FF2B5EF4-FFF2-40B4-BE49-F238E27FC236}">
                <a16:creationId xmlns:a16="http://schemas.microsoft.com/office/drawing/2014/main" id="{4E7D5611-14C3-0C42-52D5-3C1310149AEA}"/>
              </a:ext>
            </a:extLst>
          </p:cNvPr>
          <p:cNvSpPr>
            <a:spLocks noGrp="1"/>
          </p:cNvSpPr>
          <p:nvPr>
            <p:ph idx="1"/>
          </p:nvPr>
        </p:nvSpPr>
        <p:spPr>
          <a:xfrm>
            <a:off x="838200" y="1825625"/>
            <a:ext cx="10515600" cy="4667250"/>
          </a:xfrm>
        </p:spPr>
        <p:txBody>
          <a:bodyPr/>
          <a:lstStyle/>
          <a:p>
            <a:pPr marL="0" indent="0">
              <a:buNone/>
            </a:pPr>
            <a:r>
              <a:rPr lang="en-US" b="1" dirty="0"/>
              <a:t>Factors determining the form and content of documentation</a:t>
            </a:r>
          </a:p>
          <a:p>
            <a:pPr marL="0" indent="0">
              <a:buNone/>
            </a:pPr>
            <a:r>
              <a:rPr lang="en-US" dirty="0"/>
              <a:t>Not all audit engagements should have the same level of documentation. It depends on:</a:t>
            </a:r>
          </a:p>
          <a:p>
            <a:r>
              <a:rPr lang="en-US" dirty="0"/>
              <a:t>Size of the firm</a:t>
            </a:r>
          </a:p>
          <a:p>
            <a:r>
              <a:rPr lang="en-US" dirty="0"/>
              <a:t>Nature and complexity of the engagement</a:t>
            </a:r>
          </a:p>
          <a:p>
            <a:r>
              <a:rPr lang="en-US" dirty="0"/>
              <a:t>Specific documentation requirements under regulations, if any</a:t>
            </a:r>
          </a:p>
          <a:p>
            <a:r>
              <a:rPr lang="en-US" dirty="0"/>
              <a:t>Internal controls of the client</a:t>
            </a:r>
          </a:p>
          <a:p>
            <a:r>
              <a:rPr lang="en-US" dirty="0"/>
              <a:t>Extent of records maintained by the client and their archiving</a:t>
            </a:r>
          </a:p>
          <a:p>
            <a:endParaRPr lang="en-US" dirty="0"/>
          </a:p>
        </p:txBody>
      </p:sp>
      <p:sp>
        <p:nvSpPr>
          <p:cNvPr id="4" name="Footer Placeholder 3">
            <a:extLst>
              <a:ext uri="{FF2B5EF4-FFF2-40B4-BE49-F238E27FC236}">
                <a16:creationId xmlns:a16="http://schemas.microsoft.com/office/drawing/2014/main" id="{A8FC1F2E-0297-F6CC-C99A-D508993F2097}"/>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1578609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45ABC-2489-C749-63EB-E0C8092B4ACE}"/>
              </a:ext>
            </a:extLst>
          </p:cNvPr>
          <p:cNvSpPr>
            <a:spLocks noGrp="1"/>
          </p:cNvSpPr>
          <p:nvPr>
            <p:ph type="title"/>
          </p:nvPr>
        </p:nvSpPr>
        <p:spPr>
          <a:xfrm>
            <a:off x="838200" y="140941"/>
            <a:ext cx="10515600" cy="1325563"/>
          </a:xfrm>
        </p:spPr>
        <p:txBody>
          <a:bodyPr/>
          <a:lstStyle/>
          <a:p>
            <a:r>
              <a:rPr lang="en-US" sz="4400" dirty="0"/>
              <a:t>Benchmarking of Audit Quality</a:t>
            </a:r>
            <a:br>
              <a:rPr lang="en-US" sz="4400" dirty="0"/>
            </a:br>
            <a:endParaRPr lang="en-US" dirty="0"/>
          </a:p>
        </p:txBody>
      </p:sp>
      <p:sp>
        <p:nvSpPr>
          <p:cNvPr id="3" name="Content Placeholder 2">
            <a:extLst>
              <a:ext uri="{FF2B5EF4-FFF2-40B4-BE49-F238E27FC236}">
                <a16:creationId xmlns:a16="http://schemas.microsoft.com/office/drawing/2014/main" id="{420DBD47-51B2-8DA2-9B5E-28E6ABCA8138}"/>
              </a:ext>
            </a:extLst>
          </p:cNvPr>
          <p:cNvSpPr>
            <a:spLocks noGrp="1"/>
          </p:cNvSpPr>
          <p:nvPr>
            <p:ph idx="1"/>
          </p:nvPr>
        </p:nvSpPr>
        <p:spPr>
          <a:xfrm>
            <a:off x="670775" y="1252516"/>
            <a:ext cx="10515600" cy="4891434"/>
          </a:xfrm>
        </p:spPr>
        <p:txBody>
          <a:bodyPr>
            <a:normAutofit/>
          </a:bodyPr>
          <a:lstStyle/>
          <a:p>
            <a:pPr marL="0" indent="0">
              <a:buNone/>
            </a:pPr>
            <a:r>
              <a:rPr lang="en-US" dirty="0"/>
              <a:t>In the past, audit was just a relationship between the client and the auditor</a:t>
            </a:r>
          </a:p>
          <a:p>
            <a:pPr marL="0" indent="0">
              <a:buNone/>
            </a:pPr>
            <a:r>
              <a:rPr lang="en-US" dirty="0"/>
              <a:t>Now the stake holders have increased – investors, financial institutions, regulators and general public</a:t>
            </a:r>
          </a:p>
          <a:p>
            <a:pPr marL="0" indent="0">
              <a:buNone/>
            </a:pPr>
            <a:r>
              <a:rPr lang="en-US" dirty="0"/>
              <a:t>Hence the need to be more transparent</a:t>
            </a:r>
          </a:p>
          <a:p>
            <a:pPr marL="0" indent="0">
              <a:buNone/>
            </a:pPr>
            <a:r>
              <a:rPr lang="en-US" dirty="0"/>
              <a:t>Auditors have to demonstrate:</a:t>
            </a:r>
          </a:p>
          <a:p>
            <a:r>
              <a:rPr lang="en-US" dirty="0"/>
              <a:t> the way they plan to do the work, </a:t>
            </a:r>
          </a:p>
          <a:p>
            <a:r>
              <a:rPr lang="en-US" dirty="0"/>
              <a:t>compliance with the standards,</a:t>
            </a:r>
          </a:p>
          <a:p>
            <a:r>
              <a:rPr lang="en-US" dirty="0"/>
              <a:t>story of the work performed,</a:t>
            </a:r>
          </a:p>
          <a:p>
            <a:r>
              <a:rPr lang="en-US" dirty="0"/>
              <a:t>Conclusion on the work performed</a:t>
            </a:r>
          </a:p>
        </p:txBody>
      </p:sp>
      <p:sp>
        <p:nvSpPr>
          <p:cNvPr id="4" name="Footer Placeholder 3">
            <a:extLst>
              <a:ext uri="{FF2B5EF4-FFF2-40B4-BE49-F238E27FC236}">
                <a16:creationId xmlns:a16="http://schemas.microsoft.com/office/drawing/2014/main" id="{925ABB47-42A6-E139-0E93-269A0793D197}"/>
              </a:ext>
            </a:extLst>
          </p:cNvPr>
          <p:cNvSpPr>
            <a:spLocks noGrp="1"/>
          </p:cNvSpPr>
          <p:nvPr>
            <p:ph type="ftr" sz="quarter" idx="11"/>
          </p:nvPr>
        </p:nvSpPr>
        <p:spPr/>
        <p:txBody>
          <a:bodyPr/>
          <a:lstStyle/>
          <a:p>
            <a:r>
              <a:rPr lang="en-US" dirty="0" err="1"/>
              <a:t>M.S.Mathew</a:t>
            </a:r>
            <a:r>
              <a:rPr lang="en-US" dirty="0"/>
              <a:t> F C A</a:t>
            </a:r>
          </a:p>
        </p:txBody>
      </p:sp>
    </p:spTree>
    <p:extLst>
      <p:ext uri="{BB962C8B-B14F-4D97-AF65-F5344CB8AC3E}">
        <p14:creationId xmlns:p14="http://schemas.microsoft.com/office/powerpoint/2010/main" val="289084138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2C752-0822-2CE0-60B5-B938AB3046E7}"/>
              </a:ext>
            </a:extLst>
          </p:cNvPr>
          <p:cNvSpPr>
            <a:spLocks noGrp="1"/>
          </p:cNvSpPr>
          <p:nvPr>
            <p:ph type="title"/>
          </p:nvPr>
        </p:nvSpPr>
        <p:spPr>
          <a:xfrm>
            <a:off x="838200" y="365126"/>
            <a:ext cx="10515600" cy="652402"/>
          </a:xfrm>
        </p:spPr>
        <p:txBody>
          <a:bodyPr>
            <a:normAutofit fontScale="90000"/>
          </a:bodyPr>
          <a:lstStyle/>
          <a:p>
            <a:r>
              <a:rPr lang="en-US" dirty="0"/>
              <a:t>Audit Documentation</a:t>
            </a:r>
          </a:p>
        </p:txBody>
      </p:sp>
      <p:sp>
        <p:nvSpPr>
          <p:cNvPr id="3" name="Content Placeholder 2">
            <a:extLst>
              <a:ext uri="{FF2B5EF4-FFF2-40B4-BE49-F238E27FC236}">
                <a16:creationId xmlns:a16="http://schemas.microsoft.com/office/drawing/2014/main" id="{FECBEBE6-4064-EE2B-03D0-FD4282C114A8}"/>
              </a:ext>
            </a:extLst>
          </p:cNvPr>
          <p:cNvSpPr>
            <a:spLocks noGrp="1"/>
          </p:cNvSpPr>
          <p:nvPr>
            <p:ph idx="1"/>
          </p:nvPr>
        </p:nvSpPr>
        <p:spPr>
          <a:xfrm>
            <a:off x="838200" y="893294"/>
            <a:ext cx="10515600" cy="5599580"/>
          </a:xfrm>
        </p:spPr>
        <p:txBody>
          <a:bodyPr>
            <a:normAutofit fontScale="77500" lnSpcReduction="20000"/>
          </a:bodyPr>
          <a:lstStyle/>
          <a:p>
            <a:pPr marL="0" indent="0">
              <a:buNone/>
            </a:pPr>
            <a:r>
              <a:rPr lang="en-US" b="1" dirty="0"/>
              <a:t>Stages of documentation – what to document?</a:t>
            </a:r>
          </a:p>
          <a:p>
            <a:r>
              <a:rPr lang="en-US" dirty="0"/>
              <a:t>Client onboarding – acceptance/continuance</a:t>
            </a:r>
          </a:p>
          <a:p>
            <a:r>
              <a:rPr lang="en-US" dirty="0"/>
              <a:t>Understanding the entity</a:t>
            </a:r>
          </a:p>
          <a:p>
            <a:r>
              <a:rPr lang="en-US" dirty="0"/>
              <a:t>Planning &amp; Audit Strategy </a:t>
            </a:r>
          </a:p>
          <a:p>
            <a:r>
              <a:rPr lang="en-US" dirty="0"/>
              <a:t>Risk assessment, including fraud risk and conclusion on </a:t>
            </a:r>
            <a:r>
              <a:rPr lang="en-US" dirty="0" err="1"/>
              <a:t>RoMM</a:t>
            </a:r>
            <a:endParaRPr lang="en-US" dirty="0"/>
          </a:p>
          <a:p>
            <a:r>
              <a:rPr lang="en-US" dirty="0"/>
              <a:t>Response to assessed risk</a:t>
            </a:r>
          </a:p>
          <a:p>
            <a:r>
              <a:rPr lang="en-US" dirty="0"/>
              <a:t>Audit programs</a:t>
            </a:r>
          </a:p>
          <a:p>
            <a:r>
              <a:rPr lang="en-US" dirty="0"/>
              <a:t>Work performed, reference to samples tested, results and conclusions</a:t>
            </a:r>
          </a:p>
          <a:p>
            <a:r>
              <a:rPr lang="en-US" dirty="0"/>
              <a:t>Team discussions</a:t>
            </a:r>
          </a:p>
          <a:p>
            <a:r>
              <a:rPr lang="en-US" dirty="0"/>
              <a:t>Consultations, how differences of opinion are resolved</a:t>
            </a:r>
          </a:p>
          <a:p>
            <a:r>
              <a:rPr lang="en-US" dirty="0"/>
              <a:t>Partner review notes, quality control  reviews and conclusions</a:t>
            </a:r>
          </a:p>
          <a:p>
            <a:r>
              <a:rPr lang="en-US" dirty="0"/>
              <a:t>Overall conclusions on audit (Summary Memo)</a:t>
            </a:r>
          </a:p>
          <a:p>
            <a:r>
              <a:rPr lang="en-US" dirty="0"/>
              <a:t>Minutes of important meetings with client</a:t>
            </a:r>
          </a:p>
          <a:p>
            <a:r>
              <a:rPr lang="en-US" dirty="0"/>
              <a:t>Communication with TCWG</a:t>
            </a:r>
          </a:p>
          <a:p>
            <a:r>
              <a:rPr lang="en-US" dirty="0"/>
              <a:t>Letter of representation</a:t>
            </a:r>
          </a:p>
          <a:p>
            <a:endParaRPr lang="en-US" dirty="0"/>
          </a:p>
        </p:txBody>
      </p:sp>
      <p:sp>
        <p:nvSpPr>
          <p:cNvPr id="4" name="Footer Placeholder 3">
            <a:extLst>
              <a:ext uri="{FF2B5EF4-FFF2-40B4-BE49-F238E27FC236}">
                <a16:creationId xmlns:a16="http://schemas.microsoft.com/office/drawing/2014/main" id="{5798E89F-F1CD-C6BE-904E-C545986C76C1}"/>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126037617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CE666-6802-32E5-C597-DA7D8A63FD49}"/>
              </a:ext>
            </a:extLst>
          </p:cNvPr>
          <p:cNvSpPr>
            <a:spLocks noGrp="1"/>
          </p:cNvSpPr>
          <p:nvPr>
            <p:ph type="title"/>
          </p:nvPr>
        </p:nvSpPr>
        <p:spPr>
          <a:xfrm>
            <a:off x="838200" y="365126"/>
            <a:ext cx="10515600" cy="624902"/>
          </a:xfrm>
        </p:spPr>
        <p:txBody>
          <a:bodyPr>
            <a:normAutofit fontScale="90000"/>
          </a:bodyPr>
          <a:lstStyle/>
          <a:p>
            <a:r>
              <a:rPr lang="en-US" dirty="0"/>
              <a:t>Audit Documentation</a:t>
            </a:r>
          </a:p>
        </p:txBody>
      </p:sp>
      <p:sp>
        <p:nvSpPr>
          <p:cNvPr id="3" name="Content Placeholder 2">
            <a:extLst>
              <a:ext uri="{FF2B5EF4-FFF2-40B4-BE49-F238E27FC236}">
                <a16:creationId xmlns:a16="http://schemas.microsoft.com/office/drawing/2014/main" id="{63936580-C530-01A1-061A-6E58DB449DAA}"/>
              </a:ext>
            </a:extLst>
          </p:cNvPr>
          <p:cNvSpPr>
            <a:spLocks noGrp="1"/>
          </p:cNvSpPr>
          <p:nvPr>
            <p:ph idx="1"/>
          </p:nvPr>
        </p:nvSpPr>
        <p:spPr>
          <a:xfrm>
            <a:off x="838200" y="1113779"/>
            <a:ext cx="10677740" cy="5610155"/>
          </a:xfrm>
        </p:spPr>
        <p:txBody>
          <a:bodyPr>
            <a:normAutofit/>
          </a:bodyPr>
          <a:lstStyle/>
          <a:p>
            <a:pPr marL="0" indent="0">
              <a:buNone/>
            </a:pPr>
            <a:r>
              <a:rPr lang="en-US" b="1" dirty="0"/>
              <a:t>Key essentials of documentation</a:t>
            </a:r>
          </a:p>
          <a:p>
            <a:r>
              <a:rPr lang="en-US" dirty="0"/>
              <a:t>Name of the client</a:t>
            </a:r>
          </a:p>
          <a:p>
            <a:r>
              <a:rPr lang="en-US" dirty="0"/>
              <a:t>Period covered by the audit</a:t>
            </a:r>
          </a:p>
          <a:p>
            <a:r>
              <a:rPr lang="en-US" dirty="0"/>
              <a:t>Subject matter/area of audit covered by the work paper </a:t>
            </a:r>
          </a:p>
          <a:p>
            <a:r>
              <a:rPr lang="en-US" dirty="0"/>
              <a:t>Details of work performed, with reference to the audit program</a:t>
            </a:r>
          </a:p>
          <a:p>
            <a:r>
              <a:rPr lang="en-US" dirty="0"/>
              <a:t>Reference to samples tested, findings and conclusions made</a:t>
            </a:r>
          </a:p>
          <a:p>
            <a:r>
              <a:rPr lang="en-US" dirty="0"/>
              <a:t>Lead schedules, tied to the financial statement</a:t>
            </a:r>
          </a:p>
          <a:p>
            <a:r>
              <a:rPr lang="en-US" dirty="0"/>
              <a:t>Name/initial of person who performed the work </a:t>
            </a:r>
          </a:p>
          <a:p>
            <a:r>
              <a:rPr lang="en-US" dirty="0"/>
              <a:t>Name/initial of the person who reviewed the work, including partner and quality reviewer</a:t>
            </a:r>
          </a:p>
          <a:p>
            <a:r>
              <a:rPr lang="en-US" dirty="0"/>
              <a:t>Final conclusions signed off by audit partner and engagement reviewer</a:t>
            </a:r>
          </a:p>
          <a:p>
            <a:pPr marL="0" indent="0">
              <a:buNone/>
            </a:pPr>
            <a:endParaRPr lang="en-US" dirty="0"/>
          </a:p>
          <a:p>
            <a:endParaRPr lang="en-US" dirty="0"/>
          </a:p>
        </p:txBody>
      </p:sp>
      <p:sp>
        <p:nvSpPr>
          <p:cNvPr id="4" name="Footer Placeholder 3">
            <a:extLst>
              <a:ext uri="{FF2B5EF4-FFF2-40B4-BE49-F238E27FC236}">
                <a16:creationId xmlns:a16="http://schemas.microsoft.com/office/drawing/2014/main" id="{154B68D2-B759-19E4-F278-5E820118B4FB}"/>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50641230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AEAC2-9AEB-176E-5BF1-F2DA487BD66A}"/>
              </a:ext>
            </a:extLst>
          </p:cNvPr>
          <p:cNvSpPr>
            <a:spLocks noGrp="1"/>
          </p:cNvSpPr>
          <p:nvPr>
            <p:ph type="title"/>
          </p:nvPr>
        </p:nvSpPr>
        <p:spPr>
          <a:xfrm>
            <a:off x="838200" y="412511"/>
            <a:ext cx="10515600" cy="639393"/>
          </a:xfrm>
        </p:spPr>
        <p:txBody>
          <a:bodyPr>
            <a:normAutofit fontScale="90000"/>
          </a:bodyPr>
          <a:lstStyle/>
          <a:p>
            <a:br>
              <a:rPr lang="en-US" dirty="0"/>
            </a:br>
            <a:r>
              <a:rPr lang="en-US" dirty="0"/>
              <a:t>Documentation requirement under SQC 1</a:t>
            </a:r>
            <a:br>
              <a:rPr lang="en-US" dirty="0"/>
            </a:br>
            <a:endParaRPr lang="en-US" dirty="0"/>
          </a:p>
        </p:txBody>
      </p:sp>
      <p:sp>
        <p:nvSpPr>
          <p:cNvPr id="3" name="Content Placeholder 2">
            <a:extLst>
              <a:ext uri="{FF2B5EF4-FFF2-40B4-BE49-F238E27FC236}">
                <a16:creationId xmlns:a16="http://schemas.microsoft.com/office/drawing/2014/main" id="{54D474BD-A738-3496-A4E4-EA4657103821}"/>
              </a:ext>
            </a:extLst>
          </p:cNvPr>
          <p:cNvSpPr>
            <a:spLocks noGrp="1"/>
          </p:cNvSpPr>
          <p:nvPr>
            <p:ph idx="1"/>
          </p:nvPr>
        </p:nvSpPr>
        <p:spPr>
          <a:xfrm>
            <a:off x="838200" y="1203158"/>
            <a:ext cx="10515600" cy="5654842"/>
          </a:xfrm>
        </p:spPr>
        <p:txBody>
          <a:bodyPr>
            <a:normAutofit/>
          </a:bodyPr>
          <a:lstStyle/>
          <a:p>
            <a:pPr marL="0" indent="0">
              <a:buNone/>
            </a:pPr>
            <a:r>
              <a:rPr lang="en-US" b="1" dirty="0"/>
              <a:t>Standards on Quality Controls (SQC 1)</a:t>
            </a:r>
          </a:p>
          <a:p>
            <a:pPr lvl="1"/>
            <a:r>
              <a:rPr lang="en-US" sz="2800" dirty="0"/>
              <a:t>This applies firmwide for all types of engagements</a:t>
            </a:r>
          </a:p>
          <a:p>
            <a:pPr lvl="1"/>
            <a:r>
              <a:rPr lang="en-US" sz="2800" dirty="0"/>
              <a:t>Requires the firm to have a policy and procedure on  documentation, its archival, retention and retrieval</a:t>
            </a:r>
          </a:p>
          <a:p>
            <a:pPr lvl="1"/>
            <a:r>
              <a:rPr lang="en-US" sz="2800" dirty="0"/>
              <a:t>Substantial part of the documentation, particularly those on which the auditor relies for making conclusions, should be completed and signed off before the report date</a:t>
            </a:r>
          </a:p>
          <a:p>
            <a:pPr lvl="1"/>
            <a:r>
              <a:rPr lang="en-US" sz="2800" dirty="0"/>
              <a:t>Engagement file should be assembled and archived within a reasonable time – generally 60 days</a:t>
            </a:r>
          </a:p>
          <a:p>
            <a:pPr lvl="1"/>
            <a:r>
              <a:rPr lang="en-US" sz="2800" dirty="0"/>
              <a:t>Electronic assembly of audit files is encouraged by the Institute</a:t>
            </a:r>
          </a:p>
          <a:p>
            <a:pPr lvl="1"/>
            <a:r>
              <a:rPr lang="en-US" sz="2800" dirty="0"/>
              <a:t>Confidentiality and Safe custody of audit files and retrievability of those files</a:t>
            </a:r>
          </a:p>
          <a:p>
            <a:pPr lvl="1"/>
            <a:endParaRPr lang="en-US" sz="2800" dirty="0"/>
          </a:p>
          <a:p>
            <a:pPr lvl="1"/>
            <a:endParaRPr lang="en-US" sz="2800" dirty="0"/>
          </a:p>
        </p:txBody>
      </p:sp>
      <p:sp>
        <p:nvSpPr>
          <p:cNvPr id="4" name="Footer Placeholder 3">
            <a:extLst>
              <a:ext uri="{FF2B5EF4-FFF2-40B4-BE49-F238E27FC236}">
                <a16:creationId xmlns:a16="http://schemas.microsoft.com/office/drawing/2014/main" id="{DCFA6FD2-9AE9-0CBC-7C61-54940D9D4892}"/>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78168493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D9183-E56E-BB6C-DFF1-A68B3451CEE2}"/>
              </a:ext>
            </a:extLst>
          </p:cNvPr>
          <p:cNvSpPr>
            <a:spLocks noGrp="1"/>
          </p:cNvSpPr>
          <p:nvPr>
            <p:ph type="title"/>
          </p:nvPr>
        </p:nvSpPr>
        <p:spPr>
          <a:xfrm>
            <a:off x="838200" y="365126"/>
            <a:ext cx="10515600" cy="796782"/>
          </a:xfrm>
        </p:spPr>
        <p:txBody>
          <a:bodyPr/>
          <a:lstStyle/>
          <a:p>
            <a:r>
              <a:rPr lang="en-US" dirty="0"/>
              <a:t>Audit Documentation</a:t>
            </a:r>
          </a:p>
        </p:txBody>
      </p:sp>
      <p:sp>
        <p:nvSpPr>
          <p:cNvPr id="3" name="Content Placeholder 2">
            <a:extLst>
              <a:ext uri="{FF2B5EF4-FFF2-40B4-BE49-F238E27FC236}">
                <a16:creationId xmlns:a16="http://schemas.microsoft.com/office/drawing/2014/main" id="{E790725F-222C-3364-DBF7-AFBB902367B2}"/>
              </a:ext>
            </a:extLst>
          </p:cNvPr>
          <p:cNvSpPr>
            <a:spLocks noGrp="1"/>
          </p:cNvSpPr>
          <p:nvPr>
            <p:ph idx="1"/>
          </p:nvPr>
        </p:nvSpPr>
        <p:spPr>
          <a:xfrm>
            <a:off x="838200" y="1402538"/>
            <a:ext cx="10515600" cy="4774425"/>
          </a:xfrm>
        </p:spPr>
        <p:txBody>
          <a:bodyPr>
            <a:normAutofit/>
          </a:bodyPr>
          <a:lstStyle/>
          <a:p>
            <a:pPr marL="0" indent="0">
              <a:buNone/>
            </a:pPr>
            <a:r>
              <a:rPr lang="en-US" sz="2600" dirty="0"/>
              <a:t>Audit documentation at various stages of the audit engagement</a:t>
            </a:r>
          </a:p>
          <a:p>
            <a:pPr marL="514350" indent="-514350">
              <a:buAutoNum type="arabicPeriod"/>
            </a:pPr>
            <a:r>
              <a:rPr lang="en-US" sz="2600" b="1" dirty="0"/>
              <a:t>Pre-audit stage</a:t>
            </a:r>
          </a:p>
          <a:p>
            <a:pPr lvl="1"/>
            <a:r>
              <a:rPr lang="en-US" sz="2600" dirty="0"/>
              <a:t>Understanding of the client, its management and their integrity</a:t>
            </a:r>
          </a:p>
          <a:p>
            <a:pPr lvl="1"/>
            <a:r>
              <a:rPr lang="en-US" sz="2600" dirty="0"/>
              <a:t>Confirmation of independence of the auditor and his team</a:t>
            </a:r>
          </a:p>
          <a:p>
            <a:pPr lvl="1"/>
            <a:r>
              <a:rPr lang="en-US" sz="2600" dirty="0"/>
              <a:t>Conclusion on the capability of the firm to perform the engagement</a:t>
            </a:r>
          </a:p>
          <a:p>
            <a:pPr lvl="1"/>
            <a:r>
              <a:rPr lang="en-US" sz="2600" b="0" i="0" dirty="0">
                <a:effectLst/>
              </a:rPr>
              <a:t>Appointment letter </a:t>
            </a:r>
          </a:p>
          <a:p>
            <a:pPr lvl="1"/>
            <a:r>
              <a:rPr lang="en-US" sz="2600" b="0" i="0" dirty="0">
                <a:effectLst/>
              </a:rPr>
              <a:t>Engagemen</a:t>
            </a:r>
            <a:r>
              <a:rPr lang="en-US" sz="2600" dirty="0"/>
              <a:t>t letter</a:t>
            </a:r>
            <a:endParaRPr lang="en-US" sz="2600" b="0" i="0" dirty="0">
              <a:effectLst/>
            </a:endParaRPr>
          </a:p>
          <a:p>
            <a:pPr lvl="1"/>
            <a:r>
              <a:rPr lang="en-US" sz="2600" b="0" i="0" dirty="0">
                <a:effectLst/>
              </a:rPr>
              <a:t>Correspondence with the previous auditor</a:t>
            </a:r>
          </a:p>
          <a:p>
            <a:pPr lvl="1"/>
            <a:r>
              <a:rPr lang="en-US" sz="2600" b="0" i="0" dirty="0">
                <a:effectLst/>
              </a:rPr>
              <a:t>Understanding of the joint </a:t>
            </a:r>
            <a:r>
              <a:rPr lang="en-US" sz="2600" dirty="0"/>
              <a:t>auditor (in case of  joint audits)</a:t>
            </a:r>
            <a:endParaRPr lang="en-US" sz="2600" b="0" i="0" dirty="0">
              <a:effectLst/>
            </a:endParaRPr>
          </a:p>
          <a:p>
            <a:pPr lvl="1"/>
            <a:r>
              <a:rPr lang="en-US" sz="2600" b="0" i="0" dirty="0">
                <a:effectLst/>
              </a:rPr>
              <a:t>Agreement on sharing responsibilities with the other auditor</a:t>
            </a:r>
          </a:p>
          <a:p>
            <a:pPr marL="457200" lvl="1" indent="0">
              <a:buNone/>
            </a:pPr>
            <a:endParaRPr lang="en-US" sz="2600" dirty="0"/>
          </a:p>
          <a:p>
            <a:pPr lvl="1"/>
            <a:endParaRPr lang="en-US" sz="2600" dirty="0"/>
          </a:p>
        </p:txBody>
      </p:sp>
      <p:sp>
        <p:nvSpPr>
          <p:cNvPr id="4" name="Footer Placeholder 3">
            <a:extLst>
              <a:ext uri="{FF2B5EF4-FFF2-40B4-BE49-F238E27FC236}">
                <a16:creationId xmlns:a16="http://schemas.microsoft.com/office/drawing/2014/main" id="{3CC71413-3102-EF6F-43BD-871C0A3BAE25}"/>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184843994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F0A63-21B0-0DAB-F6E7-0C35D73CFFF3}"/>
              </a:ext>
            </a:extLst>
          </p:cNvPr>
          <p:cNvSpPr>
            <a:spLocks noGrp="1"/>
          </p:cNvSpPr>
          <p:nvPr>
            <p:ph type="title"/>
          </p:nvPr>
        </p:nvSpPr>
        <p:spPr>
          <a:xfrm>
            <a:off x="838200" y="365126"/>
            <a:ext cx="10515600" cy="728030"/>
          </a:xfrm>
        </p:spPr>
        <p:txBody>
          <a:bodyPr/>
          <a:lstStyle/>
          <a:p>
            <a:r>
              <a:rPr lang="en-US" dirty="0"/>
              <a:t>Audit Documentation</a:t>
            </a:r>
          </a:p>
        </p:txBody>
      </p:sp>
      <p:sp>
        <p:nvSpPr>
          <p:cNvPr id="3" name="Content Placeholder 2">
            <a:extLst>
              <a:ext uri="{FF2B5EF4-FFF2-40B4-BE49-F238E27FC236}">
                <a16:creationId xmlns:a16="http://schemas.microsoft.com/office/drawing/2014/main" id="{E96FCB83-3939-A078-3351-2AC86D0BC404}"/>
              </a:ext>
            </a:extLst>
          </p:cNvPr>
          <p:cNvSpPr>
            <a:spLocks noGrp="1"/>
          </p:cNvSpPr>
          <p:nvPr>
            <p:ph idx="1"/>
          </p:nvPr>
        </p:nvSpPr>
        <p:spPr>
          <a:xfrm>
            <a:off x="838200" y="1344361"/>
            <a:ext cx="10515600" cy="5317695"/>
          </a:xfrm>
        </p:spPr>
        <p:txBody>
          <a:bodyPr>
            <a:normAutofit fontScale="85000" lnSpcReduction="10000"/>
          </a:bodyPr>
          <a:lstStyle/>
          <a:p>
            <a:pPr marL="0" indent="0">
              <a:buNone/>
            </a:pPr>
            <a:r>
              <a:rPr lang="en-US" dirty="0"/>
              <a:t>2. </a:t>
            </a:r>
            <a:r>
              <a:rPr lang="en-US" b="1" dirty="0"/>
              <a:t>Planning stage</a:t>
            </a:r>
          </a:p>
          <a:p>
            <a:r>
              <a:rPr lang="en-US" dirty="0"/>
              <a:t>Understanding of the entity and its environment</a:t>
            </a:r>
          </a:p>
          <a:p>
            <a:r>
              <a:rPr lang="en-US" dirty="0"/>
              <a:t>Understanding of the applicable laws and regulations </a:t>
            </a:r>
          </a:p>
          <a:p>
            <a:r>
              <a:rPr lang="en-US" dirty="0"/>
              <a:t>Preliminary analytical review</a:t>
            </a:r>
          </a:p>
          <a:p>
            <a:r>
              <a:rPr lang="en-US" dirty="0"/>
              <a:t>Determination of materiality</a:t>
            </a:r>
          </a:p>
          <a:p>
            <a:r>
              <a:rPr lang="en-US" dirty="0"/>
              <a:t>Understanding of the accounting systems and procedures</a:t>
            </a:r>
          </a:p>
          <a:p>
            <a:r>
              <a:rPr lang="en-US" dirty="0"/>
              <a:t>Assessment of the audit risks </a:t>
            </a:r>
          </a:p>
          <a:p>
            <a:r>
              <a:rPr lang="en-US" dirty="0"/>
              <a:t>Assessment of the internal controls </a:t>
            </a:r>
          </a:p>
          <a:p>
            <a:r>
              <a:rPr lang="en-US" dirty="0"/>
              <a:t>Conclusion on the risks of misstatement </a:t>
            </a:r>
          </a:p>
          <a:p>
            <a:r>
              <a:rPr lang="en-US" dirty="0"/>
              <a:t>Decisions on resource allocation</a:t>
            </a:r>
          </a:p>
          <a:p>
            <a:r>
              <a:rPr lang="en-US" dirty="0"/>
              <a:t>Audit strategy and audit plan</a:t>
            </a:r>
          </a:p>
          <a:p>
            <a:r>
              <a:rPr lang="en-US" sz="2800" dirty="0">
                <a:latin typeface="Source Sans Pro" panose="020B0503030403020204" pitchFamily="34" charset="0"/>
              </a:rPr>
              <a:t>A description of the nature, timing and extent of planned audit procedures at the financial statement level, assertion level and disclosure level</a:t>
            </a:r>
            <a:endParaRPr lang="en-US" dirty="0"/>
          </a:p>
          <a:p>
            <a:endParaRPr lang="en-US" dirty="0"/>
          </a:p>
          <a:p>
            <a:pPr marL="0" indent="0">
              <a:buNone/>
            </a:pPr>
            <a:endParaRPr lang="en-US" dirty="0"/>
          </a:p>
        </p:txBody>
      </p:sp>
      <p:sp>
        <p:nvSpPr>
          <p:cNvPr id="4" name="Speech Bubble: Rectangle with Corners Rounded 3">
            <a:extLst>
              <a:ext uri="{FF2B5EF4-FFF2-40B4-BE49-F238E27FC236}">
                <a16:creationId xmlns:a16="http://schemas.microsoft.com/office/drawing/2014/main" id="{43908B9F-48AD-AC13-583C-9F7B76F5A94E}"/>
              </a:ext>
            </a:extLst>
          </p:cNvPr>
          <p:cNvSpPr/>
          <p:nvPr/>
        </p:nvSpPr>
        <p:spPr>
          <a:xfrm>
            <a:off x="9033996" y="1216909"/>
            <a:ext cx="2319803" cy="1904426"/>
          </a:xfrm>
          <a:prstGeom prst="wedgeRoundRectCallout">
            <a:avLst>
              <a:gd name="adj1" fmla="val -254202"/>
              <a:gd name="adj2" fmla="val -3578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Planning is a continuous process</a:t>
            </a:r>
          </a:p>
        </p:txBody>
      </p:sp>
      <p:sp>
        <p:nvSpPr>
          <p:cNvPr id="5" name="Footer Placeholder 4">
            <a:extLst>
              <a:ext uri="{FF2B5EF4-FFF2-40B4-BE49-F238E27FC236}">
                <a16:creationId xmlns:a16="http://schemas.microsoft.com/office/drawing/2014/main" id="{3FCC0615-9579-CB44-23BE-D858C88B72E1}"/>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232973905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65621-FCCA-B127-1371-C3DD6C102EBC}"/>
              </a:ext>
            </a:extLst>
          </p:cNvPr>
          <p:cNvSpPr>
            <a:spLocks noGrp="1"/>
          </p:cNvSpPr>
          <p:nvPr>
            <p:ph type="title"/>
          </p:nvPr>
        </p:nvSpPr>
        <p:spPr>
          <a:xfrm>
            <a:off x="838200" y="365125"/>
            <a:ext cx="10515600" cy="618027"/>
          </a:xfrm>
        </p:spPr>
        <p:txBody>
          <a:bodyPr>
            <a:normAutofit fontScale="90000"/>
          </a:bodyPr>
          <a:lstStyle/>
          <a:p>
            <a:r>
              <a:rPr lang="en-US" dirty="0"/>
              <a:t>Audit Documentation</a:t>
            </a:r>
          </a:p>
        </p:txBody>
      </p:sp>
      <p:sp>
        <p:nvSpPr>
          <p:cNvPr id="3" name="Content Placeholder 2">
            <a:extLst>
              <a:ext uri="{FF2B5EF4-FFF2-40B4-BE49-F238E27FC236}">
                <a16:creationId xmlns:a16="http://schemas.microsoft.com/office/drawing/2014/main" id="{E4B5C5D3-0831-D924-B671-09CD5CCD2968}"/>
              </a:ext>
            </a:extLst>
          </p:cNvPr>
          <p:cNvSpPr>
            <a:spLocks noGrp="1"/>
          </p:cNvSpPr>
          <p:nvPr>
            <p:ph idx="1"/>
          </p:nvPr>
        </p:nvSpPr>
        <p:spPr>
          <a:xfrm>
            <a:off x="838200" y="1207598"/>
            <a:ext cx="10515600" cy="5650402"/>
          </a:xfrm>
        </p:spPr>
        <p:txBody>
          <a:bodyPr>
            <a:normAutofit fontScale="92500" lnSpcReduction="20000"/>
          </a:bodyPr>
          <a:lstStyle/>
          <a:p>
            <a:pPr marL="0" indent="0">
              <a:buNone/>
            </a:pPr>
            <a:r>
              <a:rPr lang="en-US" dirty="0"/>
              <a:t>3. </a:t>
            </a:r>
            <a:r>
              <a:rPr lang="en-US" b="1" dirty="0"/>
              <a:t>Execution stage</a:t>
            </a:r>
          </a:p>
          <a:p>
            <a:r>
              <a:rPr lang="en-US" dirty="0"/>
              <a:t>Analytical review </a:t>
            </a:r>
          </a:p>
          <a:p>
            <a:r>
              <a:rPr lang="en-US" dirty="0"/>
              <a:t>Details of work carried out based on audit program. Should include:</a:t>
            </a:r>
          </a:p>
          <a:p>
            <a:pPr lvl="1"/>
            <a:r>
              <a:rPr lang="en-US" dirty="0"/>
              <a:t>Description of work done on each of the programs</a:t>
            </a:r>
          </a:p>
          <a:p>
            <a:pPr lvl="1"/>
            <a:r>
              <a:rPr lang="en-US" dirty="0"/>
              <a:t>Samples covered – how designed and selected</a:t>
            </a:r>
          </a:p>
          <a:p>
            <a:pPr lvl="1"/>
            <a:r>
              <a:rPr lang="en-US" dirty="0"/>
              <a:t>Results of work done, and </a:t>
            </a:r>
          </a:p>
          <a:p>
            <a:pPr lvl="1"/>
            <a:r>
              <a:rPr lang="en-US" dirty="0"/>
              <a:t>Conclusion</a:t>
            </a:r>
          </a:p>
          <a:p>
            <a:r>
              <a:rPr lang="en-US" dirty="0"/>
              <a:t>Changes if any made to audit strategy and the reasons thereof</a:t>
            </a:r>
          </a:p>
          <a:p>
            <a:r>
              <a:rPr lang="en-US" dirty="0"/>
              <a:t>Confirmations</a:t>
            </a:r>
          </a:p>
          <a:p>
            <a:r>
              <a:rPr lang="en-US" dirty="0"/>
              <a:t>Use of auditor’s expert and conclusions on their work</a:t>
            </a:r>
          </a:p>
          <a:p>
            <a:r>
              <a:rPr lang="en-US" dirty="0"/>
              <a:t>Use of internal auditors and conclusions on their work</a:t>
            </a:r>
          </a:p>
          <a:p>
            <a:r>
              <a:rPr lang="en-US" dirty="0"/>
              <a:t>Group audit – detailed documentation</a:t>
            </a:r>
          </a:p>
          <a:p>
            <a:r>
              <a:rPr lang="en-US" dirty="0"/>
              <a:t>Consolidation procedures</a:t>
            </a:r>
          </a:p>
          <a:p>
            <a:r>
              <a:rPr lang="en-US" dirty="0"/>
              <a:t>Going concern issues</a:t>
            </a:r>
          </a:p>
          <a:p>
            <a:r>
              <a:rPr lang="en-US" dirty="0"/>
              <a:t>Key Audit Matter (where applicable)</a:t>
            </a:r>
          </a:p>
          <a:p>
            <a:endParaRPr lang="en-US" dirty="0"/>
          </a:p>
        </p:txBody>
      </p:sp>
      <p:sp>
        <p:nvSpPr>
          <p:cNvPr id="4" name="Footer Placeholder 3">
            <a:extLst>
              <a:ext uri="{FF2B5EF4-FFF2-40B4-BE49-F238E27FC236}">
                <a16:creationId xmlns:a16="http://schemas.microsoft.com/office/drawing/2014/main" id="{8EA4BA48-C6D2-CC0A-EA65-451CF8FB4A80}"/>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390433027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5FE99-9406-CEA3-CC47-9C592A17560D}"/>
              </a:ext>
            </a:extLst>
          </p:cNvPr>
          <p:cNvSpPr>
            <a:spLocks noGrp="1"/>
          </p:cNvSpPr>
          <p:nvPr>
            <p:ph type="title"/>
          </p:nvPr>
        </p:nvSpPr>
        <p:spPr>
          <a:xfrm>
            <a:off x="838200" y="365126"/>
            <a:ext cx="10515600" cy="707404"/>
          </a:xfrm>
        </p:spPr>
        <p:txBody>
          <a:bodyPr/>
          <a:lstStyle/>
          <a:p>
            <a:r>
              <a:rPr lang="en-US" dirty="0"/>
              <a:t>Audit Documentation</a:t>
            </a:r>
          </a:p>
        </p:txBody>
      </p:sp>
      <p:sp>
        <p:nvSpPr>
          <p:cNvPr id="3" name="Content Placeholder 2">
            <a:extLst>
              <a:ext uri="{FF2B5EF4-FFF2-40B4-BE49-F238E27FC236}">
                <a16:creationId xmlns:a16="http://schemas.microsoft.com/office/drawing/2014/main" id="{1280D17E-C235-BFAA-8E17-DB0239ADEFDA}"/>
              </a:ext>
            </a:extLst>
          </p:cNvPr>
          <p:cNvSpPr>
            <a:spLocks noGrp="1"/>
          </p:cNvSpPr>
          <p:nvPr>
            <p:ph idx="1"/>
          </p:nvPr>
        </p:nvSpPr>
        <p:spPr>
          <a:xfrm>
            <a:off x="776323" y="1406239"/>
            <a:ext cx="10515600" cy="4740180"/>
          </a:xfrm>
        </p:spPr>
        <p:txBody>
          <a:bodyPr>
            <a:normAutofit fontScale="85000" lnSpcReduction="20000"/>
          </a:bodyPr>
          <a:lstStyle/>
          <a:p>
            <a:pPr marL="0" indent="0">
              <a:buNone/>
            </a:pPr>
            <a:r>
              <a:rPr lang="en-US" b="1" dirty="0"/>
              <a:t>4. Conclusion stage</a:t>
            </a:r>
          </a:p>
          <a:p>
            <a:r>
              <a:rPr lang="en-US" dirty="0"/>
              <a:t>Analytical review</a:t>
            </a:r>
          </a:p>
          <a:p>
            <a:r>
              <a:rPr lang="en-US" dirty="0"/>
              <a:t>Evaluation of mis-statements</a:t>
            </a:r>
          </a:p>
          <a:p>
            <a:r>
              <a:rPr lang="en-US" dirty="0"/>
              <a:t>Consultations and conclusions</a:t>
            </a:r>
          </a:p>
          <a:p>
            <a:r>
              <a:rPr lang="en-US" dirty="0"/>
              <a:t>Engagement Partner’s conclusions </a:t>
            </a:r>
          </a:p>
          <a:p>
            <a:r>
              <a:rPr lang="en-US" dirty="0"/>
              <a:t>Quality Review Partner’s conclusions</a:t>
            </a:r>
          </a:p>
          <a:p>
            <a:r>
              <a:rPr lang="en-US" dirty="0"/>
              <a:t>Conclusions on going concern</a:t>
            </a:r>
          </a:p>
          <a:p>
            <a:r>
              <a:rPr lang="en-US" dirty="0"/>
              <a:t>Basis of forming the audit report – emphasis of matter/modified opinion</a:t>
            </a:r>
          </a:p>
          <a:p>
            <a:r>
              <a:rPr lang="en-US" dirty="0"/>
              <a:t>Management representation letter</a:t>
            </a:r>
          </a:p>
          <a:p>
            <a:r>
              <a:rPr lang="en-US" dirty="0"/>
              <a:t>Communication with those charged with governance</a:t>
            </a:r>
          </a:p>
          <a:p>
            <a:r>
              <a:rPr lang="en-US" dirty="0" err="1"/>
              <a:t>Managementletter</a:t>
            </a:r>
            <a:endParaRPr lang="en-US" dirty="0"/>
          </a:p>
          <a:p>
            <a:r>
              <a:rPr lang="en-US" dirty="0"/>
              <a:t>File Archival details</a:t>
            </a:r>
          </a:p>
          <a:p>
            <a:endParaRPr lang="en-US" dirty="0"/>
          </a:p>
          <a:p>
            <a:pPr marL="0" indent="0">
              <a:buNone/>
            </a:pPr>
            <a:endParaRPr lang="en-US" dirty="0"/>
          </a:p>
          <a:p>
            <a:pPr marL="0" indent="0">
              <a:buNone/>
            </a:pPr>
            <a:endParaRPr lang="en-US" dirty="0"/>
          </a:p>
        </p:txBody>
      </p:sp>
      <p:sp>
        <p:nvSpPr>
          <p:cNvPr id="4" name="Footer Placeholder 3">
            <a:extLst>
              <a:ext uri="{FF2B5EF4-FFF2-40B4-BE49-F238E27FC236}">
                <a16:creationId xmlns:a16="http://schemas.microsoft.com/office/drawing/2014/main" id="{E490161B-C3D8-6E11-BF8D-4E6069C11F1A}"/>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77353051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FE446-0218-A4E4-D2AD-C001DE3839F5}"/>
              </a:ext>
            </a:extLst>
          </p:cNvPr>
          <p:cNvSpPr>
            <a:spLocks noGrp="1"/>
          </p:cNvSpPr>
          <p:nvPr>
            <p:ph type="title"/>
          </p:nvPr>
        </p:nvSpPr>
        <p:spPr>
          <a:xfrm>
            <a:off x="838200" y="365126"/>
            <a:ext cx="10515600" cy="796782"/>
          </a:xfrm>
        </p:spPr>
        <p:txBody>
          <a:bodyPr/>
          <a:lstStyle/>
          <a:p>
            <a:r>
              <a:rPr lang="en-US" dirty="0"/>
              <a:t>Audit Documentation</a:t>
            </a:r>
          </a:p>
        </p:txBody>
      </p:sp>
      <p:sp>
        <p:nvSpPr>
          <p:cNvPr id="3" name="Content Placeholder 2">
            <a:extLst>
              <a:ext uri="{FF2B5EF4-FFF2-40B4-BE49-F238E27FC236}">
                <a16:creationId xmlns:a16="http://schemas.microsoft.com/office/drawing/2014/main" id="{974A72B9-6198-4A34-0C37-496CB10F16D6}"/>
              </a:ext>
            </a:extLst>
          </p:cNvPr>
          <p:cNvSpPr>
            <a:spLocks noGrp="1"/>
          </p:cNvSpPr>
          <p:nvPr>
            <p:ph idx="1"/>
          </p:nvPr>
        </p:nvSpPr>
        <p:spPr>
          <a:xfrm>
            <a:off x="838200" y="1216908"/>
            <a:ext cx="10515600" cy="4960055"/>
          </a:xfrm>
        </p:spPr>
        <p:txBody>
          <a:bodyPr>
            <a:normAutofit/>
          </a:bodyPr>
          <a:lstStyle/>
          <a:p>
            <a:pPr marL="0" indent="0">
              <a:buNone/>
            </a:pPr>
            <a:r>
              <a:rPr lang="en-IN" sz="2800" b="1" dirty="0"/>
              <a:t>General rules of documentation</a:t>
            </a:r>
          </a:p>
          <a:p>
            <a:r>
              <a:rPr lang="en-IN" sz="2800" dirty="0">
                <a:latin typeface="Arial" panose="020B0604020202020204" pitchFamily="34" charset="0"/>
              </a:rPr>
              <a:t>Clear and Understandable </a:t>
            </a:r>
          </a:p>
          <a:p>
            <a:pPr algn="just"/>
            <a:r>
              <a:rPr lang="en-IN" sz="2800" dirty="0">
                <a:latin typeface="Arial" panose="020B0604020202020204" pitchFamily="34" charset="0"/>
              </a:rPr>
              <a:t>Complete and Accurate</a:t>
            </a:r>
          </a:p>
          <a:p>
            <a:pPr algn="just"/>
            <a:r>
              <a:rPr lang="en-IN" sz="2800" dirty="0">
                <a:latin typeface="Arial" panose="020B0604020202020204" pitchFamily="34" charset="0"/>
              </a:rPr>
              <a:t>Relevance</a:t>
            </a:r>
          </a:p>
          <a:p>
            <a:pPr algn="just"/>
            <a:r>
              <a:rPr lang="en-IN" sz="2800" dirty="0">
                <a:latin typeface="Arial" panose="020B0604020202020204" pitchFamily="34" charset="0"/>
              </a:rPr>
              <a:t>Self speaking – story of the engagement</a:t>
            </a:r>
          </a:p>
          <a:p>
            <a:pPr algn="just"/>
            <a:r>
              <a:rPr lang="en-IN" dirty="0">
                <a:latin typeface="Arial" panose="020B0604020202020204" pitchFamily="34" charset="0"/>
              </a:rPr>
              <a:t>Cross references</a:t>
            </a:r>
            <a:endParaRPr lang="en-IN" sz="2800" dirty="0">
              <a:latin typeface="Arial" panose="020B0604020202020204" pitchFamily="34" charset="0"/>
            </a:endParaRPr>
          </a:p>
          <a:p>
            <a:pPr algn="just"/>
            <a:r>
              <a:rPr lang="en-IN" sz="2800" dirty="0">
                <a:latin typeface="Arial" panose="020B0604020202020204" pitchFamily="34" charset="0"/>
              </a:rPr>
              <a:t>Initials and date</a:t>
            </a:r>
          </a:p>
          <a:p>
            <a:pPr algn="just"/>
            <a:r>
              <a:rPr lang="en-IN" sz="2800" dirty="0">
                <a:latin typeface="Arial" panose="020B0604020202020204" pitchFamily="34" charset="0"/>
              </a:rPr>
              <a:t>Conclusions</a:t>
            </a:r>
          </a:p>
          <a:p>
            <a:pPr marL="0" indent="0">
              <a:buNone/>
            </a:pPr>
            <a:endParaRPr lang="en-US" dirty="0"/>
          </a:p>
        </p:txBody>
      </p:sp>
      <p:sp>
        <p:nvSpPr>
          <p:cNvPr id="4" name="Footer Placeholder 3">
            <a:extLst>
              <a:ext uri="{FF2B5EF4-FFF2-40B4-BE49-F238E27FC236}">
                <a16:creationId xmlns:a16="http://schemas.microsoft.com/office/drawing/2014/main" id="{772D8C3D-7926-8110-45E1-912169A42B1D}"/>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409178407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F28B7-969D-3043-D231-594D689F83E8}"/>
              </a:ext>
            </a:extLst>
          </p:cNvPr>
          <p:cNvSpPr>
            <a:spLocks noGrp="1"/>
          </p:cNvSpPr>
          <p:nvPr>
            <p:ph type="title"/>
          </p:nvPr>
        </p:nvSpPr>
        <p:spPr>
          <a:xfrm>
            <a:off x="838200" y="1224523"/>
            <a:ext cx="10515600" cy="1325563"/>
          </a:xfrm>
        </p:spPr>
        <p:txBody>
          <a:bodyPr/>
          <a:lstStyle/>
          <a:p>
            <a:pPr algn="ctr"/>
            <a:r>
              <a:rPr lang="en-US" dirty="0"/>
              <a:t>Achieving Audit Quality</a:t>
            </a:r>
          </a:p>
        </p:txBody>
      </p:sp>
      <p:sp>
        <p:nvSpPr>
          <p:cNvPr id="3" name="Content Placeholder 2">
            <a:extLst>
              <a:ext uri="{FF2B5EF4-FFF2-40B4-BE49-F238E27FC236}">
                <a16:creationId xmlns:a16="http://schemas.microsoft.com/office/drawing/2014/main" id="{17066923-6DDE-C6F7-2479-E64A0D379273}"/>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lgn="ctr">
              <a:buNone/>
            </a:pPr>
            <a:r>
              <a:rPr lang="en-US" dirty="0"/>
              <a:t>Thank you very much</a:t>
            </a:r>
          </a:p>
        </p:txBody>
      </p:sp>
      <p:sp>
        <p:nvSpPr>
          <p:cNvPr id="4" name="Footer Placeholder 3">
            <a:extLst>
              <a:ext uri="{FF2B5EF4-FFF2-40B4-BE49-F238E27FC236}">
                <a16:creationId xmlns:a16="http://schemas.microsoft.com/office/drawing/2014/main" id="{249B9938-0DC1-ABEA-ACC3-9475712DF3B2}"/>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388613321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CB16F-C00C-ACC0-5C48-87E69983CB14}"/>
              </a:ext>
            </a:extLst>
          </p:cNvPr>
          <p:cNvSpPr>
            <a:spLocks noGrp="1"/>
          </p:cNvSpPr>
          <p:nvPr>
            <p:ph type="title"/>
          </p:nvPr>
        </p:nvSpPr>
        <p:spPr>
          <a:xfrm>
            <a:off x="838200" y="365125"/>
            <a:ext cx="10515600" cy="748655"/>
          </a:xfrm>
        </p:spPr>
        <p:txBody>
          <a:bodyPr/>
          <a:lstStyle/>
          <a:p>
            <a:r>
              <a:rPr lang="en-US" dirty="0"/>
              <a:t>Framework of Assurance Engagements</a:t>
            </a:r>
          </a:p>
        </p:txBody>
      </p:sp>
      <p:sp>
        <p:nvSpPr>
          <p:cNvPr id="3" name="Content Placeholder 2">
            <a:extLst>
              <a:ext uri="{FF2B5EF4-FFF2-40B4-BE49-F238E27FC236}">
                <a16:creationId xmlns:a16="http://schemas.microsoft.com/office/drawing/2014/main" id="{6358E1FE-FAD6-83AB-D55E-5E1C6CA3F2BC}"/>
              </a:ext>
            </a:extLst>
          </p:cNvPr>
          <p:cNvSpPr>
            <a:spLocks noGrp="1"/>
          </p:cNvSpPr>
          <p:nvPr>
            <p:ph idx="1"/>
          </p:nvPr>
        </p:nvSpPr>
        <p:spPr>
          <a:xfrm>
            <a:off x="838200" y="1210033"/>
            <a:ext cx="10515600" cy="5355772"/>
          </a:xfrm>
        </p:spPr>
        <p:txBody>
          <a:bodyPr>
            <a:normAutofit/>
          </a:bodyPr>
          <a:lstStyle/>
          <a:p>
            <a:pPr marL="0" indent="0">
              <a:buNone/>
            </a:pPr>
            <a:r>
              <a:rPr lang="en-US" b="1" dirty="0"/>
              <a:t>Assurance engagement </a:t>
            </a:r>
            <a:r>
              <a:rPr lang="en-US" dirty="0"/>
              <a:t>is an engagement in which the practitioner expresses a conclusion designed to enhance the degree of confidence on the subject matter (</a:t>
            </a:r>
            <a:r>
              <a:rPr lang="en-US" dirty="0" err="1"/>
              <a:t>eg</a:t>
            </a:r>
            <a:r>
              <a:rPr lang="en-US" dirty="0"/>
              <a:t>: financial statement)</a:t>
            </a:r>
          </a:p>
          <a:p>
            <a:pPr marL="0" indent="0">
              <a:buNone/>
            </a:pPr>
            <a:r>
              <a:rPr lang="en-US" b="1" dirty="0"/>
              <a:t>Scope of the framework</a:t>
            </a:r>
          </a:p>
          <a:p>
            <a:r>
              <a:rPr lang="en-US" dirty="0"/>
              <a:t>Generally covers all assurance engagements under SA, SRE, SAEs.</a:t>
            </a:r>
          </a:p>
          <a:p>
            <a:r>
              <a:rPr lang="en-US" dirty="0"/>
              <a:t>Engagements under Standards on Related Services (SRS) are not assurance engagements since no assurance is given on the subject matter of the report. </a:t>
            </a:r>
            <a:r>
              <a:rPr lang="en-US" dirty="0" err="1"/>
              <a:t>Eg</a:t>
            </a:r>
            <a:r>
              <a:rPr lang="en-US" dirty="0"/>
              <a:t>: Preparation of tax returns</a:t>
            </a:r>
          </a:p>
          <a:p>
            <a:r>
              <a:rPr lang="en-US" dirty="0"/>
              <a:t>While issuing a report </a:t>
            </a:r>
            <a:r>
              <a:rPr lang="en-US" u="sng" dirty="0"/>
              <a:t>on a non-assurance engagement</a:t>
            </a:r>
            <a:r>
              <a:rPr lang="en-US" dirty="0"/>
              <a:t>, the practitioner </a:t>
            </a:r>
            <a:r>
              <a:rPr lang="en-US" u="sng" dirty="0"/>
              <a:t>should clearly indicate that his report does not give any assurance </a:t>
            </a:r>
          </a:p>
          <a:p>
            <a:endParaRPr lang="en-US" dirty="0"/>
          </a:p>
        </p:txBody>
      </p:sp>
      <p:sp>
        <p:nvSpPr>
          <p:cNvPr id="4" name="Footer Placeholder 3">
            <a:extLst>
              <a:ext uri="{FF2B5EF4-FFF2-40B4-BE49-F238E27FC236}">
                <a16:creationId xmlns:a16="http://schemas.microsoft.com/office/drawing/2014/main" id="{5F44AF2F-5F0A-9478-C529-3CB49E97566B}"/>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1311458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6CF7F-3B4C-FACE-E00A-686DD6ADDF26}"/>
              </a:ext>
            </a:extLst>
          </p:cNvPr>
          <p:cNvSpPr>
            <a:spLocks noGrp="1"/>
          </p:cNvSpPr>
          <p:nvPr>
            <p:ph type="title"/>
          </p:nvPr>
        </p:nvSpPr>
        <p:spPr/>
        <p:txBody>
          <a:bodyPr/>
          <a:lstStyle/>
          <a:p>
            <a:r>
              <a:rPr lang="en-US" sz="4400" dirty="0"/>
              <a:t>Benchmarking of Audit Quality</a:t>
            </a:r>
            <a:br>
              <a:rPr lang="en-US" sz="4400" dirty="0"/>
            </a:br>
            <a:endParaRPr lang="en-US" dirty="0"/>
          </a:p>
        </p:txBody>
      </p:sp>
      <p:sp>
        <p:nvSpPr>
          <p:cNvPr id="3" name="Content Placeholder 2">
            <a:extLst>
              <a:ext uri="{FF2B5EF4-FFF2-40B4-BE49-F238E27FC236}">
                <a16:creationId xmlns:a16="http://schemas.microsoft.com/office/drawing/2014/main" id="{71B1192F-B232-6D9B-5203-5FF23BCC50BA}"/>
              </a:ext>
            </a:extLst>
          </p:cNvPr>
          <p:cNvSpPr>
            <a:spLocks noGrp="1"/>
          </p:cNvSpPr>
          <p:nvPr>
            <p:ph idx="1"/>
          </p:nvPr>
        </p:nvSpPr>
        <p:spPr/>
        <p:txBody>
          <a:bodyPr/>
          <a:lstStyle/>
          <a:p>
            <a:endParaRPr lang="en-US" dirty="0"/>
          </a:p>
          <a:p>
            <a:pPr marL="0" indent="0">
              <a:buNone/>
            </a:pPr>
            <a:r>
              <a:rPr lang="en-US" dirty="0"/>
              <a:t>Tools of benchmarking introduced by the Institute</a:t>
            </a:r>
          </a:p>
          <a:p>
            <a:endParaRPr lang="en-US" dirty="0"/>
          </a:p>
          <a:p>
            <a:r>
              <a:rPr lang="en-US" dirty="0"/>
              <a:t>Peer Review – introduced in March 2002</a:t>
            </a:r>
          </a:p>
          <a:p>
            <a:pPr marL="0" indent="0">
              <a:buNone/>
            </a:pPr>
            <a:r>
              <a:rPr lang="en-US" dirty="0"/>
              <a:t>   &amp;</a:t>
            </a:r>
          </a:p>
          <a:p>
            <a:r>
              <a:rPr lang="en-US" dirty="0"/>
              <a:t>Audit Quality Maturity Model – introduced in July 2021 </a:t>
            </a:r>
          </a:p>
        </p:txBody>
      </p:sp>
      <p:sp>
        <p:nvSpPr>
          <p:cNvPr id="4" name="Footer Placeholder 3">
            <a:extLst>
              <a:ext uri="{FF2B5EF4-FFF2-40B4-BE49-F238E27FC236}">
                <a16:creationId xmlns:a16="http://schemas.microsoft.com/office/drawing/2014/main" id="{0A38B4FC-57AA-217A-C44B-9877E85008F5}"/>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216860882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71419-AEEF-AF79-32F4-344A16D82482}"/>
              </a:ext>
            </a:extLst>
          </p:cNvPr>
          <p:cNvSpPr>
            <a:spLocks noGrp="1"/>
          </p:cNvSpPr>
          <p:nvPr>
            <p:ph type="title"/>
          </p:nvPr>
        </p:nvSpPr>
        <p:spPr>
          <a:xfrm>
            <a:off x="838200" y="289498"/>
            <a:ext cx="10515600" cy="618027"/>
          </a:xfrm>
        </p:spPr>
        <p:txBody>
          <a:bodyPr>
            <a:normAutofit fontScale="90000"/>
          </a:bodyPr>
          <a:lstStyle/>
          <a:p>
            <a:r>
              <a:rPr lang="en-US" dirty="0"/>
              <a:t>Framework of Assurance Engagements</a:t>
            </a:r>
          </a:p>
        </p:txBody>
      </p:sp>
      <p:sp>
        <p:nvSpPr>
          <p:cNvPr id="3" name="Content Placeholder 2">
            <a:extLst>
              <a:ext uri="{FF2B5EF4-FFF2-40B4-BE49-F238E27FC236}">
                <a16:creationId xmlns:a16="http://schemas.microsoft.com/office/drawing/2014/main" id="{3CF9AA16-5806-FA73-5885-F7138D09F83C}"/>
              </a:ext>
            </a:extLst>
          </p:cNvPr>
          <p:cNvSpPr>
            <a:spLocks noGrp="1"/>
          </p:cNvSpPr>
          <p:nvPr>
            <p:ph idx="1"/>
          </p:nvPr>
        </p:nvSpPr>
        <p:spPr>
          <a:xfrm>
            <a:off x="838200" y="1054601"/>
            <a:ext cx="10515600" cy="5513901"/>
          </a:xfrm>
        </p:spPr>
        <p:txBody>
          <a:bodyPr>
            <a:normAutofit lnSpcReduction="10000"/>
          </a:bodyPr>
          <a:lstStyle/>
          <a:p>
            <a:pPr marL="0" indent="0">
              <a:buNone/>
            </a:pPr>
            <a:r>
              <a:rPr lang="en-US" b="1" dirty="0"/>
              <a:t>Elements of Assurance Framework</a:t>
            </a:r>
          </a:p>
          <a:p>
            <a:pPr marL="514350" indent="-514350">
              <a:buAutoNum type="arabicPeriod"/>
            </a:pPr>
            <a:r>
              <a:rPr lang="en-US" dirty="0"/>
              <a:t>Engagement Acceptance</a:t>
            </a:r>
          </a:p>
          <a:p>
            <a:pPr marL="514350" indent="-514350">
              <a:buAutoNum type="arabicPeriod"/>
            </a:pPr>
            <a:r>
              <a:rPr lang="en-US" dirty="0"/>
              <a:t>Three party relationship – a practitioner, responsible party, intended users</a:t>
            </a:r>
          </a:p>
          <a:p>
            <a:pPr marL="514350" indent="-514350">
              <a:buAutoNum type="arabicPeriod"/>
            </a:pPr>
            <a:r>
              <a:rPr lang="en-US" dirty="0"/>
              <a:t>An appropriate subject matter</a:t>
            </a:r>
          </a:p>
          <a:p>
            <a:pPr marL="514350" indent="-514350">
              <a:buFont typeface="Arial" panose="020B0604020202020204" pitchFamily="34" charset="0"/>
              <a:buAutoNum type="arabicPeriod"/>
            </a:pPr>
            <a:r>
              <a:rPr lang="en-US" dirty="0"/>
              <a:t>Suitable criteria – benchmark used to evaluate the subject matter</a:t>
            </a:r>
          </a:p>
          <a:p>
            <a:pPr marL="514350" indent="-514350">
              <a:buFont typeface="Arial" panose="020B0604020202020204" pitchFamily="34" charset="0"/>
              <a:buAutoNum type="arabicPeriod"/>
            </a:pPr>
            <a:r>
              <a:rPr lang="en-US" dirty="0"/>
              <a:t>Materiality</a:t>
            </a:r>
          </a:p>
          <a:p>
            <a:pPr marL="514350" indent="-514350">
              <a:buFont typeface="Arial" panose="020B0604020202020204" pitchFamily="34" charset="0"/>
              <a:buAutoNum type="arabicPeriod"/>
            </a:pPr>
            <a:r>
              <a:rPr lang="en-US" dirty="0"/>
              <a:t>Sufficient appropriate evidence – </a:t>
            </a:r>
          </a:p>
          <a:p>
            <a:pPr lvl="2"/>
            <a:r>
              <a:rPr lang="en-US" dirty="0"/>
              <a:t>Nature, Timing and Extent of evidence gathering; </a:t>
            </a:r>
          </a:p>
          <a:p>
            <a:pPr lvl="2"/>
            <a:r>
              <a:rPr lang="en-US" dirty="0"/>
              <a:t>Professional skepticism – critical assessment with a questioning mind</a:t>
            </a:r>
          </a:p>
          <a:p>
            <a:pPr marL="514350" indent="-514350">
              <a:buAutoNum type="arabicPeriod"/>
            </a:pPr>
            <a:r>
              <a:rPr lang="en-US" dirty="0"/>
              <a:t>Written assurance report </a:t>
            </a:r>
          </a:p>
          <a:p>
            <a:pPr marL="971550" lvl="1" indent="-514350">
              <a:buFont typeface="+mj-lt"/>
              <a:buAutoNum type="alphaLcParenR"/>
            </a:pPr>
            <a:r>
              <a:rPr lang="en-US" dirty="0"/>
              <a:t>Reasonable assurance – conclusion in a positive form (audit report)</a:t>
            </a:r>
          </a:p>
          <a:p>
            <a:pPr marL="971550" lvl="1" indent="-514350">
              <a:buFont typeface="+mj-lt"/>
              <a:buAutoNum type="alphaLcParenR"/>
            </a:pPr>
            <a:r>
              <a:rPr lang="en-US" dirty="0"/>
              <a:t>Limited assurance – conclusion in a negative form (review report) </a:t>
            </a:r>
          </a:p>
        </p:txBody>
      </p:sp>
      <p:sp>
        <p:nvSpPr>
          <p:cNvPr id="4" name="Footer Placeholder 3">
            <a:extLst>
              <a:ext uri="{FF2B5EF4-FFF2-40B4-BE49-F238E27FC236}">
                <a16:creationId xmlns:a16="http://schemas.microsoft.com/office/drawing/2014/main" id="{11C45048-A7C4-D9A9-5FF7-FFEC499D9E04}"/>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362954917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2A0DB-EDF7-4DC7-17DD-EC2DA3BDE71C}"/>
              </a:ext>
            </a:extLst>
          </p:cNvPr>
          <p:cNvSpPr>
            <a:spLocks noGrp="1"/>
          </p:cNvSpPr>
          <p:nvPr>
            <p:ph type="title"/>
          </p:nvPr>
        </p:nvSpPr>
        <p:spPr>
          <a:xfrm>
            <a:off x="838200" y="365126"/>
            <a:ext cx="10515600" cy="624902"/>
          </a:xfrm>
        </p:spPr>
        <p:txBody>
          <a:bodyPr>
            <a:normAutofit fontScale="90000"/>
          </a:bodyPr>
          <a:lstStyle/>
          <a:p>
            <a:r>
              <a:rPr lang="en-US" dirty="0"/>
              <a:t>Framework of Assurance Engagements</a:t>
            </a:r>
          </a:p>
        </p:txBody>
      </p:sp>
      <p:sp>
        <p:nvSpPr>
          <p:cNvPr id="3" name="Content Placeholder 2">
            <a:extLst>
              <a:ext uri="{FF2B5EF4-FFF2-40B4-BE49-F238E27FC236}">
                <a16:creationId xmlns:a16="http://schemas.microsoft.com/office/drawing/2014/main" id="{A75E93BF-944F-55F5-75CB-8B08ECF3AF05}"/>
              </a:ext>
            </a:extLst>
          </p:cNvPr>
          <p:cNvSpPr>
            <a:spLocks noGrp="1"/>
          </p:cNvSpPr>
          <p:nvPr>
            <p:ph idx="1"/>
          </p:nvPr>
        </p:nvSpPr>
        <p:spPr>
          <a:xfrm>
            <a:off x="838200" y="1354413"/>
            <a:ext cx="10515600" cy="4911928"/>
          </a:xfrm>
        </p:spPr>
        <p:txBody>
          <a:bodyPr/>
          <a:lstStyle/>
          <a:p>
            <a:pPr marL="0" indent="0">
              <a:buNone/>
            </a:pPr>
            <a:r>
              <a:rPr lang="en-US" b="1" dirty="0"/>
              <a:t>Skepticism</a:t>
            </a:r>
          </a:p>
          <a:p>
            <a:pPr marL="0" indent="0">
              <a:buNone/>
            </a:pPr>
            <a:r>
              <a:rPr lang="en-US" dirty="0"/>
              <a:t>It is a key attribute that every audit personnel should have</a:t>
            </a:r>
          </a:p>
          <a:p>
            <a:r>
              <a:rPr lang="en-US" dirty="0"/>
              <a:t>Having a questioning mind all through the engagement</a:t>
            </a:r>
          </a:p>
          <a:p>
            <a:r>
              <a:rPr lang="en-US" dirty="0"/>
              <a:t>Challenging management assertions </a:t>
            </a:r>
          </a:p>
          <a:p>
            <a:r>
              <a:rPr lang="en-US" dirty="0"/>
              <a:t>Should have a curious mind and persistence</a:t>
            </a:r>
          </a:p>
          <a:p>
            <a:r>
              <a:rPr lang="en-US" dirty="0"/>
              <a:t>Devoting sufficient time to follow up on leads</a:t>
            </a:r>
          </a:p>
          <a:p>
            <a:r>
              <a:rPr lang="en-US" dirty="0"/>
              <a:t>Mind set to challenge people in senior positions</a:t>
            </a:r>
          </a:p>
          <a:p>
            <a:r>
              <a:rPr lang="en-US" dirty="0"/>
              <a:t>Sufficient skill and knowledge</a:t>
            </a:r>
          </a:p>
          <a:p>
            <a:pPr marL="0" indent="0">
              <a:buNone/>
            </a:pPr>
            <a:endParaRPr lang="en-US" dirty="0"/>
          </a:p>
        </p:txBody>
      </p:sp>
      <p:sp>
        <p:nvSpPr>
          <p:cNvPr id="4" name="Footer Placeholder 3">
            <a:extLst>
              <a:ext uri="{FF2B5EF4-FFF2-40B4-BE49-F238E27FC236}">
                <a16:creationId xmlns:a16="http://schemas.microsoft.com/office/drawing/2014/main" id="{FDEE8EE4-D18D-7792-F44C-3CE28BA18338}"/>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125599813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0A4AE-1C77-B184-C90F-2CC8F6728A9F}"/>
              </a:ext>
            </a:extLst>
          </p:cNvPr>
          <p:cNvSpPr>
            <a:spLocks noGrp="1"/>
          </p:cNvSpPr>
          <p:nvPr>
            <p:ph type="title"/>
          </p:nvPr>
        </p:nvSpPr>
        <p:spPr>
          <a:xfrm>
            <a:off x="838200" y="69492"/>
            <a:ext cx="10515600" cy="638652"/>
          </a:xfrm>
        </p:spPr>
        <p:txBody>
          <a:bodyPr>
            <a:normAutofit fontScale="90000"/>
          </a:bodyPr>
          <a:lstStyle/>
          <a:p>
            <a:r>
              <a:rPr lang="en-US" dirty="0"/>
              <a:t>Peer Review</a:t>
            </a:r>
          </a:p>
        </p:txBody>
      </p:sp>
      <p:sp>
        <p:nvSpPr>
          <p:cNvPr id="3" name="Content Placeholder 2">
            <a:extLst>
              <a:ext uri="{FF2B5EF4-FFF2-40B4-BE49-F238E27FC236}">
                <a16:creationId xmlns:a16="http://schemas.microsoft.com/office/drawing/2014/main" id="{723E5E56-51A1-B8A9-D7AF-CBA3A0FFB203}"/>
              </a:ext>
            </a:extLst>
          </p:cNvPr>
          <p:cNvSpPr>
            <a:spLocks noGrp="1"/>
          </p:cNvSpPr>
          <p:nvPr>
            <p:ph idx="1"/>
          </p:nvPr>
        </p:nvSpPr>
        <p:spPr>
          <a:xfrm>
            <a:off x="838200" y="708144"/>
            <a:ext cx="10515600" cy="4667250"/>
          </a:xfrm>
        </p:spPr>
        <p:txBody>
          <a:bodyPr>
            <a:noAutofit/>
          </a:bodyPr>
          <a:lstStyle/>
          <a:p>
            <a:pPr marL="0" indent="0">
              <a:buNone/>
            </a:pPr>
            <a:r>
              <a:rPr lang="en-US" sz="2000" b="1" dirty="0"/>
              <a:t>Peer Review Process</a:t>
            </a:r>
          </a:p>
          <a:p>
            <a:r>
              <a:rPr lang="en-US" sz="2000" dirty="0"/>
              <a:t>Selection of Practice Unit (PU)  </a:t>
            </a:r>
          </a:p>
          <a:p>
            <a:r>
              <a:rPr lang="en-US" sz="2000" dirty="0"/>
              <a:t>Intimation to PU  </a:t>
            </a:r>
          </a:p>
          <a:p>
            <a:r>
              <a:rPr lang="en-US" sz="2000" dirty="0"/>
              <a:t>Choice of Peer Reviewer  by PU</a:t>
            </a:r>
          </a:p>
          <a:p>
            <a:r>
              <a:rPr lang="en-US" sz="2000" dirty="0"/>
              <a:t>Intimation and selection of peer reviewer  </a:t>
            </a:r>
          </a:p>
          <a:p>
            <a:r>
              <a:rPr lang="en-US" sz="2000" dirty="0"/>
              <a:t>Questionnaire and list of clientele  </a:t>
            </a:r>
          </a:p>
          <a:p>
            <a:r>
              <a:rPr lang="en-US" sz="2000" dirty="0"/>
              <a:t>Selection of sample  </a:t>
            </a:r>
          </a:p>
          <a:p>
            <a:r>
              <a:rPr lang="en-US" sz="2000" dirty="0"/>
              <a:t>Site visit  </a:t>
            </a:r>
          </a:p>
          <a:p>
            <a:r>
              <a:rPr lang="en-US" sz="2000" dirty="0"/>
              <a:t> Review of General Controls  </a:t>
            </a:r>
          </a:p>
          <a:p>
            <a:r>
              <a:rPr lang="en-US" sz="2000" dirty="0"/>
              <a:t>Final selection of sample  </a:t>
            </a:r>
          </a:p>
          <a:p>
            <a:r>
              <a:rPr lang="en-US" sz="2000" dirty="0"/>
              <a:t>Review of records  </a:t>
            </a:r>
          </a:p>
          <a:p>
            <a:r>
              <a:rPr lang="en-US" sz="2000" dirty="0"/>
              <a:t>Preliminary report to PU  </a:t>
            </a:r>
          </a:p>
          <a:p>
            <a:r>
              <a:rPr lang="en-US" sz="2000" dirty="0"/>
              <a:t>PU’s response thereof to the Reviewer  </a:t>
            </a:r>
          </a:p>
          <a:p>
            <a:r>
              <a:rPr lang="en-US" sz="2000" dirty="0"/>
              <a:t>Interim/Final Report  </a:t>
            </a:r>
          </a:p>
          <a:p>
            <a:r>
              <a:rPr lang="en-US" sz="2000" dirty="0"/>
              <a:t>Issue of Certificate</a:t>
            </a:r>
          </a:p>
        </p:txBody>
      </p:sp>
      <p:sp>
        <p:nvSpPr>
          <p:cNvPr id="4" name="Footer Placeholder 3">
            <a:extLst>
              <a:ext uri="{FF2B5EF4-FFF2-40B4-BE49-F238E27FC236}">
                <a16:creationId xmlns:a16="http://schemas.microsoft.com/office/drawing/2014/main" id="{12D53DC1-F55F-F019-0B8C-1B3DBC47C808}"/>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74770448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E2C3B-989E-7813-E107-4F534A2BC862}"/>
              </a:ext>
            </a:extLst>
          </p:cNvPr>
          <p:cNvSpPr>
            <a:spLocks noGrp="1"/>
          </p:cNvSpPr>
          <p:nvPr>
            <p:ph type="title"/>
          </p:nvPr>
        </p:nvSpPr>
        <p:spPr>
          <a:xfrm>
            <a:off x="838200" y="365125"/>
            <a:ext cx="10515600" cy="666153"/>
          </a:xfrm>
        </p:spPr>
        <p:txBody>
          <a:bodyPr>
            <a:normAutofit fontScale="90000"/>
          </a:bodyPr>
          <a:lstStyle/>
          <a:p>
            <a:r>
              <a:rPr lang="en-US" dirty="0"/>
              <a:t>Audit Quality Maturity Model</a:t>
            </a:r>
          </a:p>
        </p:txBody>
      </p:sp>
      <p:sp>
        <p:nvSpPr>
          <p:cNvPr id="3" name="Content Placeholder 2">
            <a:extLst>
              <a:ext uri="{FF2B5EF4-FFF2-40B4-BE49-F238E27FC236}">
                <a16:creationId xmlns:a16="http://schemas.microsoft.com/office/drawing/2014/main" id="{89F716BE-8E1D-B0E1-C261-69D040DDC4A0}"/>
              </a:ext>
            </a:extLst>
          </p:cNvPr>
          <p:cNvSpPr>
            <a:spLocks noGrp="1"/>
          </p:cNvSpPr>
          <p:nvPr>
            <p:ph idx="1"/>
          </p:nvPr>
        </p:nvSpPr>
        <p:spPr>
          <a:xfrm>
            <a:off x="838200" y="1134406"/>
            <a:ext cx="10515600" cy="5568902"/>
          </a:xfrm>
        </p:spPr>
        <p:txBody>
          <a:bodyPr>
            <a:normAutofit fontScale="77500" lnSpcReduction="20000"/>
          </a:bodyPr>
          <a:lstStyle/>
          <a:p>
            <a:pPr marL="0" indent="0">
              <a:buNone/>
            </a:pPr>
            <a:r>
              <a:rPr lang="en-US" dirty="0"/>
              <a:t>AQMM covers audit quality at </a:t>
            </a:r>
          </a:p>
          <a:p>
            <a:r>
              <a:rPr lang="en-US" dirty="0"/>
              <a:t>Engagement level - compliance with standards, laws and regulations, documentation and reporting </a:t>
            </a:r>
            <a:r>
              <a:rPr lang="en-US" dirty="0" err="1"/>
              <a:t>etc</a:t>
            </a:r>
            <a:endParaRPr lang="en-US" dirty="0"/>
          </a:p>
          <a:p>
            <a:r>
              <a:rPr lang="en-US" dirty="0"/>
              <a:t>Firm level – firm leadership, tone at the top, quality control systems, dependence on electronic systems, staff quality </a:t>
            </a:r>
            <a:r>
              <a:rPr lang="en-US" dirty="0" err="1"/>
              <a:t>etc</a:t>
            </a:r>
            <a:endParaRPr lang="en-US" dirty="0"/>
          </a:p>
          <a:p>
            <a:pPr marL="0" indent="0">
              <a:buNone/>
            </a:pPr>
            <a:r>
              <a:rPr lang="en-US" dirty="0"/>
              <a:t>Evaluation is based on a set of questionnaire that focuses on:</a:t>
            </a:r>
          </a:p>
          <a:p>
            <a:pPr marL="514350" indent="-514350">
              <a:buAutoNum type="arabicPeriod"/>
            </a:pPr>
            <a:r>
              <a:rPr lang="en-US" dirty="0"/>
              <a:t>Practice Management - Operational quality</a:t>
            </a:r>
          </a:p>
          <a:p>
            <a:pPr marL="514350" indent="-514350">
              <a:buAutoNum type="arabicPeriod"/>
            </a:pPr>
            <a:r>
              <a:rPr lang="en-US" dirty="0"/>
              <a:t>Human Resources</a:t>
            </a:r>
          </a:p>
          <a:p>
            <a:pPr marL="514350" indent="-514350">
              <a:buAutoNum type="arabicPeriod"/>
            </a:pPr>
            <a:r>
              <a:rPr lang="en-US" dirty="0"/>
              <a:t>Practice Management – strategic / functional</a:t>
            </a:r>
          </a:p>
          <a:p>
            <a:pPr marL="0" indent="0">
              <a:buNone/>
            </a:pPr>
            <a:r>
              <a:rPr lang="en-US" dirty="0"/>
              <a:t>In </a:t>
            </a:r>
            <a:r>
              <a:rPr lang="en-US" b="1" dirty="0"/>
              <a:t>operational quality, </a:t>
            </a:r>
            <a:r>
              <a:rPr lang="en-US" dirty="0"/>
              <a:t>points are awarded based on the maturity of firms in use of practice manuals, audit programs, adoption of technology, standard forms for engagement letter, letters of representation, letters of confirmations, quality control </a:t>
            </a:r>
            <a:r>
              <a:rPr lang="en-US" dirty="0" err="1"/>
              <a:t>etc</a:t>
            </a:r>
            <a:endParaRPr lang="en-US" dirty="0"/>
          </a:p>
          <a:p>
            <a:pPr marL="0" indent="0">
              <a:buNone/>
            </a:pPr>
            <a:r>
              <a:rPr lang="en-US" dirty="0"/>
              <a:t>In </a:t>
            </a:r>
            <a:r>
              <a:rPr lang="en-US" b="1" dirty="0"/>
              <a:t>Human resources, </a:t>
            </a:r>
            <a:r>
              <a:rPr lang="en-US" dirty="0"/>
              <a:t>points are awarded based on resource planning, policy on staff recruitment, performance evaluation, promotion and rewards, training of personnel</a:t>
            </a:r>
          </a:p>
          <a:p>
            <a:pPr marL="0" indent="0">
              <a:buNone/>
            </a:pPr>
            <a:r>
              <a:rPr lang="en-US" b="1" dirty="0"/>
              <a:t>Practice management </a:t>
            </a:r>
            <a:r>
              <a:rPr lang="en-US" dirty="0"/>
              <a:t>- Strategic and functional: mainly covers infrastructure, physical and others </a:t>
            </a:r>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4" name="Footer Placeholder 3">
            <a:extLst>
              <a:ext uri="{FF2B5EF4-FFF2-40B4-BE49-F238E27FC236}">
                <a16:creationId xmlns:a16="http://schemas.microsoft.com/office/drawing/2014/main" id="{800A124C-C20C-EA4C-7781-5F90A1CF3A53}"/>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3457342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78855-3768-0D54-494A-DB7AE83832FA}"/>
              </a:ext>
            </a:extLst>
          </p:cNvPr>
          <p:cNvSpPr>
            <a:spLocks noGrp="1"/>
          </p:cNvSpPr>
          <p:nvPr>
            <p:ph type="title"/>
          </p:nvPr>
        </p:nvSpPr>
        <p:spPr>
          <a:xfrm>
            <a:off x="838200" y="136525"/>
            <a:ext cx="10515600" cy="700529"/>
          </a:xfrm>
        </p:spPr>
        <p:txBody>
          <a:bodyPr/>
          <a:lstStyle/>
          <a:p>
            <a:r>
              <a:rPr lang="en-US" dirty="0"/>
              <a:t>Peer Review</a:t>
            </a:r>
          </a:p>
        </p:txBody>
      </p:sp>
      <p:sp>
        <p:nvSpPr>
          <p:cNvPr id="3" name="Content Placeholder 2">
            <a:extLst>
              <a:ext uri="{FF2B5EF4-FFF2-40B4-BE49-F238E27FC236}">
                <a16:creationId xmlns:a16="http://schemas.microsoft.com/office/drawing/2014/main" id="{B8073A16-B674-A57D-546C-956653695800}"/>
              </a:ext>
            </a:extLst>
          </p:cNvPr>
          <p:cNvSpPr>
            <a:spLocks noGrp="1"/>
          </p:cNvSpPr>
          <p:nvPr>
            <p:ph idx="1"/>
          </p:nvPr>
        </p:nvSpPr>
        <p:spPr>
          <a:xfrm>
            <a:off x="838200" y="895613"/>
            <a:ext cx="10515600" cy="5890585"/>
          </a:xfrm>
        </p:spPr>
        <p:txBody>
          <a:bodyPr>
            <a:normAutofit fontScale="92500" lnSpcReduction="10000"/>
          </a:bodyPr>
          <a:lstStyle/>
          <a:p>
            <a:pPr marL="0" indent="0">
              <a:buNone/>
            </a:pPr>
            <a:r>
              <a:rPr lang="en-US" dirty="0"/>
              <a:t>It’s a review done of a professional practitioner by another professional of similar standing </a:t>
            </a:r>
          </a:p>
          <a:p>
            <a:pPr marL="0" indent="0">
              <a:buNone/>
            </a:pPr>
            <a:r>
              <a:rPr lang="en-US" dirty="0"/>
              <a:t>ICAI commenced peer review process from March 2002, and established the Peer Review Board</a:t>
            </a:r>
          </a:p>
          <a:p>
            <a:pPr marL="0" indent="0">
              <a:buNone/>
            </a:pPr>
            <a:r>
              <a:rPr lang="en-US" dirty="0"/>
              <a:t>Revised rules on Peer Review were issued in February 2022</a:t>
            </a:r>
          </a:p>
          <a:p>
            <a:pPr marL="0" indent="0">
              <a:buNone/>
            </a:pPr>
            <a:r>
              <a:rPr lang="en-US" b="1" dirty="0"/>
              <a:t>The objectives of Peer Review  </a:t>
            </a:r>
          </a:p>
          <a:p>
            <a:r>
              <a:rPr lang="en-US" dirty="0"/>
              <a:t>The members of the Institute comply with Technical, Professional and Ethical Standards including other regulatory requirements while performing assurance services</a:t>
            </a:r>
          </a:p>
          <a:p>
            <a:r>
              <a:rPr lang="en-US" dirty="0"/>
              <a:t>The member has in place proper system (including documentation system) to demonstrate the quality of assurance services</a:t>
            </a:r>
          </a:p>
          <a:p>
            <a:r>
              <a:rPr lang="en-US" dirty="0"/>
              <a:t>Adhere to various Statutory and Other Regulatory Requirements</a:t>
            </a:r>
          </a:p>
          <a:p>
            <a:r>
              <a:rPr lang="en-US" dirty="0"/>
              <a:t>Enhance the reliance placed by the users of financial </a:t>
            </a:r>
            <a:r>
              <a:rPr lang="en-US" dirty="0" err="1"/>
              <a:t>financial</a:t>
            </a:r>
            <a:r>
              <a:rPr lang="en-US" dirty="0"/>
              <a:t> statements for economic decision making</a:t>
            </a:r>
          </a:p>
          <a:p>
            <a:endParaRPr lang="en-US" dirty="0"/>
          </a:p>
        </p:txBody>
      </p:sp>
      <p:sp>
        <p:nvSpPr>
          <p:cNvPr id="4" name="Footer Placeholder 3">
            <a:extLst>
              <a:ext uri="{FF2B5EF4-FFF2-40B4-BE49-F238E27FC236}">
                <a16:creationId xmlns:a16="http://schemas.microsoft.com/office/drawing/2014/main" id="{74916B5F-3BD8-1892-63B9-00C5CD64173D}"/>
              </a:ext>
            </a:extLst>
          </p:cNvPr>
          <p:cNvSpPr>
            <a:spLocks noGrp="1"/>
          </p:cNvSpPr>
          <p:nvPr>
            <p:ph type="ftr" sz="quarter" idx="11"/>
          </p:nvPr>
        </p:nvSpPr>
        <p:spPr/>
        <p:txBody>
          <a:bodyPr/>
          <a:lstStyle/>
          <a:p>
            <a:r>
              <a:rPr lang="en-US"/>
              <a:t>M.S.Mathew F C A</a:t>
            </a:r>
          </a:p>
        </p:txBody>
      </p:sp>
    </p:spTree>
    <p:extLst>
      <p:ext uri="{BB962C8B-B14F-4D97-AF65-F5344CB8AC3E}">
        <p14:creationId xmlns:p14="http://schemas.microsoft.com/office/powerpoint/2010/main" val="12680129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16932</TotalTime>
  <Words>8007</Words>
  <Application>Microsoft Office PowerPoint</Application>
  <PresentationFormat>Widescreen</PresentationFormat>
  <Paragraphs>944</Paragraphs>
  <Slides>83</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83</vt:i4>
      </vt:variant>
    </vt:vector>
  </HeadingPairs>
  <TitlesOfParts>
    <vt:vector size="96" baseType="lpstr">
      <vt:lpstr>Arial</vt:lpstr>
      <vt:lpstr>Calibri</vt:lpstr>
      <vt:lpstr>Calibri Light</vt:lpstr>
      <vt:lpstr>Cambria</vt:lpstr>
      <vt:lpstr>CG Omega</vt:lpstr>
      <vt:lpstr>IBM Plex Sans</vt:lpstr>
      <vt:lpstr>PwC_Logo</vt:lpstr>
      <vt:lpstr>Roboto</vt:lpstr>
      <vt:lpstr>Segoe UI</vt:lpstr>
      <vt:lpstr>Source Sans Pro</vt:lpstr>
      <vt:lpstr>Times New Roman</vt:lpstr>
      <vt:lpstr>Wingdings</vt:lpstr>
      <vt:lpstr>Office Theme</vt:lpstr>
      <vt:lpstr>       Achieving Audit Quality &amp; Compliance with Peer Review  M S Mathew  </vt:lpstr>
      <vt:lpstr>Achieving Audit Quality</vt:lpstr>
      <vt:lpstr>Achieving Audit Quality </vt:lpstr>
      <vt:lpstr>Various Pronouncements of  Auditing and Assurance Standards Board</vt:lpstr>
      <vt:lpstr>PowerPoint Presentation</vt:lpstr>
      <vt:lpstr>PowerPoint Presentation</vt:lpstr>
      <vt:lpstr>Benchmarking of Audit Quality </vt:lpstr>
      <vt:lpstr>Benchmarking of Audit Quality </vt:lpstr>
      <vt:lpstr>Peer Review</vt:lpstr>
      <vt:lpstr>Peer Review</vt:lpstr>
      <vt:lpstr>Peer Review</vt:lpstr>
      <vt:lpstr>Key areas to comply</vt:lpstr>
      <vt:lpstr>PowerPoint Presentation</vt:lpstr>
      <vt:lpstr>PowerPoint Presentation</vt:lpstr>
      <vt:lpstr>PowerPoint Presentation</vt:lpstr>
      <vt:lpstr>PowerPoint Presentation</vt:lpstr>
      <vt:lpstr>Peer Review</vt:lpstr>
      <vt:lpstr>Peer Review</vt:lpstr>
      <vt:lpstr> Peer Review </vt:lpstr>
      <vt:lpstr>PowerPoint Presentation</vt:lpstr>
      <vt:lpstr> </vt:lpstr>
      <vt:lpstr>Audit Quality Maturity Model</vt:lpstr>
      <vt:lpstr>Audit Quality Maturity Model</vt:lpstr>
      <vt:lpstr>Audit Quality Maturity Model</vt:lpstr>
      <vt:lpstr>Audit Quality</vt:lpstr>
      <vt:lpstr>Achieving Audit Quality</vt:lpstr>
      <vt:lpstr>Achieving Audit Quality</vt:lpstr>
      <vt:lpstr>Standards on Quality Controls</vt:lpstr>
      <vt:lpstr>Standards on Quality Control (SQC) 1</vt:lpstr>
      <vt:lpstr>Standards on Quality Control (SQC) 1</vt:lpstr>
      <vt:lpstr>Standards on Quality Control (SQC) 1</vt:lpstr>
      <vt:lpstr>Standards on Quality Control (SQC) 1</vt:lpstr>
      <vt:lpstr>Standards on Quality Control (SQC) 1</vt:lpstr>
      <vt:lpstr>Standards on Quality Control (SQC) 1</vt:lpstr>
      <vt:lpstr>Standards on Quality Control (SQC) 1</vt:lpstr>
      <vt:lpstr>Standards on Quality Control (SQC) 1</vt:lpstr>
      <vt:lpstr>Standards on Quality Control (SQC) 1</vt:lpstr>
      <vt:lpstr>Standards on Quality Control (SQC) 1</vt:lpstr>
      <vt:lpstr>Standards on Quality Control (SQC) 1</vt:lpstr>
      <vt:lpstr>Standards on Quality Control (SQC) 1</vt:lpstr>
      <vt:lpstr>Standards on Quality Control (SQC) 1</vt:lpstr>
      <vt:lpstr>Standards on Auditing</vt:lpstr>
      <vt:lpstr>Standards on Auditing</vt:lpstr>
      <vt:lpstr>Standards on Auditing </vt:lpstr>
      <vt:lpstr>Standards on Auditing</vt:lpstr>
      <vt:lpstr>Risk based Audit</vt:lpstr>
      <vt:lpstr>Risk based Audit</vt:lpstr>
      <vt:lpstr>Risk based audit</vt:lpstr>
      <vt:lpstr>Risk based Audit</vt:lpstr>
      <vt:lpstr>Risk based Audit</vt:lpstr>
      <vt:lpstr>Risk based Audit</vt:lpstr>
      <vt:lpstr>Risk based Audit</vt:lpstr>
      <vt:lpstr>Risk based audit </vt:lpstr>
      <vt:lpstr>Risk based Audit</vt:lpstr>
      <vt:lpstr>Risk based audit</vt:lpstr>
      <vt:lpstr>Risk based Audit</vt:lpstr>
      <vt:lpstr>Risk based Audit</vt:lpstr>
      <vt:lpstr>Risk based Audit</vt:lpstr>
      <vt:lpstr>Risk based Audit</vt:lpstr>
      <vt:lpstr>Risk based Audit</vt:lpstr>
      <vt:lpstr>PowerPoint Presentation</vt:lpstr>
      <vt:lpstr> </vt:lpstr>
      <vt:lpstr>Planning &amp; Audit Strategy</vt:lpstr>
      <vt:lpstr>Planning &amp; Audit Strategy</vt:lpstr>
      <vt:lpstr>Achieving Audit Quality </vt:lpstr>
      <vt:lpstr>Audit Documentation</vt:lpstr>
      <vt:lpstr>Audit Documentation</vt:lpstr>
      <vt:lpstr>Audit Documentation</vt:lpstr>
      <vt:lpstr>Audit Documentation</vt:lpstr>
      <vt:lpstr>Audit Documentation</vt:lpstr>
      <vt:lpstr>Audit Documentation</vt:lpstr>
      <vt:lpstr> Documentation requirement under SQC 1 </vt:lpstr>
      <vt:lpstr>Audit Documentation</vt:lpstr>
      <vt:lpstr>Audit Documentation</vt:lpstr>
      <vt:lpstr>Audit Documentation</vt:lpstr>
      <vt:lpstr>Audit Documentation</vt:lpstr>
      <vt:lpstr>Audit Documentation</vt:lpstr>
      <vt:lpstr>Achieving Audit Quality</vt:lpstr>
      <vt:lpstr>Framework of Assurance Engagements</vt:lpstr>
      <vt:lpstr>Framework of Assurance Engagements</vt:lpstr>
      <vt:lpstr>Framework of Assurance Engagements</vt:lpstr>
      <vt:lpstr>Peer Review</vt:lpstr>
      <vt:lpstr>Audit Quality Maturity Model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Achieving Audit Quality – Part 1</dc:title>
  <dc:creator>Sanichan Madhavath</dc:creator>
  <cp:lastModifiedBy>ICAI SICASA</cp:lastModifiedBy>
  <cp:revision>131</cp:revision>
  <dcterms:created xsi:type="dcterms:W3CDTF">2022-07-19T04:06:27Z</dcterms:created>
  <dcterms:modified xsi:type="dcterms:W3CDTF">2022-09-10T09:58:07Z</dcterms:modified>
</cp:coreProperties>
</file>