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4"/>
  </p:sldMasterIdLst>
  <p:notesMasterIdLst>
    <p:notesMasterId r:id="rId84"/>
  </p:notesMasterIdLst>
  <p:handoutMasterIdLst>
    <p:handoutMasterId r:id="rId85"/>
  </p:handoutMasterIdLst>
  <p:sldIdLst>
    <p:sldId id="286" r:id="rId5"/>
    <p:sldId id="287" r:id="rId6"/>
    <p:sldId id="414" r:id="rId7"/>
    <p:sldId id="349" r:id="rId8"/>
    <p:sldId id="350" r:id="rId9"/>
    <p:sldId id="352" r:id="rId10"/>
    <p:sldId id="407" r:id="rId11"/>
    <p:sldId id="411" r:id="rId12"/>
    <p:sldId id="354" r:id="rId13"/>
    <p:sldId id="288" r:id="rId14"/>
    <p:sldId id="289" r:id="rId15"/>
    <p:sldId id="410" r:id="rId16"/>
    <p:sldId id="409" r:id="rId17"/>
    <p:sldId id="412" r:id="rId18"/>
    <p:sldId id="290" r:id="rId19"/>
    <p:sldId id="291" r:id="rId20"/>
    <p:sldId id="292" r:id="rId21"/>
    <p:sldId id="415" r:id="rId22"/>
    <p:sldId id="293" r:id="rId23"/>
    <p:sldId id="303" r:id="rId24"/>
    <p:sldId id="369" r:id="rId25"/>
    <p:sldId id="294" r:id="rId26"/>
    <p:sldId id="295" r:id="rId27"/>
    <p:sldId id="351" r:id="rId28"/>
    <p:sldId id="403" r:id="rId29"/>
    <p:sldId id="400" r:id="rId30"/>
    <p:sldId id="401" r:id="rId31"/>
    <p:sldId id="402" r:id="rId32"/>
    <p:sldId id="404" r:id="rId33"/>
    <p:sldId id="405" r:id="rId34"/>
    <p:sldId id="305" r:id="rId35"/>
    <p:sldId id="298" r:id="rId36"/>
    <p:sldId id="300" r:id="rId37"/>
    <p:sldId id="334" r:id="rId38"/>
    <p:sldId id="335" r:id="rId39"/>
    <p:sldId id="406" r:id="rId40"/>
    <p:sldId id="337" r:id="rId41"/>
    <p:sldId id="333" r:id="rId42"/>
    <p:sldId id="336" r:id="rId43"/>
    <p:sldId id="338" r:id="rId44"/>
    <p:sldId id="339" r:id="rId45"/>
    <p:sldId id="340" r:id="rId46"/>
    <p:sldId id="341" r:id="rId47"/>
    <p:sldId id="363" r:id="rId48"/>
    <p:sldId id="364" r:id="rId49"/>
    <p:sldId id="342" r:id="rId50"/>
    <p:sldId id="344" r:id="rId51"/>
    <p:sldId id="399" r:id="rId52"/>
    <p:sldId id="398" r:id="rId53"/>
    <p:sldId id="382" r:id="rId54"/>
    <p:sldId id="370" r:id="rId55"/>
    <p:sldId id="372" r:id="rId56"/>
    <p:sldId id="383" r:id="rId57"/>
    <p:sldId id="384" r:id="rId58"/>
    <p:sldId id="373" r:id="rId59"/>
    <p:sldId id="374" r:id="rId60"/>
    <p:sldId id="375" r:id="rId61"/>
    <p:sldId id="376" r:id="rId62"/>
    <p:sldId id="385" r:id="rId63"/>
    <p:sldId id="386" r:id="rId64"/>
    <p:sldId id="387" r:id="rId65"/>
    <p:sldId id="413" r:id="rId66"/>
    <p:sldId id="388" r:id="rId67"/>
    <p:sldId id="389" r:id="rId68"/>
    <p:sldId id="408" r:id="rId69"/>
    <p:sldId id="390" r:id="rId70"/>
    <p:sldId id="391" r:id="rId71"/>
    <p:sldId id="392" r:id="rId72"/>
    <p:sldId id="393" r:id="rId73"/>
    <p:sldId id="355" r:id="rId74"/>
    <p:sldId id="394" r:id="rId75"/>
    <p:sldId id="395" r:id="rId76"/>
    <p:sldId id="397" r:id="rId77"/>
    <p:sldId id="380" r:id="rId78"/>
    <p:sldId id="381" r:id="rId79"/>
    <p:sldId id="361" r:id="rId80"/>
    <p:sldId id="360" r:id="rId81"/>
    <p:sldId id="362" r:id="rId82"/>
    <p:sldId id="368" r:id="rId8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03350"/>
    <a:srgbClr val="0C4360"/>
    <a:srgbClr val="1B6872"/>
    <a:srgbClr val="63B7C6"/>
    <a:srgbClr val="002136"/>
    <a:srgbClr val="0C75AC"/>
    <a:srgbClr val="00243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63" d="100"/>
          <a:sy n="63" d="100"/>
        </p:scale>
        <p:origin x="804" y="56"/>
      </p:cViewPr>
      <p:guideLst>
        <p:guide orient="horz" pos="2160"/>
        <p:guide pos="3840"/>
      </p:guideLst>
    </p:cSldViewPr>
  </p:slideViewPr>
  <p:notesTextViewPr>
    <p:cViewPr>
      <p:scale>
        <a:sx n="1" d="1"/>
        <a:sy n="1" d="1"/>
      </p:scale>
      <p:origin x="0" y="0"/>
    </p:cViewPr>
  </p:notesTextViewPr>
  <p:notesViewPr>
    <p:cSldViewPr snapToGrid="0">
      <p:cViewPr varScale="1">
        <p:scale>
          <a:sx n="84" d="100"/>
          <a:sy n="84" d="100"/>
        </p:scale>
        <p:origin x="3828" y="90"/>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63" Type="http://schemas.openxmlformats.org/officeDocument/2006/relationships/slide" Target="slides/slide59.xml"/><Relationship Id="rId68" Type="http://schemas.openxmlformats.org/officeDocument/2006/relationships/slide" Target="slides/slide64.xml"/><Relationship Id="rId76" Type="http://schemas.openxmlformats.org/officeDocument/2006/relationships/slide" Target="slides/slide72.xml"/><Relationship Id="rId84" Type="http://schemas.openxmlformats.org/officeDocument/2006/relationships/notesMaster" Target="notesMasters/notesMaster1.xml"/><Relationship Id="rId89" Type="http://schemas.openxmlformats.org/officeDocument/2006/relationships/tableStyles" Target="tableStyles.xml"/><Relationship Id="rId7" Type="http://schemas.openxmlformats.org/officeDocument/2006/relationships/slide" Target="slides/slide3.xml"/><Relationship Id="rId71" Type="http://schemas.openxmlformats.org/officeDocument/2006/relationships/slide" Target="slides/slide67.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slide" Target="slides/slide62.xml"/><Relationship Id="rId74" Type="http://schemas.openxmlformats.org/officeDocument/2006/relationships/slide" Target="slides/slide70.xml"/><Relationship Id="rId79" Type="http://schemas.openxmlformats.org/officeDocument/2006/relationships/slide" Target="slides/slide75.xml"/><Relationship Id="rId87" Type="http://schemas.openxmlformats.org/officeDocument/2006/relationships/viewProps" Target="viewProps.xml"/><Relationship Id="rId5" Type="http://schemas.openxmlformats.org/officeDocument/2006/relationships/slide" Target="slides/slide1.xml"/><Relationship Id="rId61" Type="http://schemas.openxmlformats.org/officeDocument/2006/relationships/slide" Target="slides/slide57.xml"/><Relationship Id="rId82" Type="http://schemas.openxmlformats.org/officeDocument/2006/relationships/slide" Target="slides/slide78.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slide" Target="slides/slide60.xml"/><Relationship Id="rId69" Type="http://schemas.openxmlformats.org/officeDocument/2006/relationships/slide" Target="slides/slide65.xml"/><Relationship Id="rId77" Type="http://schemas.openxmlformats.org/officeDocument/2006/relationships/slide" Target="slides/slide73.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slide" Target="slides/slide68.xml"/><Relationship Id="rId80" Type="http://schemas.openxmlformats.org/officeDocument/2006/relationships/slide" Target="slides/slide76.xml"/><Relationship Id="rId85" Type="http://schemas.openxmlformats.org/officeDocument/2006/relationships/handoutMaster" Target="handoutMasters/handoutMaster1.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slide" Target="slides/slide63.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0" Type="http://schemas.openxmlformats.org/officeDocument/2006/relationships/slide" Target="slides/slide66.xml"/><Relationship Id="rId75" Type="http://schemas.openxmlformats.org/officeDocument/2006/relationships/slide" Target="slides/slide71.xml"/><Relationship Id="rId83" Type="http://schemas.openxmlformats.org/officeDocument/2006/relationships/slide" Target="slides/slide79.xml"/><Relationship Id="rId88"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slide" Target="slides/slide61.xml"/><Relationship Id="rId73" Type="http://schemas.openxmlformats.org/officeDocument/2006/relationships/slide" Target="slides/slide69.xml"/><Relationship Id="rId78" Type="http://schemas.openxmlformats.org/officeDocument/2006/relationships/slide" Target="slides/slide74.xml"/><Relationship Id="rId81" Type="http://schemas.openxmlformats.org/officeDocument/2006/relationships/slide" Target="slides/slide77.xml"/><Relationship Id="rId86"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19469DC-2998-4FA3-9B92-0AB39464B3F2}" type="doc">
      <dgm:prSet loTypeId="urn:microsoft.com/office/officeart/2005/8/layout/orgChart1" loCatId="hierarchy" qsTypeId="urn:microsoft.com/office/officeart/2005/8/quickstyle/simple1" qsCatId="simple" csTypeId="urn:microsoft.com/office/officeart/2005/8/colors/colorful1" csCatId="colorful" phldr="1"/>
      <dgm:spPr/>
      <dgm:t>
        <a:bodyPr/>
        <a:lstStyle/>
        <a:p>
          <a:endParaRPr lang="en-GB"/>
        </a:p>
      </dgm:t>
    </dgm:pt>
    <dgm:pt modelId="{006356FC-EADA-4DC5-AC59-C3B10AF84426}">
      <dgm:prSet phldrT="[Text]"/>
      <dgm:spPr>
        <a:solidFill>
          <a:schemeClr val="accent6"/>
        </a:solidFill>
      </dgm:spPr>
      <dgm:t>
        <a:bodyPr/>
        <a:lstStyle/>
        <a:p>
          <a:r>
            <a:rPr lang="en-GB" dirty="0"/>
            <a:t>Unspent CSR Liabilities</a:t>
          </a:r>
        </a:p>
      </dgm:t>
    </dgm:pt>
    <dgm:pt modelId="{825F4963-80ED-46C5-AA7D-C4FDAB25E01C}" type="parTrans" cxnId="{90294A38-9A24-44BC-A658-24DA51F82324}">
      <dgm:prSet/>
      <dgm:spPr/>
      <dgm:t>
        <a:bodyPr/>
        <a:lstStyle/>
        <a:p>
          <a:endParaRPr lang="en-GB"/>
        </a:p>
      </dgm:t>
    </dgm:pt>
    <dgm:pt modelId="{E648FA88-32B4-441B-958E-D47B11F71916}" type="sibTrans" cxnId="{90294A38-9A24-44BC-A658-24DA51F82324}">
      <dgm:prSet/>
      <dgm:spPr/>
      <dgm:t>
        <a:bodyPr/>
        <a:lstStyle/>
        <a:p>
          <a:endParaRPr lang="en-GB"/>
        </a:p>
      </dgm:t>
    </dgm:pt>
    <dgm:pt modelId="{BD5CAE10-6A38-4369-BEC7-688EBE9BD0A1}" type="asst">
      <dgm:prSet phldrT="[Text]"/>
      <dgm:spPr/>
      <dgm:t>
        <a:bodyPr/>
        <a:lstStyle/>
        <a:p>
          <a:r>
            <a:rPr lang="en-GB" dirty="0"/>
            <a:t>Ongoing Projects (Having timelines of &gt; 3yrs excl. Yr of Comm.)</a:t>
          </a:r>
        </a:p>
      </dgm:t>
    </dgm:pt>
    <dgm:pt modelId="{A859669C-B3BE-46A2-86CD-8097D6BF602E}" type="parTrans" cxnId="{61250E7D-F9FB-4165-AA96-072DA2A49FEC}">
      <dgm:prSet/>
      <dgm:spPr/>
      <dgm:t>
        <a:bodyPr/>
        <a:lstStyle/>
        <a:p>
          <a:endParaRPr lang="en-GB"/>
        </a:p>
      </dgm:t>
    </dgm:pt>
    <dgm:pt modelId="{07FAD6E3-3CBD-4093-85CF-D32C92BA4021}" type="sibTrans" cxnId="{61250E7D-F9FB-4165-AA96-072DA2A49FEC}">
      <dgm:prSet/>
      <dgm:spPr/>
      <dgm:t>
        <a:bodyPr/>
        <a:lstStyle/>
        <a:p>
          <a:endParaRPr lang="en-GB"/>
        </a:p>
      </dgm:t>
    </dgm:pt>
    <dgm:pt modelId="{EDDD35D0-861A-44D4-A26A-AB77C3B551EE}" type="asst">
      <dgm:prSet phldrT="[Text]"/>
      <dgm:spPr>
        <a:solidFill>
          <a:srgbClr val="0070C0"/>
        </a:solidFill>
      </dgm:spPr>
      <dgm:t>
        <a:bodyPr/>
        <a:lstStyle/>
        <a:p>
          <a:r>
            <a:rPr lang="en-GB" dirty="0"/>
            <a:t>Transfer to a Fund specified in Sch VII</a:t>
          </a:r>
        </a:p>
      </dgm:t>
    </dgm:pt>
    <dgm:pt modelId="{8C82E597-E7AE-4D8D-9B63-92B6B0EF025F}" type="parTrans" cxnId="{C4A915A3-A26B-47A5-8B7A-FCE380338C84}">
      <dgm:prSet/>
      <dgm:spPr/>
      <dgm:t>
        <a:bodyPr/>
        <a:lstStyle/>
        <a:p>
          <a:endParaRPr lang="en-GB"/>
        </a:p>
      </dgm:t>
    </dgm:pt>
    <dgm:pt modelId="{CDAFC749-5902-4289-BEC1-C32107FD195C}" type="sibTrans" cxnId="{C4A915A3-A26B-47A5-8B7A-FCE380338C84}">
      <dgm:prSet/>
      <dgm:spPr/>
      <dgm:t>
        <a:bodyPr/>
        <a:lstStyle/>
        <a:p>
          <a:endParaRPr lang="en-GB"/>
        </a:p>
      </dgm:t>
    </dgm:pt>
    <dgm:pt modelId="{20AC364D-2FAD-40F1-8FF2-FBD7D97DB5DD}" type="asst">
      <dgm:prSet phldrT="[Text]"/>
      <dgm:spPr>
        <a:solidFill>
          <a:srgbClr val="0070C0"/>
        </a:solidFill>
      </dgm:spPr>
      <dgm:t>
        <a:bodyPr/>
        <a:lstStyle/>
        <a:p>
          <a:r>
            <a:rPr lang="en-GB" dirty="0"/>
            <a:t>Failure to Spend will result in transfer to a Fund specified in Sch VII within 30 days from the end of the 3</a:t>
          </a:r>
          <a:r>
            <a:rPr lang="en-GB" baseline="30000" dirty="0"/>
            <a:t>rd</a:t>
          </a:r>
          <a:r>
            <a:rPr lang="en-GB" dirty="0"/>
            <a:t> year</a:t>
          </a:r>
        </a:p>
      </dgm:t>
    </dgm:pt>
    <dgm:pt modelId="{CC3F5389-55D7-40E5-AABF-E506CC8C72F1}" type="parTrans" cxnId="{316B3336-EA79-471B-94A5-38D6AFD8D9E6}">
      <dgm:prSet/>
      <dgm:spPr/>
      <dgm:t>
        <a:bodyPr/>
        <a:lstStyle/>
        <a:p>
          <a:endParaRPr lang="en-GB"/>
        </a:p>
      </dgm:t>
    </dgm:pt>
    <dgm:pt modelId="{98C6F5E3-E0C9-4035-A7D2-3A9648B26188}" type="sibTrans" cxnId="{316B3336-EA79-471B-94A5-38D6AFD8D9E6}">
      <dgm:prSet/>
      <dgm:spPr/>
      <dgm:t>
        <a:bodyPr/>
        <a:lstStyle/>
        <a:p>
          <a:endParaRPr lang="en-GB"/>
        </a:p>
      </dgm:t>
    </dgm:pt>
    <dgm:pt modelId="{C60BC52E-1DEF-4985-8B01-AD2EC6B19C7D}" type="asst">
      <dgm:prSet phldrT="[Text]"/>
      <dgm:spPr>
        <a:solidFill>
          <a:srgbClr val="0070C0"/>
        </a:solidFill>
      </dgm:spPr>
      <dgm:t>
        <a:bodyPr/>
        <a:lstStyle/>
        <a:p>
          <a:r>
            <a:rPr lang="en-GB" dirty="0"/>
            <a:t>Deposit amt in Special Bank A/c within 30 days from end of FY for spending within 3 years</a:t>
          </a:r>
        </a:p>
      </dgm:t>
    </dgm:pt>
    <dgm:pt modelId="{594C83C0-3A46-4CFF-9D66-0A0ED07915DC}" type="parTrans" cxnId="{70D2B2DE-EDFC-4184-9AE0-A3FEE960A53B}">
      <dgm:prSet/>
      <dgm:spPr/>
      <dgm:t>
        <a:bodyPr/>
        <a:lstStyle/>
        <a:p>
          <a:endParaRPr lang="en-GB"/>
        </a:p>
      </dgm:t>
    </dgm:pt>
    <dgm:pt modelId="{8766D0C2-96EA-43F5-88C9-273000CF7B82}" type="sibTrans" cxnId="{70D2B2DE-EDFC-4184-9AE0-A3FEE960A53B}">
      <dgm:prSet/>
      <dgm:spPr/>
      <dgm:t>
        <a:bodyPr/>
        <a:lstStyle/>
        <a:p>
          <a:endParaRPr lang="en-GB"/>
        </a:p>
      </dgm:t>
    </dgm:pt>
    <dgm:pt modelId="{0075821F-5AF9-49F8-BD0B-8CC0B7ADF895}" type="asst">
      <dgm:prSet phldrT="[Text]"/>
      <dgm:spPr/>
      <dgm:t>
        <a:bodyPr/>
        <a:lstStyle/>
        <a:p>
          <a:r>
            <a:rPr lang="en-GB" dirty="0"/>
            <a:t>Non Ongoing Projects</a:t>
          </a:r>
        </a:p>
      </dgm:t>
    </dgm:pt>
    <dgm:pt modelId="{A6F6BD58-065F-4CBF-BA82-D8A485F34D6A}" type="parTrans" cxnId="{8E3908AB-9537-4FFD-9850-2C35F9AFBF8C}">
      <dgm:prSet/>
      <dgm:spPr/>
      <dgm:t>
        <a:bodyPr/>
        <a:lstStyle/>
        <a:p>
          <a:endParaRPr lang="en-GB"/>
        </a:p>
      </dgm:t>
    </dgm:pt>
    <dgm:pt modelId="{258A6083-21ED-4B8F-8515-DBB5A2690A3C}" type="sibTrans" cxnId="{8E3908AB-9537-4FFD-9850-2C35F9AFBF8C}">
      <dgm:prSet/>
      <dgm:spPr/>
      <dgm:t>
        <a:bodyPr/>
        <a:lstStyle/>
        <a:p>
          <a:endParaRPr lang="en-GB"/>
        </a:p>
      </dgm:t>
    </dgm:pt>
    <dgm:pt modelId="{E4FAE47F-FED8-4788-AD67-34D04973067E}" type="pres">
      <dgm:prSet presAssocID="{B19469DC-2998-4FA3-9B92-0AB39464B3F2}" presName="hierChild1" presStyleCnt="0">
        <dgm:presLayoutVars>
          <dgm:orgChart val="1"/>
          <dgm:chPref val="1"/>
          <dgm:dir/>
          <dgm:animOne val="branch"/>
          <dgm:animLvl val="lvl"/>
          <dgm:resizeHandles/>
        </dgm:presLayoutVars>
      </dgm:prSet>
      <dgm:spPr/>
    </dgm:pt>
    <dgm:pt modelId="{41FC5215-291B-428B-87A0-CD3E2FA913C9}" type="pres">
      <dgm:prSet presAssocID="{006356FC-EADA-4DC5-AC59-C3B10AF84426}" presName="hierRoot1" presStyleCnt="0">
        <dgm:presLayoutVars>
          <dgm:hierBranch val="init"/>
        </dgm:presLayoutVars>
      </dgm:prSet>
      <dgm:spPr/>
    </dgm:pt>
    <dgm:pt modelId="{FD44E6D8-48C1-4F76-99D1-080DF8F511D7}" type="pres">
      <dgm:prSet presAssocID="{006356FC-EADA-4DC5-AC59-C3B10AF84426}" presName="rootComposite1" presStyleCnt="0"/>
      <dgm:spPr/>
    </dgm:pt>
    <dgm:pt modelId="{10E127C1-3C3B-4FC5-A01C-4394CA7A7372}" type="pres">
      <dgm:prSet presAssocID="{006356FC-EADA-4DC5-AC59-C3B10AF84426}" presName="rootText1" presStyleLbl="node0" presStyleIdx="0" presStyleCnt="1" custScaleX="206153" custScaleY="29478" custLinFactNeighborX="-39543" custLinFactNeighborY="-8937">
        <dgm:presLayoutVars>
          <dgm:chPref val="3"/>
        </dgm:presLayoutVars>
      </dgm:prSet>
      <dgm:spPr/>
    </dgm:pt>
    <dgm:pt modelId="{B812AF36-9583-47CF-A711-DCDE95F97C20}" type="pres">
      <dgm:prSet presAssocID="{006356FC-EADA-4DC5-AC59-C3B10AF84426}" presName="rootConnector1" presStyleLbl="node1" presStyleIdx="0" presStyleCnt="0"/>
      <dgm:spPr/>
    </dgm:pt>
    <dgm:pt modelId="{E8C9DE0D-F371-4CE7-B348-933D4CEAA9F3}" type="pres">
      <dgm:prSet presAssocID="{006356FC-EADA-4DC5-AC59-C3B10AF84426}" presName="hierChild2" presStyleCnt="0"/>
      <dgm:spPr/>
    </dgm:pt>
    <dgm:pt modelId="{B0301042-789F-4335-AF3C-62863D74C6D6}" type="pres">
      <dgm:prSet presAssocID="{006356FC-EADA-4DC5-AC59-C3B10AF84426}" presName="hierChild3" presStyleCnt="0"/>
      <dgm:spPr/>
    </dgm:pt>
    <dgm:pt modelId="{022C7E96-8F53-439F-BDE6-5DE1AED421AF}" type="pres">
      <dgm:prSet presAssocID="{A859669C-B3BE-46A2-86CD-8097D6BF602E}" presName="Name111" presStyleLbl="parChTrans1D2" presStyleIdx="0" presStyleCnt="2"/>
      <dgm:spPr/>
    </dgm:pt>
    <dgm:pt modelId="{7E278D0B-78F9-4062-AA5B-51E4279A0741}" type="pres">
      <dgm:prSet presAssocID="{BD5CAE10-6A38-4369-BEC7-688EBE9BD0A1}" presName="hierRoot3" presStyleCnt="0">
        <dgm:presLayoutVars>
          <dgm:hierBranch val="init"/>
        </dgm:presLayoutVars>
      </dgm:prSet>
      <dgm:spPr/>
    </dgm:pt>
    <dgm:pt modelId="{019139FD-2BBC-490E-B825-E39CA5047453}" type="pres">
      <dgm:prSet presAssocID="{BD5CAE10-6A38-4369-BEC7-688EBE9BD0A1}" presName="rootComposite3" presStyleCnt="0"/>
      <dgm:spPr/>
    </dgm:pt>
    <dgm:pt modelId="{65BEE19D-240B-4428-9392-08F953B6F208}" type="pres">
      <dgm:prSet presAssocID="{BD5CAE10-6A38-4369-BEC7-688EBE9BD0A1}" presName="rootText3" presStyleLbl="asst1" presStyleIdx="0" presStyleCnt="5" custScaleX="137263" custLinFactNeighborX="1837" custLinFactNeighborY="-22969">
        <dgm:presLayoutVars>
          <dgm:chPref val="3"/>
        </dgm:presLayoutVars>
      </dgm:prSet>
      <dgm:spPr/>
    </dgm:pt>
    <dgm:pt modelId="{6F4F83C1-C35E-4B02-B13E-FF832F6890FD}" type="pres">
      <dgm:prSet presAssocID="{BD5CAE10-6A38-4369-BEC7-688EBE9BD0A1}" presName="rootConnector3" presStyleLbl="asst1" presStyleIdx="0" presStyleCnt="5"/>
      <dgm:spPr/>
    </dgm:pt>
    <dgm:pt modelId="{B31CA718-BE5A-47F5-BBDB-76431E4C9B26}" type="pres">
      <dgm:prSet presAssocID="{BD5CAE10-6A38-4369-BEC7-688EBE9BD0A1}" presName="hierChild6" presStyleCnt="0"/>
      <dgm:spPr/>
    </dgm:pt>
    <dgm:pt modelId="{5A984D46-8752-46E8-BB6C-6988017873DE}" type="pres">
      <dgm:prSet presAssocID="{BD5CAE10-6A38-4369-BEC7-688EBE9BD0A1}" presName="hierChild7" presStyleCnt="0"/>
      <dgm:spPr/>
    </dgm:pt>
    <dgm:pt modelId="{3F4A217A-E4C3-468F-B197-A4C35746A2AA}" type="pres">
      <dgm:prSet presAssocID="{594C83C0-3A46-4CFF-9D66-0A0ED07915DC}" presName="Name111" presStyleLbl="parChTrans1D3" presStyleIdx="0" presStyleCnt="3"/>
      <dgm:spPr/>
    </dgm:pt>
    <dgm:pt modelId="{B07E77A5-F687-4489-ADF5-BE350E923AFE}" type="pres">
      <dgm:prSet presAssocID="{C60BC52E-1DEF-4985-8B01-AD2EC6B19C7D}" presName="hierRoot3" presStyleCnt="0">
        <dgm:presLayoutVars>
          <dgm:hierBranch val="init"/>
        </dgm:presLayoutVars>
      </dgm:prSet>
      <dgm:spPr/>
    </dgm:pt>
    <dgm:pt modelId="{0E4EABB9-140C-4A8B-8A0E-9142A798960F}" type="pres">
      <dgm:prSet presAssocID="{C60BC52E-1DEF-4985-8B01-AD2EC6B19C7D}" presName="rootComposite3" presStyleCnt="0"/>
      <dgm:spPr/>
    </dgm:pt>
    <dgm:pt modelId="{CE06B1EF-8BA6-4195-A887-4D5299E27D79}" type="pres">
      <dgm:prSet presAssocID="{C60BC52E-1DEF-4985-8B01-AD2EC6B19C7D}" presName="rootText3" presStyleLbl="asst1" presStyleIdx="1" presStyleCnt="5">
        <dgm:presLayoutVars>
          <dgm:chPref val="3"/>
        </dgm:presLayoutVars>
      </dgm:prSet>
      <dgm:spPr/>
    </dgm:pt>
    <dgm:pt modelId="{52E2DC01-8691-4765-BD38-9AF60ADF1C73}" type="pres">
      <dgm:prSet presAssocID="{C60BC52E-1DEF-4985-8B01-AD2EC6B19C7D}" presName="rootConnector3" presStyleLbl="asst1" presStyleIdx="1" presStyleCnt="5"/>
      <dgm:spPr/>
    </dgm:pt>
    <dgm:pt modelId="{5EB5A174-96A5-4871-88E5-7E8ADB3762BC}" type="pres">
      <dgm:prSet presAssocID="{C60BC52E-1DEF-4985-8B01-AD2EC6B19C7D}" presName="hierChild6" presStyleCnt="0"/>
      <dgm:spPr/>
    </dgm:pt>
    <dgm:pt modelId="{BF3629BD-451D-4E2F-8BF3-7D678E418003}" type="pres">
      <dgm:prSet presAssocID="{C60BC52E-1DEF-4985-8B01-AD2EC6B19C7D}" presName="hierChild7" presStyleCnt="0"/>
      <dgm:spPr/>
    </dgm:pt>
    <dgm:pt modelId="{09733D42-D98C-411C-A48B-6B54C9F36598}" type="pres">
      <dgm:prSet presAssocID="{CC3F5389-55D7-40E5-AABF-E506CC8C72F1}" presName="Name111" presStyleLbl="parChTrans1D3" presStyleIdx="1" presStyleCnt="3"/>
      <dgm:spPr/>
    </dgm:pt>
    <dgm:pt modelId="{415906CF-5EA0-45AC-9CC7-B6E857D7539F}" type="pres">
      <dgm:prSet presAssocID="{20AC364D-2FAD-40F1-8FF2-FBD7D97DB5DD}" presName="hierRoot3" presStyleCnt="0">
        <dgm:presLayoutVars>
          <dgm:hierBranch val="init"/>
        </dgm:presLayoutVars>
      </dgm:prSet>
      <dgm:spPr/>
    </dgm:pt>
    <dgm:pt modelId="{3C46843B-9B37-4DD5-A947-1208AF41FFF1}" type="pres">
      <dgm:prSet presAssocID="{20AC364D-2FAD-40F1-8FF2-FBD7D97DB5DD}" presName="rootComposite3" presStyleCnt="0"/>
      <dgm:spPr/>
    </dgm:pt>
    <dgm:pt modelId="{6CDEFF44-12AE-4C99-855A-EACF0DCE7BBD}" type="pres">
      <dgm:prSet presAssocID="{20AC364D-2FAD-40F1-8FF2-FBD7D97DB5DD}" presName="rootText3" presStyleLbl="asst1" presStyleIdx="2" presStyleCnt="5" custLinFactNeighborX="23799" custLinFactNeighborY="680">
        <dgm:presLayoutVars>
          <dgm:chPref val="3"/>
        </dgm:presLayoutVars>
      </dgm:prSet>
      <dgm:spPr/>
    </dgm:pt>
    <dgm:pt modelId="{79B6CE2B-9560-46ED-9C76-F13EED086692}" type="pres">
      <dgm:prSet presAssocID="{20AC364D-2FAD-40F1-8FF2-FBD7D97DB5DD}" presName="rootConnector3" presStyleLbl="asst1" presStyleIdx="2" presStyleCnt="5"/>
      <dgm:spPr/>
    </dgm:pt>
    <dgm:pt modelId="{25FE72F4-CB7B-491C-A7C3-BB38A4EBF4CE}" type="pres">
      <dgm:prSet presAssocID="{20AC364D-2FAD-40F1-8FF2-FBD7D97DB5DD}" presName="hierChild6" presStyleCnt="0"/>
      <dgm:spPr/>
    </dgm:pt>
    <dgm:pt modelId="{6CD157A1-5E12-422D-8320-BE7B63C457E1}" type="pres">
      <dgm:prSet presAssocID="{20AC364D-2FAD-40F1-8FF2-FBD7D97DB5DD}" presName="hierChild7" presStyleCnt="0"/>
      <dgm:spPr/>
    </dgm:pt>
    <dgm:pt modelId="{D06ACA90-4793-44FE-A66B-FE5928456B91}" type="pres">
      <dgm:prSet presAssocID="{A6F6BD58-065F-4CBF-BA82-D8A485F34D6A}" presName="Name111" presStyleLbl="parChTrans1D2" presStyleIdx="1" presStyleCnt="2"/>
      <dgm:spPr/>
    </dgm:pt>
    <dgm:pt modelId="{A11540DB-1CBB-4810-B873-2BD3E259177E}" type="pres">
      <dgm:prSet presAssocID="{0075821F-5AF9-49F8-BD0B-8CC0B7ADF895}" presName="hierRoot3" presStyleCnt="0">
        <dgm:presLayoutVars>
          <dgm:hierBranch val="init"/>
        </dgm:presLayoutVars>
      </dgm:prSet>
      <dgm:spPr/>
    </dgm:pt>
    <dgm:pt modelId="{BBED0408-32F5-4D3F-BBAC-79517C8F655E}" type="pres">
      <dgm:prSet presAssocID="{0075821F-5AF9-49F8-BD0B-8CC0B7ADF895}" presName="rootComposite3" presStyleCnt="0"/>
      <dgm:spPr/>
    </dgm:pt>
    <dgm:pt modelId="{2F9D4005-8F9A-42D9-B301-5C09F1C6992D}" type="pres">
      <dgm:prSet presAssocID="{0075821F-5AF9-49F8-BD0B-8CC0B7ADF895}" presName="rootText3" presStyleLbl="asst1" presStyleIdx="3" presStyleCnt="5" custScaleX="97987" custLinFactNeighborX="-68937" custLinFactNeighborY="-22965">
        <dgm:presLayoutVars>
          <dgm:chPref val="3"/>
        </dgm:presLayoutVars>
      </dgm:prSet>
      <dgm:spPr/>
    </dgm:pt>
    <dgm:pt modelId="{A69B6DE2-4CBE-4A34-8A18-30829B2B6EB4}" type="pres">
      <dgm:prSet presAssocID="{0075821F-5AF9-49F8-BD0B-8CC0B7ADF895}" presName="rootConnector3" presStyleLbl="asst1" presStyleIdx="3" presStyleCnt="5"/>
      <dgm:spPr/>
    </dgm:pt>
    <dgm:pt modelId="{C4DC0FFB-0C71-44A1-BCC0-4EEC51C04EFE}" type="pres">
      <dgm:prSet presAssocID="{0075821F-5AF9-49F8-BD0B-8CC0B7ADF895}" presName="hierChild6" presStyleCnt="0"/>
      <dgm:spPr/>
    </dgm:pt>
    <dgm:pt modelId="{EEC66A9A-B14B-4B44-8E26-4D797E48A6B6}" type="pres">
      <dgm:prSet presAssocID="{0075821F-5AF9-49F8-BD0B-8CC0B7ADF895}" presName="hierChild7" presStyleCnt="0"/>
      <dgm:spPr/>
    </dgm:pt>
    <dgm:pt modelId="{BE1DF402-4DF0-4FFC-BAAB-C5832DD0886F}" type="pres">
      <dgm:prSet presAssocID="{8C82E597-E7AE-4D8D-9B63-92B6B0EF025F}" presName="Name111" presStyleLbl="parChTrans1D3" presStyleIdx="2" presStyleCnt="3"/>
      <dgm:spPr/>
    </dgm:pt>
    <dgm:pt modelId="{1C878D52-FC0B-4BA7-9462-8AE524164827}" type="pres">
      <dgm:prSet presAssocID="{EDDD35D0-861A-44D4-A26A-AB77C3B551EE}" presName="hierRoot3" presStyleCnt="0">
        <dgm:presLayoutVars>
          <dgm:hierBranch val="init"/>
        </dgm:presLayoutVars>
      </dgm:prSet>
      <dgm:spPr/>
    </dgm:pt>
    <dgm:pt modelId="{DFAA38FE-1828-46E4-98AB-322A30FD6F0F}" type="pres">
      <dgm:prSet presAssocID="{EDDD35D0-861A-44D4-A26A-AB77C3B551EE}" presName="rootComposite3" presStyleCnt="0"/>
      <dgm:spPr/>
    </dgm:pt>
    <dgm:pt modelId="{F8AED053-D54F-48AE-BDF3-866866B2150F}" type="pres">
      <dgm:prSet presAssocID="{EDDD35D0-861A-44D4-A26A-AB77C3B551EE}" presName="rootText3" presStyleLbl="asst1" presStyleIdx="4" presStyleCnt="5" custLinFactNeighborX="43799" custLinFactNeighborY="-1461">
        <dgm:presLayoutVars>
          <dgm:chPref val="3"/>
        </dgm:presLayoutVars>
      </dgm:prSet>
      <dgm:spPr/>
    </dgm:pt>
    <dgm:pt modelId="{8E42DA56-3FDE-4DA9-8A0A-78E02891AB26}" type="pres">
      <dgm:prSet presAssocID="{EDDD35D0-861A-44D4-A26A-AB77C3B551EE}" presName="rootConnector3" presStyleLbl="asst1" presStyleIdx="4" presStyleCnt="5"/>
      <dgm:spPr/>
    </dgm:pt>
    <dgm:pt modelId="{8F1CB577-A9F7-4701-8736-CD864AC35B4C}" type="pres">
      <dgm:prSet presAssocID="{EDDD35D0-861A-44D4-A26A-AB77C3B551EE}" presName="hierChild6" presStyleCnt="0"/>
      <dgm:spPr/>
    </dgm:pt>
    <dgm:pt modelId="{85D024AC-DDA5-4F3E-A00F-4E714BC0FD17}" type="pres">
      <dgm:prSet presAssocID="{EDDD35D0-861A-44D4-A26A-AB77C3B551EE}" presName="hierChild7" presStyleCnt="0"/>
      <dgm:spPr/>
    </dgm:pt>
  </dgm:ptLst>
  <dgm:cxnLst>
    <dgm:cxn modelId="{9EE1D503-6F7F-4E92-AB49-65482C93B31E}" type="presOf" srcId="{C60BC52E-1DEF-4985-8B01-AD2EC6B19C7D}" destId="{CE06B1EF-8BA6-4195-A887-4D5299E27D79}" srcOrd="0" destOrd="0" presId="urn:microsoft.com/office/officeart/2005/8/layout/orgChart1"/>
    <dgm:cxn modelId="{9F1CEA25-B2F7-400B-B6BD-547E7856C0FF}" type="presOf" srcId="{20AC364D-2FAD-40F1-8FF2-FBD7D97DB5DD}" destId="{6CDEFF44-12AE-4C99-855A-EACF0DCE7BBD}" srcOrd="0" destOrd="0" presId="urn:microsoft.com/office/officeart/2005/8/layout/orgChart1"/>
    <dgm:cxn modelId="{316B3336-EA79-471B-94A5-38D6AFD8D9E6}" srcId="{BD5CAE10-6A38-4369-BEC7-688EBE9BD0A1}" destId="{20AC364D-2FAD-40F1-8FF2-FBD7D97DB5DD}" srcOrd="1" destOrd="0" parTransId="{CC3F5389-55D7-40E5-AABF-E506CC8C72F1}" sibTransId="{98C6F5E3-E0C9-4035-A7D2-3A9648B26188}"/>
    <dgm:cxn modelId="{90294A38-9A24-44BC-A658-24DA51F82324}" srcId="{B19469DC-2998-4FA3-9B92-0AB39464B3F2}" destId="{006356FC-EADA-4DC5-AC59-C3B10AF84426}" srcOrd="0" destOrd="0" parTransId="{825F4963-80ED-46C5-AA7D-C4FDAB25E01C}" sibTransId="{E648FA88-32B4-441B-958E-D47B11F71916}"/>
    <dgm:cxn modelId="{E5B1F73E-6D4B-454B-B7D4-1D669AD658F9}" type="presOf" srcId="{BD5CAE10-6A38-4369-BEC7-688EBE9BD0A1}" destId="{6F4F83C1-C35E-4B02-B13E-FF832F6890FD}" srcOrd="1" destOrd="0" presId="urn:microsoft.com/office/officeart/2005/8/layout/orgChart1"/>
    <dgm:cxn modelId="{A846215B-BF80-4E05-B249-CD86E8C86318}" type="presOf" srcId="{0075821F-5AF9-49F8-BD0B-8CC0B7ADF895}" destId="{2F9D4005-8F9A-42D9-B301-5C09F1C6992D}" srcOrd="0" destOrd="0" presId="urn:microsoft.com/office/officeart/2005/8/layout/orgChart1"/>
    <dgm:cxn modelId="{F694E55B-2DE8-44F9-A5E0-283F6C0514EF}" type="presOf" srcId="{B19469DC-2998-4FA3-9B92-0AB39464B3F2}" destId="{E4FAE47F-FED8-4788-AD67-34D04973067E}" srcOrd="0" destOrd="0" presId="urn:microsoft.com/office/officeart/2005/8/layout/orgChart1"/>
    <dgm:cxn modelId="{A1C3965F-655F-43F2-81F5-590D7F5001C1}" type="presOf" srcId="{A859669C-B3BE-46A2-86CD-8097D6BF602E}" destId="{022C7E96-8F53-439F-BDE6-5DE1AED421AF}" srcOrd="0" destOrd="0" presId="urn:microsoft.com/office/officeart/2005/8/layout/orgChart1"/>
    <dgm:cxn modelId="{FAB21566-1A0D-4C34-8944-F67649873ED1}" type="presOf" srcId="{594C83C0-3A46-4CFF-9D66-0A0ED07915DC}" destId="{3F4A217A-E4C3-468F-B197-A4C35746A2AA}" srcOrd="0" destOrd="0" presId="urn:microsoft.com/office/officeart/2005/8/layout/orgChart1"/>
    <dgm:cxn modelId="{89F8934D-17A4-4089-8B19-FB3A2788D2CB}" type="presOf" srcId="{8C82E597-E7AE-4D8D-9B63-92B6B0EF025F}" destId="{BE1DF402-4DF0-4FFC-BAAB-C5832DD0886F}" srcOrd="0" destOrd="0" presId="urn:microsoft.com/office/officeart/2005/8/layout/orgChart1"/>
    <dgm:cxn modelId="{1081386E-8D36-42E8-8F45-645D58F408C8}" type="presOf" srcId="{006356FC-EADA-4DC5-AC59-C3B10AF84426}" destId="{B812AF36-9583-47CF-A711-DCDE95F97C20}" srcOrd="1" destOrd="0" presId="urn:microsoft.com/office/officeart/2005/8/layout/orgChart1"/>
    <dgm:cxn modelId="{36706D57-934F-4C73-8542-2D52DC513B34}" type="presOf" srcId="{BD5CAE10-6A38-4369-BEC7-688EBE9BD0A1}" destId="{65BEE19D-240B-4428-9392-08F953B6F208}" srcOrd="0" destOrd="0" presId="urn:microsoft.com/office/officeart/2005/8/layout/orgChart1"/>
    <dgm:cxn modelId="{61250E7D-F9FB-4165-AA96-072DA2A49FEC}" srcId="{006356FC-EADA-4DC5-AC59-C3B10AF84426}" destId="{BD5CAE10-6A38-4369-BEC7-688EBE9BD0A1}" srcOrd="0" destOrd="0" parTransId="{A859669C-B3BE-46A2-86CD-8097D6BF602E}" sibTransId="{07FAD6E3-3CBD-4093-85CF-D32C92BA4021}"/>
    <dgm:cxn modelId="{474E8280-95B5-45AD-A8AB-A4B4B3E94AE8}" type="presOf" srcId="{CC3F5389-55D7-40E5-AABF-E506CC8C72F1}" destId="{09733D42-D98C-411C-A48B-6B54C9F36598}" srcOrd="0" destOrd="0" presId="urn:microsoft.com/office/officeart/2005/8/layout/orgChart1"/>
    <dgm:cxn modelId="{0B9B918B-184D-4DC1-ACA8-96B27A2498CD}" type="presOf" srcId="{0075821F-5AF9-49F8-BD0B-8CC0B7ADF895}" destId="{A69B6DE2-4CBE-4A34-8A18-30829B2B6EB4}" srcOrd="1" destOrd="0" presId="urn:microsoft.com/office/officeart/2005/8/layout/orgChart1"/>
    <dgm:cxn modelId="{EFAEB39E-BA69-496D-B43B-F8775C23B549}" type="presOf" srcId="{EDDD35D0-861A-44D4-A26A-AB77C3B551EE}" destId="{F8AED053-D54F-48AE-BDF3-866866B2150F}" srcOrd="0" destOrd="0" presId="urn:microsoft.com/office/officeart/2005/8/layout/orgChart1"/>
    <dgm:cxn modelId="{C4A915A3-A26B-47A5-8B7A-FCE380338C84}" srcId="{0075821F-5AF9-49F8-BD0B-8CC0B7ADF895}" destId="{EDDD35D0-861A-44D4-A26A-AB77C3B551EE}" srcOrd="0" destOrd="0" parTransId="{8C82E597-E7AE-4D8D-9B63-92B6B0EF025F}" sibTransId="{CDAFC749-5902-4289-BEC1-C32107FD195C}"/>
    <dgm:cxn modelId="{8E3908AB-9537-4FFD-9850-2C35F9AFBF8C}" srcId="{006356FC-EADA-4DC5-AC59-C3B10AF84426}" destId="{0075821F-5AF9-49F8-BD0B-8CC0B7ADF895}" srcOrd="1" destOrd="0" parTransId="{A6F6BD58-065F-4CBF-BA82-D8A485F34D6A}" sibTransId="{258A6083-21ED-4B8F-8515-DBB5A2690A3C}"/>
    <dgm:cxn modelId="{957396AF-F547-475E-9984-420E447CF694}" type="presOf" srcId="{20AC364D-2FAD-40F1-8FF2-FBD7D97DB5DD}" destId="{79B6CE2B-9560-46ED-9C76-F13EED086692}" srcOrd="1" destOrd="0" presId="urn:microsoft.com/office/officeart/2005/8/layout/orgChart1"/>
    <dgm:cxn modelId="{9B5FD3C7-C428-4895-8AED-EDFDC133C7AE}" type="presOf" srcId="{A6F6BD58-065F-4CBF-BA82-D8A485F34D6A}" destId="{D06ACA90-4793-44FE-A66B-FE5928456B91}" srcOrd="0" destOrd="0" presId="urn:microsoft.com/office/officeart/2005/8/layout/orgChart1"/>
    <dgm:cxn modelId="{834959D4-14C2-47C6-AFC1-7658BC8F4A88}" type="presOf" srcId="{EDDD35D0-861A-44D4-A26A-AB77C3B551EE}" destId="{8E42DA56-3FDE-4DA9-8A0A-78E02891AB26}" srcOrd="1" destOrd="0" presId="urn:microsoft.com/office/officeart/2005/8/layout/orgChart1"/>
    <dgm:cxn modelId="{84CEADDB-7659-487B-9ACE-35B3DC838097}" type="presOf" srcId="{C60BC52E-1DEF-4985-8B01-AD2EC6B19C7D}" destId="{52E2DC01-8691-4765-BD38-9AF60ADF1C73}" srcOrd="1" destOrd="0" presId="urn:microsoft.com/office/officeart/2005/8/layout/orgChart1"/>
    <dgm:cxn modelId="{70D2B2DE-EDFC-4184-9AE0-A3FEE960A53B}" srcId="{BD5CAE10-6A38-4369-BEC7-688EBE9BD0A1}" destId="{C60BC52E-1DEF-4985-8B01-AD2EC6B19C7D}" srcOrd="0" destOrd="0" parTransId="{594C83C0-3A46-4CFF-9D66-0A0ED07915DC}" sibTransId="{8766D0C2-96EA-43F5-88C9-273000CF7B82}"/>
    <dgm:cxn modelId="{B7B87DF9-3AEC-47B1-8AD1-D361E6933FD7}" type="presOf" srcId="{006356FC-EADA-4DC5-AC59-C3B10AF84426}" destId="{10E127C1-3C3B-4FC5-A01C-4394CA7A7372}" srcOrd="0" destOrd="0" presId="urn:microsoft.com/office/officeart/2005/8/layout/orgChart1"/>
    <dgm:cxn modelId="{CC0B4CB7-336D-4F6B-BE64-DC4BFDE8A560}" type="presParOf" srcId="{E4FAE47F-FED8-4788-AD67-34D04973067E}" destId="{41FC5215-291B-428B-87A0-CD3E2FA913C9}" srcOrd="0" destOrd="0" presId="urn:microsoft.com/office/officeart/2005/8/layout/orgChart1"/>
    <dgm:cxn modelId="{3B0CFCE5-289F-4ABE-AF97-EAAFEB15D7A4}" type="presParOf" srcId="{41FC5215-291B-428B-87A0-CD3E2FA913C9}" destId="{FD44E6D8-48C1-4F76-99D1-080DF8F511D7}" srcOrd="0" destOrd="0" presId="urn:microsoft.com/office/officeart/2005/8/layout/orgChart1"/>
    <dgm:cxn modelId="{FF7AFE93-0390-403B-B562-4A68D0067D32}" type="presParOf" srcId="{FD44E6D8-48C1-4F76-99D1-080DF8F511D7}" destId="{10E127C1-3C3B-4FC5-A01C-4394CA7A7372}" srcOrd="0" destOrd="0" presId="urn:microsoft.com/office/officeart/2005/8/layout/orgChart1"/>
    <dgm:cxn modelId="{DF968252-F3CB-4552-A44E-324462AC2760}" type="presParOf" srcId="{FD44E6D8-48C1-4F76-99D1-080DF8F511D7}" destId="{B812AF36-9583-47CF-A711-DCDE95F97C20}" srcOrd="1" destOrd="0" presId="urn:microsoft.com/office/officeart/2005/8/layout/orgChart1"/>
    <dgm:cxn modelId="{FB33C95E-079D-49C2-A686-71DD2232E115}" type="presParOf" srcId="{41FC5215-291B-428B-87A0-CD3E2FA913C9}" destId="{E8C9DE0D-F371-4CE7-B348-933D4CEAA9F3}" srcOrd="1" destOrd="0" presId="urn:microsoft.com/office/officeart/2005/8/layout/orgChart1"/>
    <dgm:cxn modelId="{4CA834AC-248F-41B5-B170-8433D119B310}" type="presParOf" srcId="{41FC5215-291B-428B-87A0-CD3E2FA913C9}" destId="{B0301042-789F-4335-AF3C-62863D74C6D6}" srcOrd="2" destOrd="0" presId="urn:microsoft.com/office/officeart/2005/8/layout/orgChart1"/>
    <dgm:cxn modelId="{22A50510-6930-4B76-AF14-808D18A0C65F}" type="presParOf" srcId="{B0301042-789F-4335-AF3C-62863D74C6D6}" destId="{022C7E96-8F53-439F-BDE6-5DE1AED421AF}" srcOrd="0" destOrd="0" presId="urn:microsoft.com/office/officeart/2005/8/layout/orgChart1"/>
    <dgm:cxn modelId="{EBC9A8D5-C796-4DEF-B088-FDBB09E2CEAC}" type="presParOf" srcId="{B0301042-789F-4335-AF3C-62863D74C6D6}" destId="{7E278D0B-78F9-4062-AA5B-51E4279A0741}" srcOrd="1" destOrd="0" presId="urn:microsoft.com/office/officeart/2005/8/layout/orgChart1"/>
    <dgm:cxn modelId="{D09CAC4A-B0D5-483F-B20A-A1C2E6D84BE6}" type="presParOf" srcId="{7E278D0B-78F9-4062-AA5B-51E4279A0741}" destId="{019139FD-2BBC-490E-B825-E39CA5047453}" srcOrd="0" destOrd="0" presId="urn:microsoft.com/office/officeart/2005/8/layout/orgChart1"/>
    <dgm:cxn modelId="{7840BBEA-3BB4-4044-844A-69F204C7954E}" type="presParOf" srcId="{019139FD-2BBC-490E-B825-E39CA5047453}" destId="{65BEE19D-240B-4428-9392-08F953B6F208}" srcOrd="0" destOrd="0" presId="urn:microsoft.com/office/officeart/2005/8/layout/orgChart1"/>
    <dgm:cxn modelId="{7BF21F38-7475-4FD9-A004-BEC15C9CBD76}" type="presParOf" srcId="{019139FD-2BBC-490E-B825-E39CA5047453}" destId="{6F4F83C1-C35E-4B02-B13E-FF832F6890FD}" srcOrd="1" destOrd="0" presId="urn:microsoft.com/office/officeart/2005/8/layout/orgChart1"/>
    <dgm:cxn modelId="{130B2C16-FBE9-4390-ACEF-4E30B5F716F7}" type="presParOf" srcId="{7E278D0B-78F9-4062-AA5B-51E4279A0741}" destId="{B31CA718-BE5A-47F5-BBDB-76431E4C9B26}" srcOrd="1" destOrd="0" presId="urn:microsoft.com/office/officeart/2005/8/layout/orgChart1"/>
    <dgm:cxn modelId="{747AB72D-796C-4B49-B260-3EAE8CC6EAD8}" type="presParOf" srcId="{7E278D0B-78F9-4062-AA5B-51E4279A0741}" destId="{5A984D46-8752-46E8-BB6C-6988017873DE}" srcOrd="2" destOrd="0" presId="urn:microsoft.com/office/officeart/2005/8/layout/orgChart1"/>
    <dgm:cxn modelId="{5454696D-BA76-49BD-A5B5-5D1A12FAFA3C}" type="presParOf" srcId="{5A984D46-8752-46E8-BB6C-6988017873DE}" destId="{3F4A217A-E4C3-468F-B197-A4C35746A2AA}" srcOrd="0" destOrd="0" presId="urn:microsoft.com/office/officeart/2005/8/layout/orgChart1"/>
    <dgm:cxn modelId="{1D106A49-EF4F-4DEB-ACBA-0E5AE773D12F}" type="presParOf" srcId="{5A984D46-8752-46E8-BB6C-6988017873DE}" destId="{B07E77A5-F687-4489-ADF5-BE350E923AFE}" srcOrd="1" destOrd="0" presId="urn:microsoft.com/office/officeart/2005/8/layout/orgChart1"/>
    <dgm:cxn modelId="{929841D4-CF78-437C-892B-622B83C3C19B}" type="presParOf" srcId="{B07E77A5-F687-4489-ADF5-BE350E923AFE}" destId="{0E4EABB9-140C-4A8B-8A0E-9142A798960F}" srcOrd="0" destOrd="0" presId="urn:microsoft.com/office/officeart/2005/8/layout/orgChart1"/>
    <dgm:cxn modelId="{FAE61229-22BE-4CE7-A0E1-CB18BE9401CB}" type="presParOf" srcId="{0E4EABB9-140C-4A8B-8A0E-9142A798960F}" destId="{CE06B1EF-8BA6-4195-A887-4D5299E27D79}" srcOrd="0" destOrd="0" presId="urn:microsoft.com/office/officeart/2005/8/layout/orgChart1"/>
    <dgm:cxn modelId="{77A0FECE-C84D-47E2-8EB6-39F5A62146AE}" type="presParOf" srcId="{0E4EABB9-140C-4A8B-8A0E-9142A798960F}" destId="{52E2DC01-8691-4765-BD38-9AF60ADF1C73}" srcOrd="1" destOrd="0" presId="urn:microsoft.com/office/officeart/2005/8/layout/orgChart1"/>
    <dgm:cxn modelId="{831B3980-0796-46C6-8424-387049D1C171}" type="presParOf" srcId="{B07E77A5-F687-4489-ADF5-BE350E923AFE}" destId="{5EB5A174-96A5-4871-88E5-7E8ADB3762BC}" srcOrd="1" destOrd="0" presId="urn:microsoft.com/office/officeart/2005/8/layout/orgChart1"/>
    <dgm:cxn modelId="{F779B86B-90D9-479A-92B0-CD87AE521E24}" type="presParOf" srcId="{B07E77A5-F687-4489-ADF5-BE350E923AFE}" destId="{BF3629BD-451D-4E2F-8BF3-7D678E418003}" srcOrd="2" destOrd="0" presId="urn:microsoft.com/office/officeart/2005/8/layout/orgChart1"/>
    <dgm:cxn modelId="{FE65D92D-17BD-4E5F-A6F0-996E6FE8CF41}" type="presParOf" srcId="{5A984D46-8752-46E8-BB6C-6988017873DE}" destId="{09733D42-D98C-411C-A48B-6B54C9F36598}" srcOrd="2" destOrd="0" presId="urn:microsoft.com/office/officeart/2005/8/layout/orgChart1"/>
    <dgm:cxn modelId="{960A00BF-751F-41EB-85CD-020D0652A2DF}" type="presParOf" srcId="{5A984D46-8752-46E8-BB6C-6988017873DE}" destId="{415906CF-5EA0-45AC-9CC7-B6E857D7539F}" srcOrd="3" destOrd="0" presId="urn:microsoft.com/office/officeart/2005/8/layout/orgChart1"/>
    <dgm:cxn modelId="{0FB32FBD-F145-4380-88EC-7DAEF6BC8798}" type="presParOf" srcId="{415906CF-5EA0-45AC-9CC7-B6E857D7539F}" destId="{3C46843B-9B37-4DD5-A947-1208AF41FFF1}" srcOrd="0" destOrd="0" presId="urn:microsoft.com/office/officeart/2005/8/layout/orgChart1"/>
    <dgm:cxn modelId="{1BD742DA-A1B8-4063-9BE5-6C5E7C9BE3B1}" type="presParOf" srcId="{3C46843B-9B37-4DD5-A947-1208AF41FFF1}" destId="{6CDEFF44-12AE-4C99-855A-EACF0DCE7BBD}" srcOrd="0" destOrd="0" presId="urn:microsoft.com/office/officeart/2005/8/layout/orgChart1"/>
    <dgm:cxn modelId="{FB7A9091-7FBF-429C-A45B-A1AB2EC71AD8}" type="presParOf" srcId="{3C46843B-9B37-4DD5-A947-1208AF41FFF1}" destId="{79B6CE2B-9560-46ED-9C76-F13EED086692}" srcOrd="1" destOrd="0" presId="urn:microsoft.com/office/officeart/2005/8/layout/orgChart1"/>
    <dgm:cxn modelId="{ED6F3A1A-36D6-4D76-9EE4-3721676C958B}" type="presParOf" srcId="{415906CF-5EA0-45AC-9CC7-B6E857D7539F}" destId="{25FE72F4-CB7B-491C-A7C3-BB38A4EBF4CE}" srcOrd="1" destOrd="0" presId="urn:microsoft.com/office/officeart/2005/8/layout/orgChart1"/>
    <dgm:cxn modelId="{7A8005CA-B56C-4536-8560-532EDFB7E182}" type="presParOf" srcId="{415906CF-5EA0-45AC-9CC7-B6E857D7539F}" destId="{6CD157A1-5E12-422D-8320-BE7B63C457E1}" srcOrd="2" destOrd="0" presId="urn:microsoft.com/office/officeart/2005/8/layout/orgChart1"/>
    <dgm:cxn modelId="{169361B9-ED69-4511-BB05-0C98AB5A89A1}" type="presParOf" srcId="{B0301042-789F-4335-AF3C-62863D74C6D6}" destId="{D06ACA90-4793-44FE-A66B-FE5928456B91}" srcOrd="2" destOrd="0" presId="urn:microsoft.com/office/officeart/2005/8/layout/orgChart1"/>
    <dgm:cxn modelId="{78AF839A-4016-4A6F-B08F-B81B6B6D851C}" type="presParOf" srcId="{B0301042-789F-4335-AF3C-62863D74C6D6}" destId="{A11540DB-1CBB-4810-B873-2BD3E259177E}" srcOrd="3" destOrd="0" presId="urn:microsoft.com/office/officeart/2005/8/layout/orgChart1"/>
    <dgm:cxn modelId="{C9978BD2-AF63-417F-A5C5-AA16E04A5FCD}" type="presParOf" srcId="{A11540DB-1CBB-4810-B873-2BD3E259177E}" destId="{BBED0408-32F5-4D3F-BBAC-79517C8F655E}" srcOrd="0" destOrd="0" presId="urn:microsoft.com/office/officeart/2005/8/layout/orgChart1"/>
    <dgm:cxn modelId="{4FDCD885-DE27-4791-81A7-CAB28A998EDC}" type="presParOf" srcId="{BBED0408-32F5-4D3F-BBAC-79517C8F655E}" destId="{2F9D4005-8F9A-42D9-B301-5C09F1C6992D}" srcOrd="0" destOrd="0" presId="urn:microsoft.com/office/officeart/2005/8/layout/orgChart1"/>
    <dgm:cxn modelId="{1C559052-78B9-4DF1-8080-66EE5D610298}" type="presParOf" srcId="{BBED0408-32F5-4D3F-BBAC-79517C8F655E}" destId="{A69B6DE2-4CBE-4A34-8A18-30829B2B6EB4}" srcOrd="1" destOrd="0" presId="urn:microsoft.com/office/officeart/2005/8/layout/orgChart1"/>
    <dgm:cxn modelId="{5FCCE5A2-9354-4980-BB29-36B5746C8969}" type="presParOf" srcId="{A11540DB-1CBB-4810-B873-2BD3E259177E}" destId="{C4DC0FFB-0C71-44A1-BCC0-4EEC51C04EFE}" srcOrd="1" destOrd="0" presId="urn:microsoft.com/office/officeart/2005/8/layout/orgChart1"/>
    <dgm:cxn modelId="{89BC3610-F66A-430D-976C-7142A5A10F62}" type="presParOf" srcId="{A11540DB-1CBB-4810-B873-2BD3E259177E}" destId="{EEC66A9A-B14B-4B44-8E26-4D797E48A6B6}" srcOrd="2" destOrd="0" presId="urn:microsoft.com/office/officeart/2005/8/layout/orgChart1"/>
    <dgm:cxn modelId="{19A5B2E6-C6A9-47D3-9A46-35F8A0463389}" type="presParOf" srcId="{EEC66A9A-B14B-4B44-8E26-4D797E48A6B6}" destId="{BE1DF402-4DF0-4FFC-BAAB-C5832DD0886F}" srcOrd="0" destOrd="0" presId="urn:microsoft.com/office/officeart/2005/8/layout/orgChart1"/>
    <dgm:cxn modelId="{7CD4E093-2594-4F17-9D20-41FB2CE22438}" type="presParOf" srcId="{EEC66A9A-B14B-4B44-8E26-4D797E48A6B6}" destId="{1C878D52-FC0B-4BA7-9462-8AE524164827}" srcOrd="1" destOrd="0" presId="urn:microsoft.com/office/officeart/2005/8/layout/orgChart1"/>
    <dgm:cxn modelId="{67072FFC-867F-4E27-A077-DD10DA2D393B}" type="presParOf" srcId="{1C878D52-FC0B-4BA7-9462-8AE524164827}" destId="{DFAA38FE-1828-46E4-98AB-322A30FD6F0F}" srcOrd="0" destOrd="0" presId="urn:microsoft.com/office/officeart/2005/8/layout/orgChart1"/>
    <dgm:cxn modelId="{4A67C920-6A85-40DB-A289-ECFFB0E62CD9}" type="presParOf" srcId="{DFAA38FE-1828-46E4-98AB-322A30FD6F0F}" destId="{F8AED053-D54F-48AE-BDF3-866866B2150F}" srcOrd="0" destOrd="0" presId="urn:microsoft.com/office/officeart/2005/8/layout/orgChart1"/>
    <dgm:cxn modelId="{6132B979-B0EE-47FE-ABA4-E8C0046DD444}" type="presParOf" srcId="{DFAA38FE-1828-46E4-98AB-322A30FD6F0F}" destId="{8E42DA56-3FDE-4DA9-8A0A-78E02891AB26}" srcOrd="1" destOrd="0" presId="urn:microsoft.com/office/officeart/2005/8/layout/orgChart1"/>
    <dgm:cxn modelId="{266F5DCD-4D40-4C24-89CE-8F3FC6B56D3F}" type="presParOf" srcId="{1C878D52-FC0B-4BA7-9462-8AE524164827}" destId="{8F1CB577-A9F7-4701-8736-CD864AC35B4C}" srcOrd="1" destOrd="0" presId="urn:microsoft.com/office/officeart/2005/8/layout/orgChart1"/>
    <dgm:cxn modelId="{717D0531-6F2B-4DAB-B01F-362E84D3E7E8}" type="presParOf" srcId="{1C878D52-FC0B-4BA7-9462-8AE524164827}" destId="{85D024AC-DDA5-4F3E-A00F-4E714BC0FD17}"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85D976E-F89D-4E28-8FEA-4CED7B894CF1}" type="doc">
      <dgm:prSet loTypeId="urn:microsoft.com/office/officeart/2005/8/layout/default" loCatId="list" qsTypeId="urn:microsoft.com/office/officeart/2005/8/quickstyle/simple1" qsCatId="simple" csTypeId="urn:microsoft.com/office/officeart/2005/8/colors/colorful5" csCatId="colorful" phldr="1"/>
      <dgm:spPr/>
      <dgm:t>
        <a:bodyPr/>
        <a:lstStyle/>
        <a:p>
          <a:endParaRPr lang="en-GB"/>
        </a:p>
      </dgm:t>
    </dgm:pt>
    <dgm:pt modelId="{F9736E06-C2BF-456D-8DD1-3F7D5DF275BF}">
      <dgm:prSet phldrT="[Text]"/>
      <dgm:spPr/>
      <dgm:t>
        <a:bodyPr/>
        <a:lstStyle/>
        <a:p>
          <a:r>
            <a:rPr lang="en-GB" dirty="0"/>
            <a:t>PM National Relief Fund</a:t>
          </a:r>
        </a:p>
      </dgm:t>
    </dgm:pt>
    <dgm:pt modelId="{77F09BC2-F221-4D14-A2E4-61319EFA8E37}" type="parTrans" cxnId="{BD8C3702-0EF6-4E2C-BBE8-BBB53D18B851}">
      <dgm:prSet/>
      <dgm:spPr/>
      <dgm:t>
        <a:bodyPr/>
        <a:lstStyle/>
        <a:p>
          <a:endParaRPr lang="en-GB"/>
        </a:p>
      </dgm:t>
    </dgm:pt>
    <dgm:pt modelId="{7A62B34F-6725-48BA-98C8-04FC514225F6}" type="sibTrans" cxnId="{BD8C3702-0EF6-4E2C-BBE8-BBB53D18B851}">
      <dgm:prSet/>
      <dgm:spPr/>
      <dgm:t>
        <a:bodyPr/>
        <a:lstStyle/>
        <a:p>
          <a:endParaRPr lang="en-GB"/>
        </a:p>
      </dgm:t>
    </dgm:pt>
    <dgm:pt modelId="{25064B4D-82B9-43C5-B21E-5EA24D1E3D2C}">
      <dgm:prSet phldrT="[Text]"/>
      <dgm:spPr/>
      <dgm:t>
        <a:bodyPr/>
        <a:lstStyle/>
        <a:p>
          <a:r>
            <a:rPr lang="en-GB" dirty="0"/>
            <a:t>Swach Bharat Kosh</a:t>
          </a:r>
        </a:p>
      </dgm:t>
    </dgm:pt>
    <dgm:pt modelId="{453DAC6F-A24E-4F56-80D7-EB3DBD76B217}" type="parTrans" cxnId="{2A972655-0F80-498E-9115-B113124C2E50}">
      <dgm:prSet/>
      <dgm:spPr/>
      <dgm:t>
        <a:bodyPr/>
        <a:lstStyle/>
        <a:p>
          <a:endParaRPr lang="en-GB"/>
        </a:p>
      </dgm:t>
    </dgm:pt>
    <dgm:pt modelId="{2911AA5D-B7F2-4AE3-A775-D7D46F7DBA3A}" type="sibTrans" cxnId="{2A972655-0F80-498E-9115-B113124C2E50}">
      <dgm:prSet/>
      <dgm:spPr/>
      <dgm:t>
        <a:bodyPr/>
        <a:lstStyle/>
        <a:p>
          <a:endParaRPr lang="en-GB"/>
        </a:p>
      </dgm:t>
    </dgm:pt>
    <dgm:pt modelId="{0C1C7680-6A9B-4CEC-99A0-DC1E934EDD30}">
      <dgm:prSet phldrT="[Text]"/>
      <dgm:spPr/>
      <dgm:t>
        <a:bodyPr/>
        <a:lstStyle/>
        <a:p>
          <a:r>
            <a:rPr lang="en-GB" dirty="0"/>
            <a:t>Clean Ganga Fund</a:t>
          </a:r>
        </a:p>
      </dgm:t>
    </dgm:pt>
    <dgm:pt modelId="{F8564C21-AB93-4E81-8627-6BA227F7C93C}" type="parTrans" cxnId="{3C557603-9577-407E-B795-9B39FFB4AFA8}">
      <dgm:prSet/>
      <dgm:spPr/>
      <dgm:t>
        <a:bodyPr/>
        <a:lstStyle/>
        <a:p>
          <a:endParaRPr lang="en-GB"/>
        </a:p>
      </dgm:t>
    </dgm:pt>
    <dgm:pt modelId="{86564C69-B7EC-483C-9621-6A5FDEE96CA5}" type="sibTrans" cxnId="{3C557603-9577-407E-B795-9B39FFB4AFA8}">
      <dgm:prSet/>
      <dgm:spPr/>
      <dgm:t>
        <a:bodyPr/>
        <a:lstStyle/>
        <a:p>
          <a:endParaRPr lang="en-GB"/>
        </a:p>
      </dgm:t>
    </dgm:pt>
    <dgm:pt modelId="{DED22A8F-8E21-4BE2-A070-5D24F877258E}">
      <dgm:prSet phldrT="[Text]"/>
      <dgm:spPr/>
      <dgm:t>
        <a:bodyPr/>
        <a:lstStyle/>
        <a:p>
          <a:r>
            <a:rPr lang="en-GB" dirty="0"/>
            <a:t>PM CARES Fund</a:t>
          </a:r>
        </a:p>
      </dgm:t>
    </dgm:pt>
    <dgm:pt modelId="{5CA582A8-97DE-42D2-AC7C-3A63699649A8}" type="parTrans" cxnId="{003BE7BD-7498-4E44-8A18-C1B2B87C0EE4}">
      <dgm:prSet/>
      <dgm:spPr/>
      <dgm:t>
        <a:bodyPr/>
        <a:lstStyle/>
        <a:p>
          <a:endParaRPr lang="en-GB"/>
        </a:p>
      </dgm:t>
    </dgm:pt>
    <dgm:pt modelId="{EE5EDA40-F9F2-4B3C-8A50-D3B3BB5EE78B}" type="sibTrans" cxnId="{003BE7BD-7498-4E44-8A18-C1B2B87C0EE4}">
      <dgm:prSet/>
      <dgm:spPr/>
      <dgm:t>
        <a:bodyPr/>
        <a:lstStyle/>
        <a:p>
          <a:endParaRPr lang="en-GB"/>
        </a:p>
      </dgm:t>
    </dgm:pt>
    <dgm:pt modelId="{8B232BC3-2AF6-4B66-89BD-17A915CD4AD3}">
      <dgm:prSet phldrT="[Text]"/>
      <dgm:spPr/>
      <dgm:t>
        <a:bodyPr/>
        <a:lstStyle/>
        <a:p>
          <a:r>
            <a:rPr lang="en-GB" dirty="0"/>
            <a:t>State Disaster Management Authority</a:t>
          </a:r>
        </a:p>
      </dgm:t>
    </dgm:pt>
    <dgm:pt modelId="{A3762B02-8419-4493-801D-CBE78AC82225}" type="parTrans" cxnId="{51A374C9-4ED1-4C5F-8997-040E55092DF3}">
      <dgm:prSet/>
      <dgm:spPr/>
      <dgm:t>
        <a:bodyPr/>
        <a:lstStyle/>
        <a:p>
          <a:endParaRPr lang="en-GB"/>
        </a:p>
      </dgm:t>
    </dgm:pt>
    <dgm:pt modelId="{9AA3CE53-66E6-41EB-B67B-9E5907FD93E8}" type="sibTrans" cxnId="{51A374C9-4ED1-4C5F-8997-040E55092DF3}">
      <dgm:prSet/>
      <dgm:spPr/>
      <dgm:t>
        <a:bodyPr/>
        <a:lstStyle/>
        <a:p>
          <a:endParaRPr lang="en-GB"/>
        </a:p>
      </dgm:t>
    </dgm:pt>
    <dgm:pt modelId="{4CABFCB1-0EB7-4C3B-8D82-CF9A2B16A2A6}">
      <dgm:prSet phldrT="[Text]"/>
      <dgm:spPr/>
      <dgm:t>
        <a:bodyPr/>
        <a:lstStyle/>
        <a:p>
          <a:r>
            <a:rPr lang="en-GB" dirty="0"/>
            <a:t>Skill Devolepment Fund</a:t>
          </a:r>
        </a:p>
      </dgm:t>
    </dgm:pt>
    <dgm:pt modelId="{4A2FBEC1-960B-464D-A17D-9D67EA0ACC9B}" type="parTrans" cxnId="{CBDA0F8E-1153-4357-B4CB-1188C208E99D}">
      <dgm:prSet/>
      <dgm:spPr/>
      <dgm:t>
        <a:bodyPr/>
        <a:lstStyle/>
        <a:p>
          <a:endParaRPr lang="en-GB"/>
        </a:p>
      </dgm:t>
    </dgm:pt>
    <dgm:pt modelId="{4B5D6858-C38A-4A2A-A9E4-5C7C1DC86E59}" type="sibTrans" cxnId="{CBDA0F8E-1153-4357-B4CB-1188C208E99D}">
      <dgm:prSet/>
      <dgm:spPr/>
      <dgm:t>
        <a:bodyPr/>
        <a:lstStyle/>
        <a:p>
          <a:endParaRPr lang="en-GB"/>
        </a:p>
      </dgm:t>
    </dgm:pt>
    <dgm:pt modelId="{8449EAD4-BAAC-4344-86FE-4857B8547A66}" type="pres">
      <dgm:prSet presAssocID="{B85D976E-F89D-4E28-8FEA-4CED7B894CF1}" presName="diagram" presStyleCnt="0">
        <dgm:presLayoutVars>
          <dgm:dir/>
          <dgm:resizeHandles val="exact"/>
        </dgm:presLayoutVars>
      </dgm:prSet>
      <dgm:spPr/>
    </dgm:pt>
    <dgm:pt modelId="{9194C952-BBCD-4CAB-BD8C-09D67BBE0494}" type="pres">
      <dgm:prSet presAssocID="{F9736E06-C2BF-456D-8DD1-3F7D5DF275BF}" presName="node" presStyleLbl="node1" presStyleIdx="0" presStyleCnt="6">
        <dgm:presLayoutVars>
          <dgm:bulletEnabled val="1"/>
        </dgm:presLayoutVars>
      </dgm:prSet>
      <dgm:spPr/>
    </dgm:pt>
    <dgm:pt modelId="{72406EF6-1766-44DC-82F2-9B0D9952CED2}" type="pres">
      <dgm:prSet presAssocID="{7A62B34F-6725-48BA-98C8-04FC514225F6}" presName="sibTrans" presStyleCnt="0"/>
      <dgm:spPr/>
    </dgm:pt>
    <dgm:pt modelId="{9E5EA8F1-56AF-417B-BDDC-01A884EDF526}" type="pres">
      <dgm:prSet presAssocID="{25064B4D-82B9-43C5-B21E-5EA24D1E3D2C}" presName="node" presStyleLbl="node1" presStyleIdx="1" presStyleCnt="6">
        <dgm:presLayoutVars>
          <dgm:bulletEnabled val="1"/>
        </dgm:presLayoutVars>
      </dgm:prSet>
      <dgm:spPr/>
    </dgm:pt>
    <dgm:pt modelId="{87239AEB-7E07-4FCF-B1B0-7DADDEBA61C4}" type="pres">
      <dgm:prSet presAssocID="{2911AA5D-B7F2-4AE3-A775-D7D46F7DBA3A}" presName="sibTrans" presStyleCnt="0"/>
      <dgm:spPr/>
    </dgm:pt>
    <dgm:pt modelId="{81D191A8-20D5-40FD-9CA3-C88813D57B57}" type="pres">
      <dgm:prSet presAssocID="{0C1C7680-6A9B-4CEC-99A0-DC1E934EDD30}" presName="node" presStyleLbl="node1" presStyleIdx="2" presStyleCnt="6">
        <dgm:presLayoutVars>
          <dgm:bulletEnabled val="1"/>
        </dgm:presLayoutVars>
      </dgm:prSet>
      <dgm:spPr/>
    </dgm:pt>
    <dgm:pt modelId="{F1B47174-DFD6-4273-967C-D42D775F1BFA}" type="pres">
      <dgm:prSet presAssocID="{86564C69-B7EC-483C-9621-6A5FDEE96CA5}" presName="sibTrans" presStyleCnt="0"/>
      <dgm:spPr/>
    </dgm:pt>
    <dgm:pt modelId="{CCB2ABBF-EF2F-456D-8A52-ED6779DAC1B4}" type="pres">
      <dgm:prSet presAssocID="{DED22A8F-8E21-4BE2-A070-5D24F877258E}" presName="node" presStyleLbl="node1" presStyleIdx="3" presStyleCnt="6">
        <dgm:presLayoutVars>
          <dgm:bulletEnabled val="1"/>
        </dgm:presLayoutVars>
      </dgm:prSet>
      <dgm:spPr/>
    </dgm:pt>
    <dgm:pt modelId="{EFB5A093-662D-4F14-9A2D-1BFFABF1909F}" type="pres">
      <dgm:prSet presAssocID="{EE5EDA40-F9F2-4B3C-8A50-D3B3BB5EE78B}" presName="sibTrans" presStyleCnt="0"/>
      <dgm:spPr/>
    </dgm:pt>
    <dgm:pt modelId="{CF4BF209-B53A-4884-9E53-5BF4351B701A}" type="pres">
      <dgm:prSet presAssocID="{8B232BC3-2AF6-4B66-89BD-17A915CD4AD3}" presName="node" presStyleLbl="node1" presStyleIdx="4" presStyleCnt="6">
        <dgm:presLayoutVars>
          <dgm:bulletEnabled val="1"/>
        </dgm:presLayoutVars>
      </dgm:prSet>
      <dgm:spPr/>
    </dgm:pt>
    <dgm:pt modelId="{A7BF1F03-0F8E-49C0-B436-C2A3901C4736}" type="pres">
      <dgm:prSet presAssocID="{9AA3CE53-66E6-41EB-B67B-9E5907FD93E8}" presName="sibTrans" presStyleCnt="0"/>
      <dgm:spPr/>
    </dgm:pt>
    <dgm:pt modelId="{888D6567-1AB7-415F-963D-B7095A16D64F}" type="pres">
      <dgm:prSet presAssocID="{4CABFCB1-0EB7-4C3B-8D82-CF9A2B16A2A6}" presName="node" presStyleLbl="node1" presStyleIdx="5" presStyleCnt="6">
        <dgm:presLayoutVars>
          <dgm:bulletEnabled val="1"/>
        </dgm:presLayoutVars>
      </dgm:prSet>
      <dgm:spPr/>
    </dgm:pt>
  </dgm:ptLst>
  <dgm:cxnLst>
    <dgm:cxn modelId="{BD8C3702-0EF6-4E2C-BBE8-BBB53D18B851}" srcId="{B85D976E-F89D-4E28-8FEA-4CED7B894CF1}" destId="{F9736E06-C2BF-456D-8DD1-3F7D5DF275BF}" srcOrd="0" destOrd="0" parTransId="{77F09BC2-F221-4D14-A2E4-61319EFA8E37}" sibTransId="{7A62B34F-6725-48BA-98C8-04FC514225F6}"/>
    <dgm:cxn modelId="{3C557603-9577-407E-B795-9B39FFB4AFA8}" srcId="{B85D976E-F89D-4E28-8FEA-4CED7B894CF1}" destId="{0C1C7680-6A9B-4CEC-99A0-DC1E934EDD30}" srcOrd="2" destOrd="0" parTransId="{F8564C21-AB93-4E81-8627-6BA227F7C93C}" sibTransId="{86564C69-B7EC-483C-9621-6A5FDEE96CA5}"/>
    <dgm:cxn modelId="{23114C05-C89F-4AF9-8B39-740608EA3B19}" type="presOf" srcId="{0C1C7680-6A9B-4CEC-99A0-DC1E934EDD30}" destId="{81D191A8-20D5-40FD-9CA3-C88813D57B57}" srcOrd="0" destOrd="0" presId="urn:microsoft.com/office/officeart/2005/8/layout/default"/>
    <dgm:cxn modelId="{35E9E20F-BA01-49BB-AD04-5CD1699456F3}" type="presOf" srcId="{B85D976E-F89D-4E28-8FEA-4CED7B894CF1}" destId="{8449EAD4-BAAC-4344-86FE-4857B8547A66}" srcOrd="0" destOrd="0" presId="urn:microsoft.com/office/officeart/2005/8/layout/default"/>
    <dgm:cxn modelId="{E224C01B-F04F-4E62-9E53-B560C70D7BCE}" type="presOf" srcId="{DED22A8F-8E21-4BE2-A070-5D24F877258E}" destId="{CCB2ABBF-EF2F-456D-8A52-ED6779DAC1B4}" srcOrd="0" destOrd="0" presId="urn:microsoft.com/office/officeart/2005/8/layout/default"/>
    <dgm:cxn modelId="{B78D2A2B-B669-4481-A3F4-D60F9B46E433}" type="presOf" srcId="{25064B4D-82B9-43C5-B21E-5EA24D1E3D2C}" destId="{9E5EA8F1-56AF-417B-BDDC-01A884EDF526}" srcOrd="0" destOrd="0" presId="urn:microsoft.com/office/officeart/2005/8/layout/default"/>
    <dgm:cxn modelId="{42BA814D-37C3-42E1-B4CC-8853C25E41E1}" type="presOf" srcId="{F9736E06-C2BF-456D-8DD1-3F7D5DF275BF}" destId="{9194C952-BBCD-4CAB-BD8C-09D67BBE0494}" srcOrd="0" destOrd="0" presId="urn:microsoft.com/office/officeart/2005/8/layout/default"/>
    <dgm:cxn modelId="{F3313F52-21CA-4B2E-ACC7-EBE5092B7C5B}" type="presOf" srcId="{8B232BC3-2AF6-4B66-89BD-17A915CD4AD3}" destId="{CF4BF209-B53A-4884-9E53-5BF4351B701A}" srcOrd="0" destOrd="0" presId="urn:microsoft.com/office/officeart/2005/8/layout/default"/>
    <dgm:cxn modelId="{2A972655-0F80-498E-9115-B113124C2E50}" srcId="{B85D976E-F89D-4E28-8FEA-4CED7B894CF1}" destId="{25064B4D-82B9-43C5-B21E-5EA24D1E3D2C}" srcOrd="1" destOrd="0" parTransId="{453DAC6F-A24E-4F56-80D7-EB3DBD76B217}" sibTransId="{2911AA5D-B7F2-4AE3-A775-D7D46F7DBA3A}"/>
    <dgm:cxn modelId="{CBDA0F8E-1153-4357-B4CB-1188C208E99D}" srcId="{B85D976E-F89D-4E28-8FEA-4CED7B894CF1}" destId="{4CABFCB1-0EB7-4C3B-8D82-CF9A2B16A2A6}" srcOrd="5" destOrd="0" parTransId="{4A2FBEC1-960B-464D-A17D-9D67EA0ACC9B}" sibTransId="{4B5D6858-C38A-4A2A-A9E4-5C7C1DC86E59}"/>
    <dgm:cxn modelId="{003BE7BD-7498-4E44-8A18-C1B2B87C0EE4}" srcId="{B85D976E-F89D-4E28-8FEA-4CED7B894CF1}" destId="{DED22A8F-8E21-4BE2-A070-5D24F877258E}" srcOrd="3" destOrd="0" parTransId="{5CA582A8-97DE-42D2-AC7C-3A63699649A8}" sibTransId="{EE5EDA40-F9F2-4B3C-8A50-D3B3BB5EE78B}"/>
    <dgm:cxn modelId="{AC71E6C3-3EF3-4A1A-98AE-8E930BDF39F2}" type="presOf" srcId="{4CABFCB1-0EB7-4C3B-8D82-CF9A2B16A2A6}" destId="{888D6567-1AB7-415F-963D-B7095A16D64F}" srcOrd="0" destOrd="0" presId="urn:microsoft.com/office/officeart/2005/8/layout/default"/>
    <dgm:cxn modelId="{51A374C9-4ED1-4C5F-8997-040E55092DF3}" srcId="{B85D976E-F89D-4E28-8FEA-4CED7B894CF1}" destId="{8B232BC3-2AF6-4B66-89BD-17A915CD4AD3}" srcOrd="4" destOrd="0" parTransId="{A3762B02-8419-4493-801D-CBE78AC82225}" sibTransId="{9AA3CE53-66E6-41EB-B67B-9E5907FD93E8}"/>
    <dgm:cxn modelId="{F4977278-3733-48A8-87C8-02E21DA5A4D9}" type="presParOf" srcId="{8449EAD4-BAAC-4344-86FE-4857B8547A66}" destId="{9194C952-BBCD-4CAB-BD8C-09D67BBE0494}" srcOrd="0" destOrd="0" presId="urn:microsoft.com/office/officeart/2005/8/layout/default"/>
    <dgm:cxn modelId="{08AAF828-6EB3-4FDE-9120-D00FE5C16D1E}" type="presParOf" srcId="{8449EAD4-BAAC-4344-86FE-4857B8547A66}" destId="{72406EF6-1766-44DC-82F2-9B0D9952CED2}" srcOrd="1" destOrd="0" presId="urn:microsoft.com/office/officeart/2005/8/layout/default"/>
    <dgm:cxn modelId="{3B26155D-C016-43A5-8456-2B929D010DD3}" type="presParOf" srcId="{8449EAD4-BAAC-4344-86FE-4857B8547A66}" destId="{9E5EA8F1-56AF-417B-BDDC-01A884EDF526}" srcOrd="2" destOrd="0" presId="urn:microsoft.com/office/officeart/2005/8/layout/default"/>
    <dgm:cxn modelId="{1C1F3B3A-608F-415F-9FE4-94E11CD28C19}" type="presParOf" srcId="{8449EAD4-BAAC-4344-86FE-4857B8547A66}" destId="{87239AEB-7E07-4FCF-B1B0-7DADDEBA61C4}" srcOrd="3" destOrd="0" presId="urn:microsoft.com/office/officeart/2005/8/layout/default"/>
    <dgm:cxn modelId="{A4AF7A58-486D-4F4E-A1DC-968FF586D829}" type="presParOf" srcId="{8449EAD4-BAAC-4344-86FE-4857B8547A66}" destId="{81D191A8-20D5-40FD-9CA3-C88813D57B57}" srcOrd="4" destOrd="0" presId="urn:microsoft.com/office/officeart/2005/8/layout/default"/>
    <dgm:cxn modelId="{0C09B936-208A-4E1D-AA87-C472E266AE10}" type="presParOf" srcId="{8449EAD4-BAAC-4344-86FE-4857B8547A66}" destId="{F1B47174-DFD6-4273-967C-D42D775F1BFA}" srcOrd="5" destOrd="0" presId="urn:microsoft.com/office/officeart/2005/8/layout/default"/>
    <dgm:cxn modelId="{93E470D2-787F-46A5-8518-DDD1F4A227CD}" type="presParOf" srcId="{8449EAD4-BAAC-4344-86FE-4857B8547A66}" destId="{CCB2ABBF-EF2F-456D-8A52-ED6779DAC1B4}" srcOrd="6" destOrd="0" presId="urn:microsoft.com/office/officeart/2005/8/layout/default"/>
    <dgm:cxn modelId="{54AF83C2-1E81-4980-B094-6E584A442A36}" type="presParOf" srcId="{8449EAD4-BAAC-4344-86FE-4857B8547A66}" destId="{EFB5A093-662D-4F14-9A2D-1BFFABF1909F}" srcOrd="7" destOrd="0" presId="urn:microsoft.com/office/officeart/2005/8/layout/default"/>
    <dgm:cxn modelId="{766867CE-6D1F-4115-8B72-EF92AC320EFB}" type="presParOf" srcId="{8449EAD4-BAAC-4344-86FE-4857B8547A66}" destId="{CF4BF209-B53A-4884-9E53-5BF4351B701A}" srcOrd="8" destOrd="0" presId="urn:microsoft.com/office/officeart/2005/8/layout/default"/>
    <dgm:cxn modelId="{87D06E9F-D9AD-4111-AF55-AC5358C5C177}" type="presParOf" srcId="{8449EAD4-BAAC-4344-86FE-4857B8547A66}" destId="{A7BF1F03-0F8E-49C0-B436-C2A3901C4736}" srcOrd="9" destOrd="0" presId="urn:microsoft.com/office/officeart/2005/8/layout/default"/>
    <dgm:cxn modelId="{DCE6EAE1-1925-4723-8CB1-AD5901596891}" type="presParOf" srcId="{8449EAD4-BAAC-4344-86FE-4857B8547A66}" destId="{888D6567-1AB7-415F-963D-B7095A16D64F}"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8E3F7E2-0AAF-48F5-B86F-DCE0B1F38E97}" type="doc">
      <dgm:prSet loTypeId="urn:microsoft.com/office/officeart/2005/8/layout/default" loCatId="list" qsTypeId="urn:microsoft.com/office/officeart/2005/8/quickstyle/simple1" qsCatId="simple" csTypeId="urn:microsoft.com/office/officeart/2005/8/colors/accent1_3" csCatId="accent1" phldr="1"/>
      <dgm:spPr/>
      <dgm:t>
        <a:bodyPr/>
        <a:lstStyle/>
        <a:p>
          <a:endParaRPr lang="en-IN"/>
        </a:p>
      </dgm:t>
    </dgm:pt>
    <dgm:pt modelId="{8923D4A9-6D98-49E9-844F-7CD5BFA300D6}">
      <dgm:prSet phldrT="[Text]"/>
      <dgm:spPr/>
      <dgm:t>
        <a:bodyPr/>
        <a:lstStyle/>
        <a:p>
          <a:r>
            <a:rPr lang="en-US" dirty="0"/>
            <a:t>Current Ratio</a:t>
          </a:r>
        </a:p>
        <a:p>
          <a:r>
            <a:rPr lang="en-US" dirty="0"/>
            <a:t>(CR = CA /CL)</a:t>
          </a:r>
          <a:endParaRPr lang="en-IN" dirty="0"/>
        </a:p>
      </dgm:t>
    </dgm:pt>
    <dgm:pt modelId="{002F7AD9-399B-4562-9A91-85DFC2711AB2}" type="parTrans" cxnId="{705ABACE-4894-488C-B72B-48EF79872EEC}">
      <dgm:prSet/>
      <dgm:spPr/>
      <dgm:t>
        <a:bodyPr/>
        <a:lstStyle/>
        <a:p>
          <a:endParaRPr lang="en-IN"/>
        </a:p>
      </dgm:t>
    </dgm:pt>
    <dgm:pt modelId="{0415C793-AEAF-4816-AFCC-04758183F9DF}" type="sibTrans" cxnId="{705ABACE-4894-488C-B72B-48EF79872EEC}">
      <dgm:prSet/>
      <dgm:spPr/>
      <dgm:t>
        <a:bodyPr/>
        <a:lstStyle/>
        <a:p>
          <a:endParaRPr lang="en-IN"/>
        </a:p>
      </dgm:t>
    </dgm:pt>
    <dgm:pt modelId="{023DDCC0-7A5F-4D19-B9BD-6DD0309EAB73}">
      <dgm:prSet phldrT="[Text]"/>
      <dgm:spPr/>
      <dgm:t>
        <a:bodyPr/>
        <a:lstStyle/>
        <a:p>
          <a:r>
            <a:rPr lang="en-US" dirty="0"/>
            <a:t>Debt – Equity Ratio</a:t>
          </a:r>
        </a:p>
        <a:p>
          <a:r>
            <a:rPr lang="en-US" dirty="0"/>
            <a:t>(DE Ratio = TD/SHE)</a:t>
          </a:r>
          <a:endParaRPr lang="en-IN" dirty="0"/>
        </a:p>
      </dgm:t>
    </dgm:pt>
    <dgm:pt modelId="{2AF225D7-96FC-4D23-A4BF-281F8BBA17A1}" type="parTrans" cxnId="{C73372F1-A762-4561-8D86-CEB00537777E}">
      <dgm:prSet/>
      <dgm:spPr/>
      <dgm:t>
        <a:bodyPr/>
        <a:lstStyle/>
        <a:p>
          <a:endParaRPr lang="en-IN"/>
        </a:p>
      </dgm:t>
    </dgm:pt>
    <dgm:pt modelId="{E62FA3C7-C759-473D-8999-12B77FA89050}" type="sibTrans" cxnId="{C73372F1-A762-4561-8D86-CEB00537777E}">
      <dgm:prSet/>
      <dgm:spPr/>
      <dgm:t>
        <a:bodyPr/>
        <a:lstStyle/>
        <a:p>
          <a:endParaRPr lang="en-IN"/>
        </a:p>
      </dgm:t>
    </dgm:pt>
    <dgm:pt modelId="{44C826EE-D9D0-45CE-9962-27B7D470B996}">
      <dgm:prSet phldrT="[Text]"/>
      <dgm:spPr/>
      <dgm:t>
        <a:bodyPr/>
        <a:lstStyle/>
        <a:p>
          <a:r>
            <a:rPr lang="en-US" dirty="0"/>
            <a:t>Debt Service Coverage Ratio</a:t>
          </a:r>
        </a:p>
        <a:p>
          <a:r>
            <a:rPr lang="en-US" dirty="0"/>
            <a:t>(DSCR = </a:t>
          </a:r>
          <a:r>
            <a:rPr lang="en-US" dirty="0" err="1"/>
            <a:t>Erngs</a:t>
          </a:r>
          <a:r>
            <a:rPr lang="en-US" dirty="0"/>
            <a:t> </a:t>
          </a:r>
          <a:r>
            <a:rPr lang="en-US" dirty="0" err="1"/>
            <a:t>Avlbe</a:t>
          </a:r>
          <a:r>
            <a:rPr lang="en-US" dirty="0"/>
            <a:t> for DS/DS)</a:t>
          </a:r>
          <a:endParaRPr lang="en-IN" dirty="0"/>
        </a:p>
      </dgm:t>
    </dgm:pt>
    <dgm:pt modelId="{DC53462B-69A9-4FFE-B4E1-18B23C610C82}" type="parTrans" cxnId="{C943CB04-93B9-4238-A34B-5552F760728C}">
      <dgm:prSet/>
      <dgm:spPr/>
      <dgm:t>
        <a:bodyPr/>
        <a:lstStyle/>
        <a:p>
          <a:endParaRPr lang="en-IN"/>
        </a:p>
      </dgm:t>
    </dgm:pt>
    <dgm:pt modelId="{654C7649-C7B7-4911-8547-00EA161FF7BF}" type="sibTrans" cxnId="{C943CB04-93B9-4238-A34B-5552F760728C}">
      <dgm:prSet/>
      <dgm:spPr/>
      <dgm:t>
        <a:bodyPr/>
        <a:lstStyle/>
        <a:p>
          <a:endParaRPr lang="en-IN"/>
        </a:p>
      </dgm:t>
    </dgm:pt>
    <dgm:pt modelId="{D2379369-4354-4CEB-AD68-9FF08CF9FC0A}">
      <dgm:prSet phldrT="[Text]"/>
      <dgm:spPr/>
      <dgm:t>
        <a:bodyPr/>
        <a:lstStyle/>
        <a:p>
          <a:r>
            <a:rPr lang="en-US" dirty="0"/>
            <a:t>Return on Equity Ratio</a:t>
          </a:r>
        </a:p>
        <a:p>
          <a:r>
            <a:rPr lang="en-US" dirty="0"/>
            <a:t>(ROE = NPAT-Pre </a:t>
          </a:r>
          <a:r>
            <a:rPr lang="en-US" dirty="0" err="1"/>
            <a:t>Dvd</a:t>
          </a:r>
          <a:r>
            <a:rPr lang="en-US" dirty="0"/>
            <a:t>/ Avg SHE)</a:t>
          </a:r>
          <a:endParaRPr lang="en-IN" dirty="0"/>
        </a:p>
      </dgm:t>
    </dgm:pt>
    <dgm:pt modelId="{4F86023D-2C0A-4F25-A064-48BC755F2794}" type="parTrans" cxnId="{393E952B-90EA-4464-97F7-340C3CB97156}">
      <dgm:prSet/>
      <dgm:spPr/>
      <dgm:t>
        <a:bodyPr/>
        <a:lstStyle/>
        <a:p>
          <a:endParaRPr lang="en-IN"/>
        </a:p>
      </dgm:t>
    </dgm:pt>
    <dgm:pt modelId="{F74502B0-8DFF-4F45-AA24-99AA3CDA3263}" type="sibTrans" cxnId="{393E952B-90EA-4464-97F7-340C3CB97156}">
      <dgm:prSet/>
      <dgm:spPr/>
      <dgm:t>
        <a:bodyPr/>
        <a:lstStyle/>
        <a:p>
          <a:endParaRPr lang="en-IN"/>
        </a:p>
      </dgm:t>
    </dgm:pt>
    <dgm:pt modelId="{7A5119BB-0FEE-4AFF-AC08-CB8B548F547C}">
      <dgm:prSet phldrT="[Text]"/>
      <dgm:spPr/>
      <dgm:t>
        <a:bodyPr/>
        <a:lstStyle/>
        <a:p>
          <a:r>
            <a:rPr lang="en-US" dirty="0"/>
            <a:t>Inventory Turnover Ratio</a:t>
          </a:r>
        </a:p>
        <a:p>
          <a:r>
            <a:rPr lang="en-US" dirty="0"/>
            <a:t>(ITR = COGS or Sales /AI)</a:t>
          </a:r>
          <a:endParaRPr lang="en-IN" dirty="0"/>
        </a:p>
      </dgm:t>
    </dgm:pt>
    <dgm:pt modelId="{80E67E77-03FB-4E9E-A938-27D0A81A6CEE}" type="parTrans" cxnId="{1117C8A4-85A1-4673-BFDB-1C64BE0A1AFF}">
      <dgm:prSet/>
      <dgm:spPr/>
      <dgm:t>
        <a:bodyPr/>
        <a:lstStyle/>
        <a:p>
          <a:endParaRPr lang="en-IN"/>
        </a:p>
      </dgm:t>
    </dgm:pt>
    <dgm:pt modelId="{49E3223C-8253-43A6-B661-652D8AEC6DA6}" type="sibTrans" cxnId="{1117C8A4-85A1-4673-BFDB-1C64BE0A1AFF}">
      <dgm:prSet/>
      <dgm:spPr/>
      <dgm:t>
        <a:bodyPr/>
        <a:lstStyle/>
        <a:p>
          <a:endParaRPr lang="en-IN"/>
        </a:p>
      </dgm:t>
    </dgm:pt>
    <dgm:pt modelId="{3810DB62-1B10-411D-9DF3-DF5ABB763263}">
      <dgm:prSet phldrT="[Text]"/>
      <dgm:spPr/>
      <dgm:t>
        <a:bodyPr/>
        <a:lstStyle/>
        <a:p>
          <a:r>
            <a:rPr lang="en-US" dirty="0"/>
            <a:t>Trade Receivables Turnover Ratio</a:t>
          </a:r>
        </a:p>
        <a:p>
          <a:r>
            <a:rPr lang="en-US" dirty="0"/>
            <a:t>(TRTR = NCS/ATR)</a:t>
          </a:r>
          <a:endParaRPr lang="en-IN" dirty="0"/>
        </a:p>
      </dgm:t>
    </dgm:pt>
    <dgm:pt modelId="{ABFD0148-D074-4204-B5F6-EE27C0C666F8}" type="parTrans" cxnId="{BA29660B-B812-4EDC-9310-050D53681577}">
      <dgm:prSet/>
      <dgm:spPr/>
      <dgm:t>
        <a:bodyPr/>
        <a:lstStyle/>
        <a:p>
          <a:endParaRPr lang="en-IN"/>
        </a:p>
      </dgm:t>
    </dgm:pt>
    <dgm:pt modelId="{593E3F07-3F80-48E0-8585-19B17BFFD66A}" type="sibTrans" cxnId="{BA29660B-B812-4EDC-9310-050D53681577}">
      <dgm:prSet/>
      <dgm:spPr/>
      <dgm:t>
        <a:bodyPr/>
        <a:lstStyle/>
        <a:p>
          <a:endParaRPr lang="en-IN"/>
        </a:p>
      </dgm:t>
    </dgm:pt>
    <dgm:pt modelId="{9B658622-0112-481A-8520-3C5874FA5871}">
      <dgm:prSet phldrT="[Text]"/>
      <dgm:spPr/>
      <dgm:t>
        <a:bodyPr/>
        <a:lstStyle/>
        <a:p>
          <a:r>
            <a:rPr lang="en-US" dirty="0"/>
            <a:t>Trade Payables Turnover Ratio</a:t>
          </a:r>
        </a:p>
        <a:p>
          <a:r>
            <a:rPr lang="en-US" dirty="0"/>
            <a:t>(TPTR = NCP/ATP)</a:t>
          </a:r>
          <a:endParaRPr lang="en-IN" dirty="0"/>
        </a:p>
      </dgm:t>
    </dgm:pt>
    <dgm:pt modelId="{F5F64E59-405A-4362-B076-A25D5FED70F8}" type="parTrans" cxnId="{ED1F4C50-EC3C-468E-AD84-27E321D730BE}">
      <dgm:prSet/>
      <dgm:spPr/>
      <dgm:t>
        <a:bodyPr/>
        <a:lstStyle/>
        <a:p>
          <a:endParaRPr lang="en-IN"/>
        </a:p>
      </dgm:t>
    </dgm:pt>
    <dgm:pt modelId="{805580A6-CC98-4CDD-9509-4D4740715C90}" type="sibTrans" cxnId="{ED1F4C50-EC3C-468E-AD84-27E321D730BE}">
      <dgm:prSet/>
      <dgm:spPr/>
      <dgm:t>
        <a:bodyPr/>
        <a:lstStyle/>
        <a:p>
          <a:endParaRPr lang="en-IN"/>
        </a:p>
      </dgm:t>
    </dgm:pt>
    <dgm:pt modelId="{96280913-D1D4-4D29-A107-7691EA81FB33}">
      <dgm:prSet phldrT="[Text]"/>
      <dgm:spPr/>
      <dgm:t>
        <a:bodyPr/>
        <a:lstStyle/>
        <a:p>
          <a:r>
            <a:rPr lang="en-US" dirty="0"/>
            <a:t>Net Capital Turnover Ratio</a:t>
          </a:r>
        </a:p>
        <a:p>
          <a:r>
            <a:rPr lang="en-IN" dirty="0"/>
            <a:t>(NCTR = Net Sales /</a:t>
          </a:r>
          <a:r>
            <a:rPr lang="en-IN" dirty="0" err="1"/>
            <a:t>Avg</a:t>
          </a:r>
          <a:r>
            <a:rPr lang="en-IN" dirty="0"/>
            <a:t> WC)</a:t>
          </a:r>
        </a:p>
      </dgm:t>
    </dgm:pt>
    <dgm:pt modelId="{BC49F353-6E27-426C-9C6D-5B631B642E85}" type="parTrans" cxnId="{2852BDBE-E5EE-4EB7-A198-389E58787EFC}">
      <dgm:prSet/>
      <dgm:spPr/>
      <dgm:t>
        <a:bodyPr/>
        <a:lstStyle/>
        <a:p>
          <a:endParaRPr lang="en-IN"/>
        </a:p>
      </dgm:t>
    </dgm:pt>
    <dgm:pt modelId="{DF083CB1-436E-4E59-81DE-CB2AF901F2F8}" type="sibTrans" cxnId="{2852BDBE-E5EE-4EB7-A198-389E58787EFC}">
      <dgm:prSet/>
      <dgm:spPr/>
      <dgm:t>
        <a:bodyPr/>
        <a:lstStyle/>
        <a:p>
          <a:endParaRPr lang="en-IN"/>
        </a:p>
      </dgm:t>
    </dgm:pt>
    <dgm:pt modelId="{C31C6BE4-B24A-404D-ACE4-C1E36E9C8C51}">
      <dgm:prSet phldrT="[Text]"/>
      <dgm:spPr/>
      <dgm:t>
        <a:bodyPr/>
        <a:lstStyle/>
        <a:p>
          <a:r>
            <a:rPr lang="en-US" dirty="0"/>
            <a:t>Net Profit Ratio</a:t>
          </a:r>
        </a:p>
        <a:p>
          <a:r>
            <a:rPr lang="en-US" dirty="0"/>
            <a:t>(NPR= NP/Net Sales)</a:t>
          </a:r>
          <a:endParaRPr lang="en-IN" dirty="0"/>
        </a:p>
      </dgm:t>
    </dgm:pt>
    <dgm:pt modelId="{7586C5FB-54C0-444E-A4FB-5819E2280EDE}" type="parTrans" cxnId="{DE4E07C9-490D-47D5-A94F-C08EE0106562}">
      <dgm:prSet/>
      <dgm:spPr/>
      <dgm:t>
        <a:bodyPr/>
        <a:lstStyle/>
        <a:p>
          <a:endParaRPr lang="en-IN"/>
        </a:p>
      </dgm:t>
    </dgm:pt>
    <dgm:pt modelId="{844E1FE1-BAE8-484E-B4EB-1885EDB66FCB}" type="sibTrans" cxnId="{DE4E07C9-490D-47D5-A94F-C08EE0106562}">
      <dgm:prSet/>
      <dgm:spPr/>
      <dgm:t>
        <a:bodyPr/>
        <a:lstStyle/>
        <a:p>
          <a:endParaRPr lang="en-IN"/>
        </a:p>
      </dgm:t>
    </dgm:pt>
    <dgm:pt modelId="{80ABFC43-9AD6-4D70-8486-F0F628452FF6}">
      <dgm:prSet phldrT="[Text]"/>
      <dgm:spPr/>
      <dgm:t>
        <a:bodyPr/>
        <a:lstStyle/>
        <a:p>
          <a:r>
            <a:rPr lang="en-US" dirty="0"/>
            <a:t>Return on Capital Employed</a:t>
          </a:r>
        </a:p>
        <a:p>
          <a:r>
            <a:rPr lang="en-US" dirty="0"/>
            <a:t>(ROCE = EBIT/CE)</a:t>
          </a:r>
          <a:endParaRPr lang="en-IN" dirty="0"/>
        </a:p>
      </dgm:t>
    </dgm:pt>
    <dgm:pt modelId="{FFB03E89-B46D-47CB-9662-55901AF9D89F}" type="parTrans" cxnId="{CF81DF54-2460-4A24-BDA4-157687216044}">
      <dgm:prSet/>
      <dgm:spPr/>
      <dgm:t>
        <a:bodyPr/>
        <a:lstStyle/>
        <a:p>
          <a:endParaRPr lang="en-IN"/>
        </a:p>
      </dgm:t>
    </dgm:pt>
    <dgm:pt modelId="{8EB94960-8719-47F0-82C8-9B7B50845ED2}" type="sibTrans" cxnId="{CF81DF54-2460-4A24-BDA4-157687216044}">
      <dgm:prSet/>
      <dgm:spPr/>
      <dgm:t>
        <a:bodyPr/>
        <a:lstStyle/>
        <a:p>
          <a:endParaRPr lang="en-IN"/>
        </a:p>
      </dgm:t>
    </dgm:pt>
    <dgm:pt modelId="{50B2DA44-A1AA-41D4-BC9E-82EDA31A0B3E}">
      <dgm:prSet phldrT="[Text]"/>
      <dgm:spPr/>
      <dgm:t>
        <a:bodyPr/>
        <a:lstStyle/>
        <a:p>
          <a:r>
            <a:rPr lang="en-US" dirty="0"/>
            <a:t>Return on Investment</a:t>
          </a:r>
        </a:p>
        <a:p>
          <a:r>
            <a:rPr lang="en-US" dirty="0"/>
            <a:t>(</a:t>
          </a:r>
          <a:r>
            <a:rPr lang="en-US" dirty="0" err="1"/>
            <a:t>RoI</a:t>
          </a:r>
          <a:r>
            <a:rPr lang="en-US" dirty="0"/>
            <a:t> = Gen Reserve </a:t>
          </a:r>
          <a:r>
            <a:rPr lang="en-US"/>
            <a:t>&amp; Surplus/</a:t>
          </a:r>
          <a:r>
            <a:rPr lang="en-US" dirty="0" err="1"/>
            <a:t>CoI</a:t>
          </a:r>
          <a:r>
            <a:rPr lang="en-US" dirty="0"/>
            <a:t>)</a:t>
          </a:r>
          <a:endParaRPr lang="en-IN" dirty="0"/>
        </a:p>
      </dgm:t>
    </dgm:pt>
    <dgm:pt modelId="{2ADF0A7D-492E-450E-8585-32C76248425A}" type="parTrans" cxnId="{03F98A68-1FBC-4D05-85F7-D94E5BD2F360}">
      <dgm:prSet/>
      <dgm:spPr/>
      <dgm:t>
        <a:bodyPr/>
        <a:lstStyle/>
        <a:p>
          <a:endParaRPr lang="en-IN"/>
        </a:p>
      </dgm:t>
    </dgm:pt>
    <dgm:pt modelId="{087E1865-8C0A-4BFE-A65F-AFFF0E1F1C14}" type="sibTrans" cxnId="{03F98A68-1FBC-4D05-85F7-D94E5BD2F360}">
      <dgm:prSet/>
      <dgm:spPr/>
      <dgm:t>
        <a:bodyPr/>
        <a:lstStyle/>
        <a:p>
          <a:endParaRPr lang="en-IN"/>
        </a:p>
      </dgm:t>
    </dgm:pt>
    <dgm:pt modelId="{6E5971A5-E9D0-431B-8E7E-259D60637F03}" type="pres">
      <dgm:prSet presAssocID="{88E3F7E2-0AAF-48F5-B86F-DCE0B1F38E97}" presName="diagram" presStyleCnt="0">
        <dgm:presLayoutVars>
          <dgm:dir/>
          <dgm:resizeHandles val="exact"/>
        </dgm:presLayoutVars>
      </dgm:prSet>
      <dgm:spPr/>
    </dgm:pt>
    <dgm:pt modelId="{F116A15E-3D54-4F87-8B1B-163E6B19E8E8}" type="pres">
      <dgm:prSet presAssocID="{8923D4A9-6D98-49E9-844F-7CD5BFA300D6}" presName="node" presStyleLbl="node1" presStyleIdx="0" presStyleCnt="11">
        <dgm:presLayoutVars>
          <dgm:bulletEnabled val="1"/>
        </dgm:presLayoutVars>
      </dgm:prSet>
      <dgm:spPr/>
    </dgm:pt>
    <dgm:pt modelId="{2713F174-7F64-4C8C-A368-125819AF0A31}" type="pres">
      <dgm:prSet presAssocID="{0415C793-AEAF-4816-AFCC-04758183F9DF}" presName="sibTrans" presStyleCnt="0"/>
      <dgm:spPr/>
    </dgm:pt>
    <dgm:pt modelId="{C1143CB6-79FD-4854-936C-AC29665DFB38}" type="pres">
      <dgm:prSet presAssocID="{023DDCC0-7A5F-4D19-B9BD-6DD0309EAB73}" presName="node" presStyleLbl="node1" presStyleIdx="1" presStyleCnt="11">
        <dgm:presLayoutVars>
          <dgm:bulletEnabled val="1"/>
        </dgm:presLayoutVars>
      </dgm:prSet>
      <dgm:spPr/>
    </dgm:pt>
    <dgm:pt modelId="{D7339044-793F-43A6-8E17-2EDF8D82628D}" type="pres">
      <dgm:prSet presAssocID="{E62FA3C7-C759-473D-8999-12B77FA89050}" presName="sibTrans" presStyleCnt="0"/>
      <dgm:spPr/>
    </dgm:pt>
    <dgm:pt modelId="{6BEF5B49-7532-48EE-A3DC-D726C759352F}" type="pres">
      <dgm:prSet presAssocID="{44C826EE-D9D0-45CE-9962-27B7D470B996}" presName="node" presStyleLbl="node1" presStyleIdx="2" presStyleCnt="11">
        <dgm:presLayoutVars>
          <dgm:bulletEnabled val="1"/>
        </dgm:presLayoutVars>
      </dgm:prSet>
      <dgm:spPr/>
    </dgm:pt>
    <dgm:pt modelId="{3AC1238E-C7F7-4495-B7B2-C9B098777B69}" type="pres">
      <dgm:prSet presAssocID="{654C7649-C7B7-4911-8547-00EA161FF7BF}" presName="sibTrans" presStyleCnt="0"/>
      <dgm:spPr/>
    </dgm:pt>
    <dgm:pt modelId="{BD096132-C325-41F9-BCFB-89319CB8887A}" type="pres">
      <dgm:prSet presAssocID="{D2379369-4354-4CEB-AD68-9FF08CF9FC0A}" presName="node" presStyleLbl="node1" presStyleIdx="3" presStyleCnt="11">
        <dgm:presLayoutVars>
          <dgm:bulletEnabled val="1"/>
        </dgm:presLayoutVars>
      </dgm:prSet>
      <dgm:spPr/>
    </dgm:pt>
    <dgm:pt modelId="{6F21FE48-5E98-4166-B3C2-FC85747CCCAE}" type="pres">
      <dgm:prSet presAssocID="{F74502B0-8DFF-4F45-AA24-99AA3CDA3263}" presName="sibTrans" presStyleCnt="0"/>
      <dgm:spPr/>
    </dgm:pt>
    <dgm:pt modelId="{6516F72A-5DB5-44A4-A16B-13281D8CDE05}" type="pres">
      <dgm:prSet presAssocID="{7A5119BB-0FEE-4AFF-AC08-CB8B548F547C}" presName="node" presStyleLbl="node1" presStyleIdx="4" presStyleCnt="11">
        <dgm:presLayoutVars>
          <dgm:bulletEnabled val="1"/>
        </dgm:presLayoutVars>
      </dgm:prSet>
      <dgm:spPr/>
    </dgm:pt>
    <dgm:pt modelId="{E27E532B-E466-406B-A1BF-02D1A51291FE}" type="pres">
      <dgm:prSet presAssocID="{49E3223C-8253-43A6-B661-652D8AEC6DA6}" presName="sibTrans" presStyleCnt="0"/>
      <dgm:spPr/>
    </dgm:pt>
    <dgm:pt modelId="{038FF3E0-396A-48CE-875F-CD0075A7B248}" type="pres">
      <dgm:prSet presAssocID="{3810DB62-1B10-411D-9DF3-DF5ABB763263}" presName="node" presStyleLbl="node1" presStyleIdx="5" presStyleCnt="11">
        <dgm:presLayoutVars>
          <dgm:bulletEnabled val="1"/>
        </dgm:presLayoutVars>
      </dgm:prSet>
      <dgm:spPr/>
    </dgm:pt>
    <dgm:pt modelId="{D7D3D810-EBF3-4C4F-BA26-675694990E1E}" type="pres">
      <dgm:prSet presAssocID="{593E3F07-3F80-48E0-8585-19B17BFFD66A}" presName="sibTrans" presStyleCnt="0"/>
      <dgm:spPr/>
    </dgm:pt>
    <dgm:pt modelId="{A027226A-0E78-46B9-AAD4-716E11C1A38F}" type="pres">
      <dgm:prSet presAssocID="{9B658622-0112-481A-8520-3C5874FA5871}" presName="node" presStyleLbl="node1" presStyleIdx="6" presStyleCnt="11">
        <dgm:presLayoutVars>
          <dgm:bulletEnabled val="1"/>
        </dgm:presLayoutVars>
      </dgm:prSet>
      <dgm:spPr/>
    </dgm:pt>
    <dgm:pt modelId="{8A251623-41F2-4EF2-A86B-2D510029BDFF}" type="pres">
      <dgm:prSet presAssocID="{805580A6-CC98-4CDD-9509-4D4740715C90}" presName="sibTrans" presStyleCnt="0"/>
      <dgm:spPr/>
    </dgm:pt>
    <dgm:pt modelId="{BA07492D-EAC8-4FF2-9511-3724F2B7A5DA}" type="pres">
      <dgm:prSet presAssocID="{96280913-D1D4-4D29-A107-7691EA81FB33}" presName="node" presStyleLbl="node1" presStyleIdx="7" presStyleCnt="11">
        <dgm:presLayoutVars>
          <dgm:bulletEnabled val="1"/>
        </dgm:presLayoutVars>
      </dgm:prSet>
      <dgm:spPr/>
    </dgm:pt>
    <dgm:pt modelId="{9F82CE0F-D431-451F-BEF4-1A1A56E3369A}" type="pres">
      <dgm:prSet presAssocID="{DF083CB1-436E-4E59-81DE-CB2AF901F2F8}" presName="sibTrans" presStyleCnt="0"/>
      <dgm:spPr/>
    </dgm:pt>
    <dgm:pt modelId="{59730CCC-9BC6-46CE-BE4A-B8E42D57708B}" type="pres">
      <dgm:prSet presAssocID="{C31C6BE4-B24A-404D-ACE4-C1E36E9C8C51}" presName="node" presStyleLbl="node1" presStyleIdx="8" presStyleCnt="11">
        <dgm:presLayoutVars>
          <dgm:bulletEnabled val="1"/>
        </dgm:presLayoutVars>
      </dgm:prSet>
      <dgm:spPr/>
    </dgm:pt>
    <dgm:pt modelId="{3FC5213C-C5F9-472D-BDA5-D916C59C2A23}" type="pres">
      <dgm:prSet presAssocID="{844E1FE1-BAE8-484E-B4EB-1885EDB66FCB}" presName="sibTrans" presStyleCnt="0"/>
      <dgm:spPr/>
    </dgm:pt>
    <dgm:pt modelId="{23D30E74-13C0-44C2-8E60-7544565DC37E}" type="pres">
      <dgm:prSet presAssocID="{80ABFC43-9AD6-4D70-8486-F0F628452FF6}" presName="node" presStyleLbl="node1" presStyleIdx="9" presStyleCnt="11">
        <dgm:presLayoutVars>
          <dgm:bulletEnabled val="1"/>
        </dgm:presLayoutVars>
      </dgm:prSet>
      <dgm:spPr/>
    </dgm:pt>
    <dgm:pt modelId="{529ECCD0-F3CC-4E36-A395-BF3B777741B5}" type="pres">
      <dgm:prSet presAssocID="{8EB94960-8719-47F0-82C8-9B7B50845ED2}" presName="sibTrans" presStyleCnt="0"/>
      <dgm:spPr/>
    </dgm:pt>
    <dgm:pt modelId="{7DB8B363-D917-4A8B-B725-D178BFB05629}" type="pres">
      <dgm:prSet presAssocID="{50B2DA44-A1AA-41D4-BC9E-82EDA31A0B3E}" presName="node" presStyleLbl="node1" presStyleIdx="10" presStyleCnt="11">
        <dgm:presLayoutVars>
          <dgm:bulletEnabled val="1"/>
        </dgm:presLayoutVars>
      </dgm:prSet>
      <dgm:spPr/>
    </dgm:pt>
  </dgm:ptLst>
  <dgm:cxnLst>
    <dgm:cxn modelId="{C943CB04-93B9-4238-A34B-5552F760728C}" srcId="{88E3F7E2-0AAF-48F5-B86F-DCE0B1F38E97}" destId="{44C826EE-D9D0-45CE-9962-27B7D470B996}" srcOrd="2" destOrd="0" parTransId="{DC53462B-69A9-4FFE-B4E1-18B23C610C82}" sibTransId="{654C7649-C7B7-4911-8547-00EA161FF7BF}"/>
    <dgm:cxn modelId="{7A640D07-775E-4388-AD98-58BB81DE7173}" type="presOf" srcId="{9B658622-0112-481A-8520-3C5874FA5871}" destId="{A027226A-0E78-46B9-AAD4-716E11C1A38F}" srcOrd="0" destOrd="0" presId="urn:microsoft.com/office/officeart/2005/8/layout/default"/>
    <dgm:cxn modelId="{BA29660B-B812-4EDC-9310-050D53681577}" srcId="{88E3F7E2-0AAF-48F5-B86F-DCE0B1F38E97}" destId="{3810DB62-1B10-411D-9DF3-DF5ABB763263}" srcOrd="5" destOrd="0" parTransId="{ABFD0148-D074-4204-B5F6-EE27C0C666F8}" sibTransId="{593E3F07-3F80-48E0-8585-19B17BFFD66A}"/>
    <dgm:cxn modelId="{F3A3221A-B4FE-4DDE-AA17-40B319D19067}" type="presOf" srcId="{96280913-D1D4-4D29-A107-7691EA81FB33}" destId="{BA07492D-EAC8-4FF2-9511-3724F2B7A5DA}" srcOrd="0" destOrd="0" presId="urn:microsoft.com/office/officeart/2005/8/layout/default"/>
    <dgm:cxn modelId="{2291E31E-0CC8-4CD4-8A73-1882D1BE5D57}" type="presOf" srcId="{023DDCC0-7A5F-4D19-B9BD-6DD0309EAB73}" destId="{C1143CB6-79FD-4854-936C-AC29665DFB38}" srcOrd="0" destOrd="0" presId="urn:microsoft.com/office/officeart/2005/8/layout/default"/>
    <dgm:cxn modelId="{393E952B-90EA-4464-97F7-340C3CB97156}" srcId="{88E3F7E2-0AAF-48F5-B86F-DCE0B1F38E97}" destId="{D2379369-4354-4CEB-AD68-9FF08CF9FC0A}" srcOrd="3" destOrd="0" parTransId="{4F86023D-2C0A-4F25-A064-48BC755F2794}" sibTransId="{F74502B0-8DFF-4F45-AA24-99AA3CDA3263}"/>
    <dgm:cxn modelId="{6F89393C-C1AF-4F42-9AD7-1017D081554D}" type="presOf" srcId="{7A5119BB-0FEE-4AFF-AC08-CB8B548F547C}" destId="{6516F72A-5DB5-44A4-A16B-13281D8CDE05}" srcOrd="0" destOrd="0" presId="urn:microsoft.com/office/officeart/2005/8/layout/default"/>
    <dgm:cxn modelId="{29A6B162-EAAB-4424-B9F1-E84CB74075BD}" type="presOf" srcId="{80ABFC43-9AD6-4D70-8486-F0F628452FF6}" destId="{23D30E74-13C0-44C2-8E60-7544565DC37E}" srcOrd="0" destOrd="0" presId="urn:microsoft.com/office/officeart/2005/8/layout/default"/>
    <dgm:cxn modelId="{AD9ADB65-FB2E-4D54-9F3C-0FCE912745C3}" type="presOf" srcId="{D2379369-4354-4CEB-AD68-9FF08CF9FC0A}" destId="{BD096132-C325-41F9-BCFB-89319CB8887A}" srcOrd="0" destOrd="0" presId="urn:microsoft.com/office/officeart/2005/8/layout/default"/>
    <dgm:cxn modelId="{03F98A68-1FBC-4D05-85F7-D94E5BD2F360}" srcId="{88E3F7E2-0AAF-48F5-B86F-DCE0B1F38E97}" destId="{50B2DA44-A1AA-41D4-BC9E-82EDA31A0B3E}" srcOrd="10" destOrd="0" parTransId="{2ADF0A7D-492E-450E-8585-32C76248425A}" sibTransId="{087E1865-8C0A-4BFE-A65F-AFFF0E1F1C14}"/>
    <dgm:cxn modelId="{ED1F4C50-EC3C-468E-AD84-27E321D730BE}" srcId="{88E3F7E2-0AAF-48F5-B86F-DCE0B1F38E97}" destId="{9B658622-0112-481A-8520-3C5874FA5871}" srcOrd="6" destOrd="0" parTransId="{F5F64E59-405A-4362-B076-A25D5FED70F8}" sibTransId="{805580A6-CC98-4CDD-9509-4D4740715C90}"/>
    <dgm:cxn modelId="{CF81DF54-2460-4A24-BDA4-157687216044}" srcId="{88E3F7E2-0AAF-48F5-B86F-DCE0B1F38E97}" destId="{80ABFC43-9AD6-4D70-8486-F0F628452FF6}" srcOrd="9" destOrd="0" parTransId="{FFB03E89-B46D-47CB-9662-55901AF9D89F}" sibTransId="{8EB94960-8719-47F0-82C8-9B7B50845ED2}"/>
    <dgm:cxn modelId="{3A854583-23AE-4FF7-BA25-EABDD1FBD16C}" type="presOf" srcId="{50B2DA44-A1AA-41D4-BC9E-82EDA31A0B3E}" destId="{7DB8B363-D917-4A8B-B725-D178BFB05629}" srcOrd="0" destOrd="0" presId="urn:microsoft.com/office/officeart/2005/8/layout/default"/>
    <dgm:cxn modelId="{3F8FA68E-DD30-4523-B3A7-8B7CB9AAE976}" type="presOf" srcId="{88E3F7E2-0AAF-48F5-B86F-DCE0B1F38E97}" destId="{6E5971A5-E9D0-431B-8E7E-259D60637F03}" srcOrd="0" destOrd="0" presId="urn:microsoft.com/office/officeart/2005/8/layout/default"/>
    <dgm:cxn modelId="{6BAFDF9A-9CA1-4274-917F-AE5CBBD6D103}" type="presOf" srcId="{44C826EE-D9D0-45CE-9962-27B7D470B996}" destId="{6BEF5B49-7532-48EE-A3DC-D726C759352F}" srcOrd="0" destOrd="0" presId="urn:microsoft.com/office/officeart/2005/8/layout/default"/>
    <dgm:cxn modelId="{0570189E-6F11-4B95-A5AC-B898AFCB6570}" type="presOf" srcId="{3810DB62-1B10-411D-9DF3-DF5ABB763263}" destId="{038FF3E0-396A-48CE-875F-CD0075A7B248}" srcOrd="0" destOrd="0" presId="urn:microsoft.com/office/officeart/2005/8/layout/default"/>
    <dgm:cxn modelId="{0735CA9F-5448-4F9D-9773-2675F49F909D}" type="presOf" srcId="{8923D4A9-6D98-49E9-844F-7CD5BFA300D6}" destId="{F116A15E-3D54-4F87-8B1B-163E6B19E8E8}" srcOrd="0" destOrd="0" presId="urn:microsoft.com/office/officeart/2005/8/layout/default"/>
    <dgm:cxn modelId="{1117C8A4-85A1-4673-BFDB-1C64BE0A1AFF}" srcId="{88E3F7E2-0AAF-48F5-B86F-DCE0B1F38E97}" destId="{7A5119BB-0FEE-4AFF-AC08-CB8B548F547C}" srcOrd="4" destOrd="0" parTransId="{80E67E77-03FB-4E9E-A938-27D0A81A6CEE}" sibTransId="{49E3223C-8253-43A6-B661-652D8AEC6DA6}"/>
    <dgm:cxn modelId="{1B1320AB-9B7B-4A9E-B19F-7F926B9B489E}" type="presOf" srcId="{C31C6BE4-B24A-404D-ACE4-C1E36E9C8C51}" destId="{59730CCC-9BC6-46CE-BE4A-B8E42D57708B}" srcOrd="0" destOrd="0" presId="urn:microsoft.com/office/officeart/2005/8/layout/default"/>
    <dgm:cxn modelId="{2852BDBE-E5EE-4EB7-A198-389E58787EFC}" srcId="{88E3F7E2-0AAF-48F5-B86F-DCE0B1F38E97}" destId="{96280913-D1D4-4D29-A107-7691EA81FB33}" srcOrd="7" destOrd="0" parTransId="{BC49F353-6E27-426C-9C6D-5B631B642E85}" sibTransId="{DF083CB1-436E-4E59-81DE-CB2AF901F2F8}"/>
    <dgm:cxn modelId="{DE4E07C9-490D-47D5-A94F-C08EE0106562}" srcId="{88E3F7E2-0AAF-48F5-B86F-DCE0B1F38E97}" destId="{C31C6BE4-B24A-404D-ACE4-C1E36E9C8C51}" srcOrd="8" destOrd="0" parTransId="{7586C5FB-54C0-444E-A4FB-5819E2280EDE}" sibTransId="{844E1FE1-BAE8-484E-B4EB-1885EDB66FCB}"/>
    <dgm:cxn modelId="{705ABACE-4894-488C-B72B-48EF79872EEC}" srcId="{88E3F7E2-0AAF-48F5-B86F-DCE0B1F38E97}" destId="{8923D4A9-6D98-49E9-844F-7CD5BFA300D6}" srcOrd="0" destOrd="0" parTransId="{002F7AD9-399B-4562-9A91-85DFC2711AB2}" sibTransId="{0415C793-AEAF-4816-AFCC-04758183F9DF}"/>
    <dgm:cxn modelId="{C73372F1-A762-4561-8D86-CEB00537777E}" srcId="{88E3F7E2-0AAF-48F5-B86F-DCE0B1F38E97}" destId="{023DDCC0-7A5F-4D19-B9BD-6DD0309EAB73}" srcOrd="1" destOrd="0" parTransId="{2AF225D7-96FC-4D23-A4BF-281F8BBA17A1}" sibTransId="{E62FA3C7-C759-473D-8999-12B77FA89050}"/>
    <dgm:cxn modelId="{DBC838CB-DF7E-420F-A046-C64DCF9890FA}" type="presParOf" srcId="{6E5971A5-E9D0-431B-8E7E-259D60637F03}" destId="{F116A15E-3D54-4F87-8B1B-163E6B19E8E8}" srcOrd="0" destOrd="0" presId="urn:microsoft.com/office/officeart/2005/8/layout/default"/>
    <dgm:cxn modelId="{B0590556-25CE-4B59-8079-9D64D1400187}" type="presParOf" srcId="{6E5971A5-E9D0-431B-8E7E-259D60637F03}" destId="{2713F174-7F64-4C8C-A368-125819AF0A31}" srcOrd="1" destOrd="0" presId="urn:microsoft.com/office/officeart/2005/8/layout/default"/>
    <dgm:cxn modelId="{E64C11EE-4AE9-46F0-AF32-556E90495E1C}" type="presParOf" srcId="{6E5971A5-E9D0-431B-8E7E-259D60637F03}" destId="{C1143CB6-79FD-4854-936C-AC29665DFB38}" srcOrd="2" destOrd="0" presId="urn:microsoft.com/office/officeart/2005/8/layout/default"/>
    <dgm:cxn modelId="{A89DBE86-C8C4-4A9F-B20D-95FD461096C6}" type="presParOf" srcId="{6E5971A5-E9D0-431B-8E7E-259D60637F03}" destId="{D7339044-793F-43A6-8E17-2EDF8D82628D}" srcOrd="3" destOrd="0" presId="urn:microsoft.com/office/officeart/2005/8/layout/default"/>
    <dgm:cxn modelId="{AB3D4BA0-4C68-4492-A3EB-B56588527ED7}" type="presParOf" srcId="{6E5971A5-E9D0-431B-8E7E-259D60637F03}" destId="{6BEF5B49-7532-48EE-A3DC-D726C759352F}" srcOrd="4" destOrd="0" presId="urn:microsoft.com/office/officeart/2005/8/layout/default"/>
    <dgm:cxn modelId="{D5CD650D-08CC-4551-92EC-AE891AAA3666}" type="presParOf" srcId="{6E5971A5-E9D0-431B-8E7E-259D60637F03}" destId="{3AC1238E-C7F7-4495-B7B2-C9B098777B69}" srcOrd="5" destOrd="0" presId="urn:microsoft.com/office/officeart/2005/8/layout/default"/>
    <dgm:cxn modelId="{3545B43B-2C18-4E36-9DC1-64F3D6BA92B3}" type="presParOf" srcId="{6E5971A5-E9D0-431B-8E7E-259D60637F03}" destId="{BD096132-C325-41F9-BCFB-89319CB8887A}" srcOrd="6" destOrd="0" presId="urn:microsoft.com/office/officeart/2005/8/layout/default"/>
    <dgm:cxn modelId="{4CCE520B-E3EC-47E7-BFF0-AA4775EE584F}" type="presParOf" srcId="{6E5971A5-E9D0-431B-8E7E-259D60637F03}" destId="{6F21FE48-5E98-4166-B3C2-FC85747CCCAE}" srcOrd="7" destOrd="0" presId="urn:microsoft.com/office/officeart/2005/8/layout/default"/>
    <dgm:cxn modelId="{57D7B0A5-C4AE-4F7C-BD01-2AF7C6107202}" type="presParOf" srcId="{6E5971A5-E9D0-431B-8E7E-259D60637F03}" destId="{6516F72A-5DB5-44A4-A16B-13281D8CDE05}" srcOrd="8" destOrd="0" presId="urn:microsoft.com/office/officeart/2005/8/layout/default"/>
    <dgm:cxn modelId="{1F1A8E99-24C5-4E6F-A629-DF8118DD2758}" type="presParOf" srcId="{6E5971A5-E9D0-431B-8E7E-259D60637F03}" destId="{E27E532B-E466-406B-A1BF-02D1A51291FE}" srcOrd="9" destOrd="0" presId="urn:microsoft.com/office/officeart/2005/8/layout/default"/>
    <dgm:cxn modelId="{2A8A77B5-77AF-4B92-8198-E632D89AE6C3}" type="presParOf" srcId="{6E5971A5-E9D0-431B-8E7E-259D60637F03}" destId="{038FF3E0-396A-48CE-875F-CD0075A7B248}" srcOrd="10" destOrd="0" presId="urn:microsoft.com/office/officeart/2005/8/layout/default"/>
    <dgm:cxn modelId="{1BA3F6B1-C999-49CD-8F2C-B2D3CAFAA883}" type="presParOf" srcId="{6E5971A5-E9D0-431B-8E7E-259D60637F03}" destId="{D7D3D810-EBF3-4C4F-BA26-675694990E1E}" srcOrd="11" destOrd="0" presId="urn:microsoft.com/office/officeart/2005/8/layout/default"/>
    <dgm:cxn modelId="{25A30CA4-1930-4B32-8974-259311DC60EF}" type="presParOf" srcId="{6E5971A5-E9D0-431B-8E7E-259D60637F03}" destId="{A027226A-0E78-46B9-AAD4-716E11C1A38F}" srcOrd="12" destOrd="0" presId="urn:microsoft.com/office/officeart/2005/8/layout/default"/>
    <dgm:cxn modelId="{07C059E4-B782-4F3F-A618-0C991E432859}" type="presParOf" srcId="{6E5971A5-E9D0-431B-8E7E-259D60637F03}" destId="{8A251623-41F2-4EF2-A86B-2D510029BDFF}" srcOrd="13" destOrd="0" presId="urn:microsoft.com/office/officeart/2005/8/layout/default"/>
    <dgm:cxn modelId="{266C10B9-A517-4629-8CD9-499EBBC3AA8A}" type="presParOf" srcId="{6E5971A5-E9D0-431B-8E7E-259D60637F03}" destId="{BA07492D-EAC8-4FF2-9511-3724F2B7A5DA}" srcOrd="14" destOrd="0" presId="urn:microsoft.com/office/officeart/2005/8/layout/default"/>
    <dgm:cxn modelId="{13CEAC0F-962A-4E94-9B26-60213A6C974A}" type="presParOf" srcId="{6E5971A5-E9D0-431B-8E7E-259D60637F03}" destId="{9F82CE0F-D431-451F-BEF4-1A1A56E3369A}" srcOrd="15" destOrd="0" presId="urn:microsoft.com/office/officeart/2005/8/layout/default"/>
    <dgm:cxn modelId="{3B3D0C40-5198-4824-BFE4-BF228B20335C}" type="presParOf" srcId="{6E5971A5-E9D0-431B-8E7E-259D60637F03}" destId="{59730CCC-9BC6-46CE-BE4A-B8E42D57708B}" srcOrd="16" destOrd="0" presId="urn:microsoft.com/office/officeart/2005/8/layout/default"/>
    <dgm:cxn modelId="{5C9C7B2F-4A0D-4ED6-B66E-FCEED02D435E}" type="presParOf" srcId="{6E5971A5-E9D0-431B-8E7E-259D60637F03}" destId="{3FC5213C-C5F9-472D-BDA5-D916C59C2A23}" srcOrd="17" destOrd="0" presId="urn:microsoft.com/office/officeart/2005/8/layout/default"/>
    <dgm:cxn modelId="{0307BE39-E218-475E-9E8E-DC6CF2061E0F}" type="presParOf" srcId="{6E5971A5-E9D0-431B-8E7E-259D60637F03}" destId="{23D30E74-13C0-44C2-8E60-7544565DC37E}" srcOrd="18" destOrd="0" presId="urn:microsoft.com/office/officeart/2005/8/layout/default"/>
    <dgm:cxn modelId="{D0788D1F-B912-41FE-8318-5F0ADEB0D967}" type="presParOf" srcId="{6E5971A5-E9D0-431B-8E7E-259D60637F03}" destId="{529ECCD0-F3CC-4E36-A395-BF3B777741B5}" srcOrd="19" destOrd="0" presId="urn:microsoft.com/office/officeart/2005/8/layout/default"/>
    <dgm:cxn modelId="{474C3C0E-AC33-45DF-985C-A19405B3386B}" type="presParOf" srcId="{6E5971A5-E9D0-431B-8E7E-259D60637F03}" destId="{7DB8B363-D917-4A8B-B725-D178BFB05629}" srcOrd="2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E1DF402-4DF0-4FFC-BAAB-C5832DD0886F}">
      <dsp:nvSpPr>
        <dsp:cNvPr id="0" name=""/>
        <dsp:cNvSpPr/>
      </dsp:nvSpPr>
      <dsp:spPr>
        <a:xfrm>
          <a:off x="7879340" y="2267309"/>
          <a:ext cx="91440" cy="1583123"/>
        </a:xfrm>
        <a:custGeom>
          <a:avLst/>
          <a:gdLst/>
          <a:ahLst/>
          <a:cxnLst/>
          <a:rect l="0" t="0" r="0" b="0"/>
          <a:pathLst>
            <a:path>
              <a:moveTo>
                <a:pt x="45720" y="0"/>
              </a:moveTo>
              <a:lnTo>
                <a:pt x="45720" y="1583123"/>
              </a:lnTo>
              <a:lnTo>
                <a:pt x="94055" y="1583123"/>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06ACA90-4793-44FE-A66B-FE5928456B91}">
      <dsp:nvSpPr>
        <dsp:cNvPr id="0" name=""/>
        <dsp:cNvSpPr/>
      </dsp:nvSpPr>
      <dsp:spPr>
        <a:xfrm>
          <a:off x="5355630" y="482390"/>
          <a:ext cx="1202733" cy="1087532"/>
        </a:xfrm>
        <a:custGeom>
          <a:avLst/>
          <a:gdLst/>
          <a:ahLst/>
          <a:cxnLst/>
          <a:rect l="0" t="0" r="0" b="0"/>
          <a:pathLst>
            <a:path>
              <a:moveTo>
                <a:pt x="0" y="0"/>
              </a:moveTo>
              <a:lnTo>
                <a:pt x="0" y="1087532"/>
              </a:lnTo>
              <a:lnTo>
                <a:pt x="1202733" y="1087532"/>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9733D42-D98C-411C-A48B-6B54C9F36598}">
      <dsp:nvSpPr>
        <dsp:cNvPr id="0" name=""/>
        <dsp:cNvSpPr/>
      </dsp:nvSpPr>
      <dsp:spPr>
        <a:xfrm>
          <a:off x="3134593" y="2267254"/>
          <a:ext cx="905542" cy="1613041"/>
        </a:xfrm>
        <a:custGeom>
          <a:avLst/>
          <a:gdLst/>
          <a:ahLst/>
          <a:cxnLst/>
          <a:rect l="0" t="0" r="0" b="0"/>
          <a:pathLst>
            <a:path>
              <a:moveTo>
                <a:pt x="0" y="0"/>
              </a:moveTo>
              <a:lnTo>
                <a:pt x="0" y="1613041"/>
              </a:lnTo>
              <a:lnTo>
                <a:pt x="905542" y="1613041"/>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F4A217A-E4C3-468F-B197-A4C35746A2AA}">
      <dsp:nvSpPr>
        <dsp:cNvPr id="0" name=""/>
        <dsp:cNvSpPr/>
      </dsp:nvSpPr>
      <dsp:spPr>
        <a:xfrm>
          <a:off x="2790447" y="2267254"/>
          <a:ext cx="344146" cy="1603556"/>
        </a:xfrm>
        <a:custGeom>
          <a:avLst/>
          <a:gdLst/>
          <a:ahLst/>
          <a:cxnLst/>
          <a:rect l="0" t="0" r="0" b="0"/>
          <a:pathLst>
            <a:path>
              <a:moveTo>
                <a:pt x="344146" y="0"/>
              </a:moveTo>
              <a:lnTo>
                <a:pt x="344146" y="1603556"/>
              </a:lnTo>
              <a:lnTo>
                <a:pt x="0" y="1603556"/>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22C7E96-8F53-439F-BDE6-5DE1AED421AF}">
      <dsp:nvSpPr>
        <dsp:cNvPr id="0" name=""/>
        <dsp:cNvSpPr/>
      </dsp:nvSpPr>
      <dsp:spPr>
        <a:xfrm>
          <a:off x="5049100" y="482390"/>
          <a:ext cx="306529" cy="1087476"/>
        </a:xfrm>
        <a:custGeom>
          <a:avLst/>
          <a:gdLst/>
          <a:ahLst/>
          <a:cxnLst/>
          <a:rect l="0" t="0" r="0" b="0"/>
          <a:pathLst>
            <a:path>
              <a:moveTo>
                <a:pt x="306529" y="0"/>
              </a:moveTo>
              <a:lnTo>
                <a:pt x="306529" y="1087476"/>
              </a:lnTo>
              <a:lnTo>
                <a:pt x="0" y="1087476"/>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0E127C1-3C3B-4FC5-A01C-4394CA7A7372}">
      <dsp:nvSpPr>
        <dsp:cNvPr id="0" name=""/>
        <dsp:cNvSpPr/>
      </dsp:nvSpPr>
      <dsp:spPr>
        <a:xfrm>
          <a:off x="2480263" y="71239"/>
          <a:ext cx="5750733" cy="411151"/>
        </a:xfrm>
        <a:prstGeom prst="rect">
          <a:avLst/>
        </a:prstGeom>
        <a:solidFill>
          <a:schemeClr val="accent6"/>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GB" sz="2000" kern="1200" dirty="0"/>
            <a:t>Unspent CSR Liabilities</a:t>
          </a:r>
        </a:p>
      </dsp:txBody>
      <dsp:txXfrm>
        <a:off x="2480263" y="71239"/>
        <a:ext cx="5750733" cy="411151"/>
      </dsp:txXfrm>
    </dsp:sp>
    <dsp:sp modelId="{65BEE19D-240B-4428-9392-08F953B6F208}">
      <dsp:nvSpPr>
        <dsp:cNvPr id="0" name=""/>
        <dsp:cNvSpPr/>
      </dsp:nvSpPr>
      <dsp:spPr>
        <a:xfrm>
          <a:off x="1220086" y="872481"/>
          <a:ext cx="3829014" cy="1394773"/>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GB" sz="2000" kern="1200" dirty="0"/>
            <a:t>Ongoing Projects (Having timelines of &gt; 3yrs excl. Yr of Comm.)</a:t>
          </a:r>
        </a:p>
      </dsp:txBody>
      <dsp:txXfrm>
        <a:off x="1220086" y="872481"/>
        <a:ext cx="3829014" cy="1394773"/>
      </dsp:txXfrm>
    </dsp:sp>
    <dsp:sp modelId="{CE06B1EF-8BA6-4195-A887-4D5299E27D79}">
      <dsp:nvSpPr>
        <dsp:cNvPr id="0" name=""/>
        <dsp:cNvSpPr/>
      </dsp:nvSpPr>
      <dsp:spPr>
        <a:xfrm>
          <a:off x="901" y="3173424"/>
          <a:ext cx="2789546" cy="1394773"/>
        </a:xfrm>
        <a:prstGeom prst="rect">
          <a:avLst/>
        </a:prstGeom>
        <a:solidFill>
          <a:srgbClr val="0070C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GB" sz="2000" kern="1200" dirty="0"/>
            <a:t>Deposit amt in Special Bank A/c within 30 days from end of FY for spending within 3 years</a:t>
          </a:r>
        </a:p>
      </dsp:txBody>
      <dsp:txXfrm>
        <a:off x="901" y="3173424"/>
        <a:ext cx="2789546" cy="1394773"/>
      </dsp:txXfrm>
    </dsp:sp>
    <dsp:sp modelId="{6CDEFF44-12AE-4C99-855A-EACF0DCE7BBD}">
      <dsp:nvSpPr>
        <dsp:cNvPr id="0" name=""/>
        <dsp:cNvSpPr/>
      </dsp:nvSpPr>
      <dsp:spPr>
        <a:xfrm>
          <a:off x="4040135" y="3182908"/>
          <a:ext cx="2789546" cy="1394773"/>
        </a:xfrm>
        <a:prstGeom prst="rect">
          <a:avLst/>
        </a:prstGeom>
        <a:solidFill>
          <a:srgbClr val="0070C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GB" sz="2000" kern="1200" dirty="0"/>
            <a:t>Failure to Spend will result in transfer to a Fund specified in Sch VII within 30 days from the end of the 3</a:t>
          </a:r>
          <a:r>
            <a:rPr lang="en-GB" sz="2000" kern="1200" baseline="30000" dirty="0"/>
            <a:t>rd</a:t>
          </a:r>
          <a:r>
            <a:rPr lang="en-GB" sz="2000" kern="1200" dirty="0"/>
            <a:t> year</a:t>
          </a:r>
        </a:p>
      </dsp:txBody>
      <dsp:txXfrm>
        <a:off x="4040135" y="3182908"/>
        <a:ext cx="2789546" cy="1394773"/>
      </dsp:txXfrm>
    </dsp:sp>
    <dsp:sp modelId="{2F9D4005-8F9A-42D9-B301-5C09F1C6992D}">
      <dsp:nvSpPr>
        <dsp:cNvPr id="0" name=""/>
        <dsp:cNvSpPr/>
      </dsp:nvSpPr>
      <dsp:spPr>
        <a:xfrm>
          <a:off x="6558363" y="872536"/>
          <a:ext cx="2733392" cy="1394773"/>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GB" sz="2000" kern="1200" dirty="0"/>
            <a:t>Non Ongoing Projects</a:t>
          </a:r>
        </a:p>
      </dsp:txBody>
      <dsp:txXfrm>
        <a:off x="6558363" y="872536"/>
        <a:ext cx="2733392" cy="1394773"/>
      </dsp:txXfrm>
    </dsp:sp>
    <dsp:sp modelId="{F8AED053-D54F-48AE-BDF3-866866B2150F}">
      <dsp:nvSpPr>
        <dsp:cNvPr id="0" name=""/>
        <dsp:cNvSpPr/>
      </dsp:nvSpPr>
      <dsp:spPr>
        <a:xfrm>
          <a:off x="7973396" y="3153046"/>
          <a:ext cx="2789546" cy="1394773"/>
        </a:xfrm>
        <a:prstGeom prst="rect">
          <a:avLst/>
        </a:prstGeom>
        <a:solidFill>
          <a:srgbClr val="0070C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GB" sz="2000" kern="1200" dirty="0"/>
            <a:t>Transfer to a Fund specified in Sch VII</a:t>
          </a:r>
        </a:p>
      </dsp:txBody>
      <dsp:txXfrm>
        <a:off x="7973396" y="3153046"/>
        <a:ext cx="2789546" cy="139477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194C952-BBCD-4CAB-BD8C-09D67BBE0494}">
      <dsp:nvSpPr>
        <dsp:cNvPr id="0" name=""/>
        <dsp:cNvSpPr/>
      </dsp:nvSpPr>
      <dsp:spPr>
        <a:xfrm>
          <a:off x="0" y="317499"/>
          <a:ext cx="2539999" cy="1524000"/>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GB" sz="2900" kern="1200" dirty="0"/>
            <a:t>PM National Relief Fund</a:t>
          </a:r>
        </a:p>
      </dsp:txBody>
      <dsp:txXfrm>
        <a:off x="0" y="317499"/>
        <a:ext cx="2539999" cy="1524000"/>
      </dsp:txXfrm>
    </dsp:sp>
    <dsp:sp modelId="{9E5EA8F1-56AF-417B-BDDC-01A884EDF526}">
      <dsp:nvSpPr>
        <dsp:cNvPr id="0" name=""/>
        <dsp:cNvSpPr/>
      </dsp:nvSpPr>
      <dsp:spPr>
        <a:xfrm>
          <a:off x="2794000" y="317499"/>
          <a:ext cx="2539999" cy="1524000"/>
        </a:xfrm>
        <a:prstGeom prst="rect">
          <a:avLst/>
        </a:prstGeom>
        <a:solidFill>
          <a:schemeClr val="accent5">
            <a:hueOff val="-2159800"/>
            <a:satOff val="2382"/>
            <a:lumOff val="741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GB" sz="2900" kern="1200" dirty="0"/>
            <a:t>Swach Bharat Kosh</a:t>
          </a:r>
        </a:p>
      </dsp:txBody>
      <dsp:txXfrm>
        <a:off x="2794000" y="317499"/>
        <a:ext cx="2539999" cy="1524000"/>
      </dsp:txXfrm>
    </dsp:sp>
    <dsp:sp modelId="{81D191A8-20D5-40FD-9CA3-C88813D57B57}">
      <dsp:nvSpPr>
        <dsp:cNvPr id="0" name=""/>
        <dsp:cNvSpPr/>
      </dsp:nvSpPr>
      <dsp:spPr>
        <a:xfrm>
          <a:off x="5587999" y="317499"/>
          <a:ext cx="2539999" cy="1524000"/>
        </a:xfrm>
        <a:prstGeom prst="rect">
          <a:avLst/>
        </a:prstGeom>
        <a:solidFill>
          <a:schemeClr val="accent5">
            <a:hueOff val="-4319600"/>
            <a:satOff val="4764"/>
            <a:lumOff val="1482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GB" sz="2900" kern="1200" dirty="0"/>
            <a:t>Clean Ganga Fund</a:t>
          </a:r>
        </a:p>
      </dsp:txBody>
      <dsp:txXfrm>
        <a:off x="5587999" y="317499"/>
        <a:ext cx="2539999" cy="1524000"/>
      </dsp:txXfrm>
    </dsp:sp>
    <dsp:sp modelId="{CCB2ABBF-EF2F-456D-8A52-ED6779DAC1B4}">
      <dsp:nvSpPr>
        <dsp:cNvPr id="0" name=""/>
        <dsp:cNvSpPr/>
      </dsp:nvSpPr>
      <dsp:spPr>
        <a:xfrm>
          <a:off x="0" y="2095500"/>
          <a:ext cx="2539999" cy="1524000"/>
        </a:xfrm>
        <a:prstGeom prst="rect">
          <a:avLst/>
        </a:prstGeom>
        <a:solidFill>
          <a:schemeClr val="accent5">
            <a:hueOff val="-6479400"/>
            <a:satOff val="7146"/>
            <a:lumOff val="2223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GB" sz="2900" kern="1200" dirty="0"/>
            <a:t>PM CARES Fund</a:t>
          </a:r>
        </a:p>
      </dsp:txBody>
      <dsp:txXfrm>
        <a:off x="0" y="2095500"/>
        <a:ext cx="2539999" cy="1524000"/>
      </dsp:txXfrm>
    </dsp:sp>
    <dsp:sp modelId="{CF4BF209-B53A-4884-9E53-5BF4351B701A}">
      <dsp:nvSpPr>
        <dsp:cNvPr id="0" name=""/>
        <dsp:cNvSpPr/>
      </dsp:nvSpPr>
      <dsp:spPr>
        <a:xfrm>
          <a:off x="2794000" y="2095500"/>
          <a:ext cx="2539999" cy="1524000"/>
        </a:xfrm>
        <a:prstGeom prst="rect">
          <a:avLst/>
        </a:prstGeom>
        <a:solidFill>
          <a:schemeClr val="accent5">
            <a:hueOff val="-8639200"/>
            <a:satOff val="9528"/>
            <a:lumOff val="2964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GB" sz="2900" kern="1200" dirty="0"/>
            <a:t>State Disaster Management Authority</a:t>
          </a:r>
        </a:p>
      </dsp:txBody>
      <dsp:txXfrm>
        <a:off x="2794000" y="2095500"/>
        <a:ext cx="2539999" cy="1524000"/>
      </dsp:txXfrm>
    </dsp:sp>
    <dsp:sp modelId="{888D6567-1AB7-415F-963D-B7095A16D64F}">
      <dsp:nvSpPr>
        <dsp:cNvPr id="0" name=""/>
        <dsp:cNvSpPr/>
      </dsp:nvSpPr>
      <dsp:spPr>
        <a:xfrm>
          <a:off x="5587999" y="2095500"/>
          <a:ext cx="2539999" cy="1524000"/>
        </a:xfrm>
        <a:prstGeom prst="rect">
          <a:avLst/>
        </a:prstGeom>
        <a:solidFill>
          <a:schemeClr val="accent5">
            <a:hueOff val="-10798999"/>
            <a:satOff val="11910"/>
            <a:lumOff val="3705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GB" sz="2900" kern="1200" dirty="0"/>
            <a:t>Skill Devolepment Fund</a:t>
          </a:r>
        </a:p>
      </dsp:txBody>
      <dsp:txXfrm>
        <a:off x="5587999" y="2095500"/>
        <a:ext cx="2539999" cy="152400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16A15E-3D54-4F87-8B1B-163E6B19E8E8}">
      <dsp:nvSpPr>
        <dsp:cNvPr id="0" name=""/>
        <dsp:cNvSpPr/>
      </dsp:nvSpPr>
      <dsp:spPr>
        <a:xfrm>
          <a:off x="1056662" y="1141"/>
          <a:ext cx="2072942" cy="1243765"/>
        </a:xfrm>
        <a:prstGeom prst="rect">
          <a:avLst/>
        </a:prstGeom>
        <a:solidFill>
          <a:schemeClr val="accent1">
            <a:shade val="8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t>Current Ratio</a:t>
          </a:r>
        </a:p>
        <a:p>
          <a:pPr marL="0" lvl="0" indent="0" algn="ctr" defTabSz="755650">
            <a:lnSpc>
              <a:spcPct val="90000"/>
            </a:lnSpc>
            <a:spcBef>
              <a:spcPct val="0"/>
            </a:spcBef>
            <a:spcAft>
              <a:spcPct val="35000"/>
            </a:spcAft>
            <a:buNone/>
          </a:pPr>
          <a:r>
            <a:rPr lang="en-US" sz="1700" kern="1200" dirty="0"/>
            <a:t>(CR = CA /CL)</a:t>
          </a:r>
          <a:endParaRPr lang="en-IN" sz="1700" kern="1200" dirty="0"/>
        </a:p>
      </dsp:txBody>
      <dsp:txXfrm>
        <a:off x="1056662" y="1141"/>
        <a:ext cx="2072942" cy="1243765"/>
      </dsp:txXfrm>
    </dsp:sp>
    <dsp:sp modelId="{C1143CB6-79FD-4854-936C-AC29665DFB38}">
      <dsp:nvSpPr>
        <dsp:cNvPr id="0" name=""/>
        <dsp:cNvSpPr/>
      </dsp:nvSpPr>
      <dsp:spPr>
        <a:xfrm>
          <a:off x="3336898" y="1141"/>
          <a:ext cx="2072942" cy="1243765"/>
        </a:xfrm>
        <a:prstGeom prst="rect">
          <a:avLst/>
        </a:prstGeom>
        <a:solidFill>
          <a:schemeClr val="accent1">
            <a:shade val="80000"/>
            <a:hueOff val="78884"/>
            <a:satOff val="-7049"/>
            <a:lumOff val="388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t>Debt – Equity Ratio</a:t>
          </a:r>
        </a:p>
        <a:p>
          <a:pPr marL="0" lvl="0" indent="0" algn="ctr" defTabSz="755650">
            <a:lnSpc>
              <a:spcPct val="90000"/>
            </a:lnSpc>
            <a:spcBef>
              <a:spcPct val="0"/>
            </a:spcBef>
            <a:spcAft>
              <a:spcPct val="35000"/>
            </a:spcAft>
            <a:buNone/>
          </a:pPr>
          <a:r>
            <a:rPr lang="en-US" sz="1700" kern="1200" dirty="0"/>
            <a:t>(DE Ratio = TD/SHE)</a:t>
          </a:r>
          <a:endParaRPr lang="en-IN" sz="1700" kern="1200" dirty="0"/>
        </a:p>
      </dsp:txBody>
      <dsp:txXfrm>
        <a:off x="3336898" y="1141"/>
        <a:ext cx="2072942" cy="1243765"/>
      </dsp:txXfrm>
    </dsp:sp>
    <dsp:sp modelId="{6BEF5B49-7532-48EE-A3DC-D726C759352F}">
      <dsp:nvSpPr>
        <dsp:cNvPr id="0" name=""/>
        <dsp:cNvSpPr/>
      </dsp:nvSpPr>
      <dsp:spPr>
        <a:xfrm>
          <a:off x="5617135" y="1141"/>
          <a:ext cx="2072942" cy="1243765"/>
        </a:xfrm>
        <a:prstGeom prst="rect">
          <a:avLst/>
        </a:prstGeom>
        <a:solidFill>
          <a:schemeClr val="accent1">
            <a:shade val="80000"/>
            <a:hueOff val="157768"/>
            <a:satOff val="-14098"/>
            <a:lumOff val="776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t>Debt Service Coverage Ratio</a:t>
          </a:r>
        </a:p>
        <a:p>
          <a:pPr marL="0" lvl="0" indent="0" algn="ctr" defTabSz="755650">
            <a:lnSpc>
              <a:spcPct val="90000"/>
            </a:lnSpc>
            <a:spcBef>
              <a:spcPct val="0"/>
            </a:spcBef>
            <a:spcAft>
              <a:spcPct val="35000"/>
            </a:spcAft>
            <a:buNone/>
          </a:pPr>
          <a:r>
            <a:rPr lang="en-US" sz="1700" kern="1200" dirty="0"/>
            <a:t>(DSCR = </a:t>
          </a:r>
          <a:r>
            <a:rPr lang="en-US" sz="1700" kern="1200" dirty="0" err="1"/>
            <a:t>Erngs</a:t>
          </a:r>
          <a:r>
            <a:rPr lang="en-US" sz="1700" kern="1200" dirty="0"/>
            <a:t> </a:t>
          </a:r>
          <a:r>
            <a:rPr lang="en-US" sz="1700" kern="1200" dirty="0" err="1"/>
            <a:t>Avlbe</a:t>
          </a:r>
          <a:r>
            <a:rPr lang="en-US" sz="1700" kern="1200" dirty="0"/>
            <a:t> for DS/DS)</a:t>
          </a:r>
          <a:endParaRPr lang="en-IN" sz="1700" kern="1200" dirty="0"/>
        </a:p>
      </dsp:txBody>
      <dsp:txXfrm>
        <a:off x="5617135" y="1141"/>
        <a:ext cx="2072942" cy="1243765"/>
      </dsp:txXfrm>
    </dsp:sp>
    <dsp:sp modelId="{BD096132-C325-41F9-BCFB-89319CB8887A}">
      <dsp:nvSpPr>
        <dsp:cNvPr id="0" name=""/>
        <dsp:cNvSpPr/>
      </dsp:nvSpPr>
      <dsp:spPr>
        <a:xfrm>
          <a:off x="7897371" y="1141"/>
          <a:ext cx="2072942" cy="1243765"/>
        </a:xfrm>
        <a:prstGeom prst="rect">
          <a:avLst/>
        </a:prstGeom>
        <a:solidFill>
          <a:schemeClr val="accent1">
            <a:shade val="80000"/>
            <a:hueOff val="236652"/>
            <a:satOff val="-21147"/>
            <a:lumOff val="1164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t>Return on Equity Ratio</a:t>
          </a:r>
        </a:p>
        <a:p>
          <a:pPr marL="0" lvl="0" indent="0" algn="ctr" defTabSz="755650">
            <a:lnSpc>
              <a:spcPct val="90000"/>
            </a:lnSpc>
            <a:spcBef>
              <a:spcPct val="0"/>
            </a:spcBef>
            <a:spcAft>
              <a:spcPct val="35000"/>
            </a:spcAft>
            <a:buNone/>
          </a:pPr>
          <a:r>
            <a:rPr lang="en-US" sz="1700" kern="1200" dirty="0"/>
            <a:t>(ROE = NPAT-Pre </a:t>
          </a:r>
          <a:r>
            <a:rPr lang="en-US" sz="1700" kern="1200" dirty="0" err="1"/>
            <a:t>Dvd</a:t>
          </a:r>
          <a:r>
            <a:rPr lang="en-US" sz="1700" kern="1200" dirty="0"/>
            <a:t>/ Avg SHE)</a:t>
          </a:r>
          <a:endParaRPr lang="en-IN" sz="1700" kern="1200" dirty="0"/>
        </a:p>
      </dsp:txBody>
      <dsp:txXfrm>
        <a:off x="7897371" y="1141"/>
        <a:ext cx="2072942" cy="1243765"/>
      </dsp:txXfrm>
    </dsp:sp>
    <dsp:sp modelId="{6516F72A-5DB5-44A4-A16B-13281D8CDE05}">
      <dsp:nvSpPr>
        <dsp:cNvPr id="0" name=""/>
        <dsp:cNvSpPr/>
      </dsp:nvSpPr>
      <dsp:spPr>
        <a:xfrm>
          <a:off x="1056662" y="1452201"/>
          <a:ext cx="2072942" cy="1243765"/>
        </a:xfrm>
        <a:prstGeom prst="rect">
          <a:avLst/>
        </a:prstGeom>
        <a:solidFill>
          <a:schemeClr val="accent1">
            <a:shade val="80000"/>
            <a:hueOff val="315535"/>
            <a:satOff val="-28196"/>
            <a:lumOff val="1552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t>Inventory Turnover Ratio</a:t>
          </a:r>
        </a:p>
        <a:p>
          <a:pPr marL="0" lvl="0" indent="0" algn="ctr" defTabSz="755650">
            <a:lnSpc>
              <a:spcPct val="90000"/>
            </a:lnSpc>
            <a:spcBef>
              <a:spcPct val="0"/>
            </a:spcBef>
            <a:spcAft>
              <a:spcPct val="35000"/>
            </a:spcAft>
            <a:buNone/>
          </a:pPr>
          <a:r>
            <a:rPr lang="en-US" sz="1700" kern="1200" dirty="0"/>
            <a:t>(ITR = COGS or Sales /AI)</a:t>
          </a:r>
          <a:endParaRPr lang="en-IN" sz="1700" kern="1200" dirty="0"/>
        </a:p>
      </dsp:txBody>
      <dsp:txXfrm>
        <a:off x="1056662" y="1452201"/>
        <a:ext cx="2072942" cy="1243765"/>
      </dsp:txXfrm>
    </dsp:sp>
    <dsp:sp modelId="{038FF3E0-396A-48CE-875F-CD0075A7B248}">
      <dsp:nvSpPr>
        <dsp:cNvPr id="0" name=""/>
        <dsp:cNvSpPr/>
      </dsp:nvSpPr>
      <dsp:spPr>
        <a:xfrm>
          <a:off x="3336898" y="1452201"/>
          <a:ext cx="2072942" cy="1243765"/>
        </a:xfrm>
        <a:prstGeom prst="rect">
          <a:avLst/>
        </a:prstGeom>
        <a:solidFill>
          <a:schemeClr val="accent1">
            <a:shade val="80000"/>
            <a:hueOff val="394419"/>
            <a:satOff val="-35245"/>
            <a:lumOff val="1940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t>Trade Receivables Turnover Ratio</a:t>
          </a:r>
        </a:p>
        <a:p>
          <a:pPr marL="0" lvl="0" indent="0" algn="ctr" defTabSz="755650">
            <a:lnSpc>
              <a:spcPct val="90000"/>
            </a:lnSpc>
            <a:spcBef>
              <a:spcPct val="0"/>
            </a:spcBef>
            <a:spcAft>
              <a:spcPct val="35000"/>
            </a:spcAft>
            <a:buNone/>
          </a:pPr>
          <a:r>
            <a:rPr lang="en-US" sz="1700" kern="1200" dirty="0"/>
            <a:t>(TRTR = NCS/ATR)</a:t>
          </a:r>
          <a:endParaRPr lang="en-IN" sz="1700" kern="1200" dirty="0"/>
        </a:p>
      </dsp:txBody>
      <dsp:txXfrm>
        <a:off x="3336898" y="1452201"/>
        <a:ext cx="2072942" cy="1243765"/>
      </dsp:txXfrm>
    </dsp:sp>
    <dsp:sp modelId="{A027226A-0E78-46B9-AAD4-716E11C1A38F}">
      <dsp:nvSpPr>
        <dsp:cNvPr id="0" name=""/>
        <dsp:cNvSpPr/>
      </dsp:nvSpPr>
      <dsp:spPr>
        <a:xfrm>
          <a:off x="5617135" y="1452201"/>
          <a:ext cx="2072942" cy="1243765"/>
        </a:xfrm>
        <a:prstGeom prst="rect">
          <a:avLst/>
        </a:prstGeom>
        <a:solidFill>
          <a:schemeClr val="accent1">
            <a:shade val="80000"/>
            <a:hueOff val="473303"/>
            <a:satOff val="-42293"/>
            <a:lumOff val="2328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t>Trade Payables Turnover Ratio</a:t>
          </a:r>
        </a:p>
        <a:p>
          <a:pPr marL="0" lvl="0" indent="0" algn="ctr" defTabSz="755650">
            <a:lnSpc>
              <a:spcPct val="90000"/>
            </a:lnSpc>
            <a:spcBef>
              <a:spcPct val="0"/>
            </a:spcBef>
            <a:spcAft>
              <a:spcPct val="35000"/>
            </a:spcAft>
            <a:buNone/>
          </a:pPr>
          <a:r>
            <a:rPr lang="en-US" sz="1700" kern="1200" dirty="0"/>
            <a:t>(TPTR = NCP/ATP)</a:t>
          </a:r>
          <a:endParaRPr lang="en-IN" sz="1700" kern="1200" dirty="0"/>
        </a:p>
      </dsp:txBody>
      <dsp:txXfrm>
        <a:off x="5617135" y="1452201"/>
        <a:ext cx="2072942" cy="1243765"/>
      </dsp:txXfrm>
    </dsp:sp>
    <dsp:sp modelId="{BA07492D-EAC8-4FF2-9511-3724F2B7A5DA}">
      <dsp:nvSpPr>
        <dsp:cNvPr id="0" name=""/>
        <dsp:cNvSpPr/>
      </dsp:nvSpPr>
      <dsp:spPr>
        <a:xfrm>
          <a:off x="7897371" y="1452201"/>
          <a:ext cx="2072942" cy="1243765"/>
        </a:xfrm>
        <a:prstGeom prst="rect">
          <a:avLst/>
        </a:prstGeom>
        <a:solidFill>
          <a:schemeClr val="accent1">
            <a:shade val="80000"/>
            <a:hueOff val="552187"/>
            <a:satOff val="-49342"/>
            <a:lumOff val="2716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t>Net Capital Turnover Ratio</a:t>
          </a:r>
        </a:p>
        <a:p>
          <a:pPr marL="0" lvl="0" indent="0" algn="ctr" defTabSz="755650">
            <a:lnSpc>
              <a:spcPct val="90000"/>
            </a:lnSpc>
            <a:spcBef>
              <a:spcPct val="0"/>
            </a:spcBef>
            <a:spcAft>
              <a:spcPct val="35000"/>
            </a:spcAft>
            <a:buNone/>
          </a:pPr>
          <a:r>
            <a:rPr lang="en-IN" sz="1700" kern="1200" dirty="0"/>
            <a:t>(NCTR = Net Sales /</a:t>
          </a:r>
          <a:r>
            <a:rPr lang="en-IN" sz="1700" kern="1200" dirty="0" err="1"/>
            <a:t>Avg</a:t>
          </a:r>
          <a:r>
            <a:rPr lang="en-IN" sz="1700" kern="1200" dirty="0"/>
            <a:t> WC)</a:t>
          </a:r>
        </a:p>
      </dsp:txBody>
      <dsp:txXfrm>
        <a:off x="7897371" y="1452201"/>
        <a:ext cx="2072942" cy="1243765"/>
      </dsp:txXfrm>
    </dsp:sp>
    <dsp:sp modelId="{59730CCC-9BC6-46CE-BE4A-B8E42D57708B}">
      <dsp:nvSpPr>
        <dsp:cNvPr id="0" name=""/>
        <dsp:cNvSpPr/>
      </dsp:nvSpPr>
      <dsp:spPr>
        <a:xfrm>
          <a:off x="2196780" y="2903260"/>
          <a:ext cx="2072942" cy="1243765"/>
        </a:xfrm>
        <a:prstGeom prst="rect">
          <a:avLst/>
        </a:prstGeom>
        <a:solidFill>
          <a:schemeClr val="accent1">
            <a:shade val="80000"/>
            <a:hueOff val="631071"/>
            <a:satOff val="-56391"/>
            <a:lumOff val="3104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t>Net Profit Ratio</a:t>
          </a:r>
        </a:p>
        <a:p>
          <a:pPr marL="0" lvl="0" indent="0" algn="ctr" defTabSz="755650">
            <a:lnSpc>
              <a:spcPct val="90000"/>
            </a:lnSpc>
            <a:spcBef>
              <a:spcPct val="0"/>
            </a:spcBef>
            <a:spcAft>
              <a:spcPct val="35000"/>
            </a:spcAft>
            <a:buNone/>
          </a:pPr>
          <a:r>
            <a:rPr lang="en-US" sz="1700" kern="1200" dirty="0"/>
            <a:t>(NPR= NP/Net Sales)</a:t>
          </a:r>
          <a:endParaRPr lang="en-IN" sz="1700" kern="1200" dirty="0"/>
        </a:p>
      </dsp:txBody>
      <dsp:txXfrm>
        <a:off x="2196780" y="2903260"/>
        <a:ext cx="2072942" cy="1243765"/>
      </dsp:txXfrm>
    </dsp:sp>
    <dsp:sp modelId="{23D30E74-13C0-44C2-8E60-7544565DC37E}">
      <dsp:nvSpPr>
        <dsp:cNvPr id="0" name=""/>
        <dsp:cNvSpPr/>
      </dsp:nvSpPr>
      <dsp:spPr>
        <a:xfrm>
          <a:off x="4477016" y="2903260"/>
          <a:ext cx="2072942" cy="1243765"/>
        </a:xfrm>
        <a:prstGeom prst="rect">
          <a:avLst/>
        </a:prstGeom>
        <a:solidFill>
          <a:schemeClr val="accent1">
            <a:shade val="80000"/>
            <a:hueOff val="709955"/>
            <a:satOff val="-63440"/>
            <a:lumOff val="3492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t>Return on Capital Employed</a:t>
          </a:r>
        </a:p>
        <a:p>
          <a:pPr marL="0" lvl="0" indent="0" algn="ctr" defTabSz="755650">
            <a:lnSpc>
              <a:spcPct val="90000"/>
            </a:lnSpc>
            <a:spcBef>
              <a:spcPct val="0"/>
            </a:spcBef>
            <a:spcAft>
              <a:spcPct val="35000"/>
            </a:spcAft>
            <a:buNone/>
          </a:pPr>
          <a:r>
            <a:rPr lang="en-US" sz="1700" kern="1200" dirty="0"/>
            <a:t>(ROCE = EBIT/CE)</a:t>
          </a:r>
          <a:endParaRPr lang="en-IN" sz="1700" kern="1200" dirty="0"/>
        </a:p>
      </dsp:txBody>
      <dsp:txXfrm>
        <a:off x="4477016" y="2903260"/>
        <a:ext cx="2072942" cy="1243765"/>
      </dsp:txXfrm>
    </dsp:sp>
    <dsp:sp modelId="{7DB8B363-D917-4A8B-B725-D178BFB05629}">
      <dsp:nvSpPr>
        <dsp:cNvPr id="0" name=""/>
        <dsp:cNvSpPr/>
      </dsp:nvSpPr>
      <dsp:spPr>
        <a:xfrm>
          <a:off x="6757253" y="2903260"/>
          <a:ext cx="2072942" cy="1243765"/>
        </a:xfrm>
        <a:prstGeom prst="rect">
          <a:avLst/>
        </a:prstGeom>
        <a:solidFill>
          <a:schemeClr val="accent1">
            <a:shade val="80000"/>
            <a:hueOff val="788839"/>
            <a:satOff val="-70489"/>
            <a:lumOff val="3880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t>Return on Investment</a:t>
          </a:r>
        </a:p>
        <a:p>
          <a:pPr marL="0" lvl="0" indent="0" algn="ctr" defTabSz="755650">
            <a:lnSpc>
              <a:spcPct val="90000"/>
            </a:lnSpc>
            <a:spcBef>
              <a:spcPct val="0"/>
            </a:spcBef>
            <a:spcAft>
              <a:spcPct val="35000"/>
            </a:spcAft>
            <a:buNone/>
          </a:pPr>
          <a:r>
            <a:rPr lang="en-US" sz="1700" kern="1200" dirty="0"/>
            <a:t>(</a:t>
          </a:r>
          <a:r>
            <a:rPr lang="en-US" sz="1700" kern="1200" dirty="0" err="1"/>
            <a:t>RoI</a:t>
          </a:r>
          <a:r>
            <a:rPr lang="en-US" sz="1700" kern="1200" dirty="0"/>
            <a:t> = Gen Reserve </a:t>
          </a:r>
          <a:r>
            <a:rPr lang="en-US" sz="1700" kern="1200"/>
            <a:t>&amp; Surplus/</a:t>
          </a:r>
          <a:r>
            <a:rPr lang="en-US" sz="1700" kern="1200" dirty="0" err="1"/>
            <a:t>CoI</a:t>
          </a:r>
          <a:r>
            <a:rPr lang="en-US" sz="1700" kern="1200" dirty="0"/>
            <a:t>)</a:t>
          </a:r>
          <a:endParaRPr lang="en-IN" sz="1700" kern="1200" dirty="0"/>
        </a:p>
      </dsp:txBody>
      <dsp:txXfrm>
        <a:off x="6757253" y="2903260"/>
        <a:ext cx="2072942" cy="1243765"/>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62FF6B6-4F8A-40F7-B5F4-FC3996824D7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8910A999-F365-48DF-976A-0517FE04544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CA5457B-CDAE-4DEB-AEC8-C82DE2312E37}" type="datetimeFigureOut">
              <a:rPr lang="en-US" smtClean="0"/>
              <a:t>6/23/2022</a:t>
            </a:fld>
            <a:endParaRPr lang="en-US" dirty="0"/>
          </a:p>
        </p:txBody>
      </p:sp>
      <p:sp>
        <p:nvSpPr>
          <p:cNvPr id="4" name="Footer Placeholder 3">
            <a:extLst>
              <a:ext uri="{FF2B5EF4-FFF2-40B4-BE49-F238E27FC236}">
                <a16:creationId xmlns:a16="http://schemas.microsoft.com/office/drawing/2014/main" id="{F8735C90-ADBF-4B9E-BE88-E1C8F83EB4D2}"/>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82506A01-6D0A-45EF-A584-05A3361D66F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831430A-4AA4-45C8-AC23-CD6B61C41A4C}" type="slidenum">
              <a:rPr lang="en-US" smtClean="0"/>
              <a:t>‹#›</a:t>
            </a:fld>
            <a:endParaRPr lang="en-US" dirty="0"/>
          </a:p>
        </p:txBody>
      </p:sp>
    </p:spTree>
    <p:extLst>
      <p:ext uri="{BB962C8B-B14F-4D97-AF65-F5344CB8AC3E}">
        <p14:creationId xmlns:p14="http://schemas.microsoft.com/office/powerpoint/2010/main" val="10599009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noProof="0"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90B78EA-28CE-41D8-9043-90E391E5F567}" type="datetimeFigureOut">
              <a:rPr lang="en-US" noProof="0" smtClean="0"/>
              <a:t>6/23/2022</a:t>
            </a:fld>
            <a:endParaRPr lang="en-US" noProof="0"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noProof="0"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noProof="0"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734D747-9380-41EE-9946-EC9EC0CA5D1E}" type="slidenum">
              <a:rPr lang="en-US" noProof="0" smtClean="0"/>
              <a:t>‹#›</a:t>
            </a:fld>
            <a:endParaRPr lang="en-US" noProof="0" dirty="0"/>
          </a:p>
        </p:txBody>
      </p:sp>
    </p:spTree>
    <p:extLst>
      <p:ext uri="{BB962C8B-B14F-4D97-AF65-F5344CB8AC3E}">
        <p14:creationId xmlns:p14="http://schemas.microsoft.com/office/powerpoint/2010/main" val="38277271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6E739168-A5E8-443A-B392-7AD4CF8977AD}"/>
              </a:ext>
            </a:extLst>
          </p:cNvPr>
          <p:cNvSpPr/>
          <p:nvPr userDrawn="1"/>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nvGrpSpPr>
          <p:cNvPr id="7" name="Group 6">
            <a:extLst>
              <a:ext uri="{FF2B5EF4-FFF2-40B4-BE49-F238E27FC236}">
                <a16:creationId xmlns:a16="http://schemas.microsoft.com/office/drawing/2014/main" id="{4CA15AFD-4983-47DD-9ED0-D3B27E5A096F}"/>
              </a:ext>
            </a:extLst>
          </p:cNvPr>
          <p:cNvGrpSpPr/>
          <p:nvPr userDrawn="1"/>
        </p:nvGrpSpPr>
        <p:grpSpPr>
          <a:xfrm>
            <a:off x="-1604709" y="-3756"/>
            <a:ext cx="13796710" cy="6861756"/>
            <a:chOff x="-1604709" y="-3756"/>
            <a:chExt cx="13796710" cy="6861756"/>
          </a:xfrm>
        </p:grpSpPr>
        <p:grpSp>
          <p:nvGrpSpPr>
            <p:cNvPr id="8" name="Group 7">
              <a:extLst>
                <a:ext uri="{FF2B5EF4-FFF2-40B4-BE49-F238E27FC236}">
                  <a16:creationId xmlns:a16="http://schemas.microsoft.com/office/drawing/2014/main" id="{2222D5E2-E9B4-4180-98B8-4E514C9ADB28}"/>
                </a:ext>
              </a:extLst>
            </p:cNvPr>
            <p:cNvGrpSpPr/>
            <p:nvPr/>
          </p:nvGrpSpPr>
          <p:grpSpPr>
            <a:xfrm>
              <a:off x="-16298" y="0"/>
              <a:ext cx="12208299" cy="6858000"/>
              <a:chOff x="-16298" y="0"/>
              <a:chExt cx="12208299" cy="6858000"/>
            </a:xfrm>
          </p:grpSpPr>
          <p:sp>
            <p:nvSpPr>
              <p:cNvPr id="15" name="Freeform: Shape 14">
                <a:extLst>
                  <a:ext uri="{FF2B5EF4-FFF2-40B4-BE49-F238E27FC236}">
                    <a16:creationId xmlns:a16="http://schemas.microsoft.com/office/drawing/2014/main" id="{41E10E1E-5268-4F03-BA64-07E19DE26739}"/>
                  </a:ext>
                </a:extLst>
              </p:cNvPr>
              <p:cNvSpPr/>
              <p:nvPr/>
            </p:nvSpPr>
            <p:spPr>
              <a:xfrm flipH="1">
                <a:off x="-16297" y="0"/>
                <a:ext cx="12208298" cy="6858000"/>
              </a:xfrm>
              <a:custGeom>
                <a:avLst/>
                <a:gdLst>
                  <a:gd name="connsiteX0" fmla="*/ 8574289 w 12208298"/>
                  <a:gd name="connsiteY0" fmla="*/ 0 h 6858000"/>
                  <a:gd name="connsiteX1" fmla="*/ 0 w 12208298"/>
                  <a:gd name="connsiteY1" fmla="*/ 0 h 6858000"/>
                  <a:gd name="connsiteX2" fmla="*/ 0 w 12208298"/>
                  <a:gd name="connsiteY2" fmla="*/ 6858000 h 6858000"/>
                  <a:gd name="connsiteX3" fmla="*/ 532109 w 12208298"/>
                  <a:gd name="connsiteY3" fmla="*/ 6858000 h 6858000"/>
                  <a:gd name="connsiteX4" fmla="*/ 11495317 w 12208298"/>
                  <a:gd name="connsiteY4" fmla="*/ 6858000 h 6858000"/>
                  <a:gd name="connsiteX5" fmla="*/ 12208298 w 12208298"/>
                  <a:gd name="connsiteY5" fmla="*/ 6858000 h 6858000"/>
                  <a:gd name="connsiteX6" fmla="*/ 12208298 w 12208298"/>
                  <a:gd name="connsiteY6" fmla="*/ 3146781 h 6858000"/>
                  <a:gd name="connsiteX7" fmla="*/ 10353284 w 12208298"/>
                  <a:gd name="connsiteY7" fmla="*/ 1291767 h 6858000"/>
                  <a:gd name="connsiteX8" fmla="*/ 9866056 w 12208298"/>
                  <a:gd name="connsiteY8" fmla="*/ 129176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208298" h="6858000">
                    <a:moveTo>
                      <a:pt x="8574289" y="0"/>
                    </a:moveTo>
                    <a:lnTo>
                      <a:pt x="0" y="0"/>
                    </a:lnTo>
                    <a:lnTo>
                      <a:pt x="0" y="6858000"/>
                    </a:lnTo>
                    <a:lnTo>
                      <a:pt x="532109" y="6858000"/>
                    </a:lnTo>
                    <a:lnTo>
                      <a:pt x="11495317" y="6858000"/>
                    </a:lnTo>
                    <a:lnTo>
                      <a:pt x="12208298" y="6858000"/>
                    </a:lnTo>
                    <a:lnTo>
                      <a:pt x="12208298" y="3146781"/>
                    </a:lnTo>
                    <a:lnTo>
                      <a:pt x="10353284" y="1291767"/>
                    </a:lnTo>
                    <a:lnTo>
                      <a:pt x="9866056" y="1291767"/>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6" name="Freeform: Shape 15">
                <a:extLst>
                  <a:ext uri="{FF2B5EF4-FFF2-40B4-BE49-F238E27FC236}">
                    <a16:creationId xmlns:a16="http://schemas.microsoft.com/office/drawing/2014/main" id="{B989C45D-BDFF-418F-BE79-03FF70015770}"/>
                  </a:ext>
                </a:extLst>
              </p:cNvPr>
              <p:cNvSpPr/>
              <p:nvPr/>
            </p:nvSpPr>
            <p:spPr>
              <a:xfrm rot="5400000" flipH="1" flipV="1">
                <a:off x="2667000" y="-2667001"/>
                <a:ext cx="6858000" cy="12192002"/>
              </a:xfrm>
              <a:custGeom>
                <a:avLst/>
                <a:gdLst>
                  <a:gd name="connsiteX0" fmla="*/ 6858000 w 6858000"/>
                  <a:gd name="connsiteY0" fmla="*/ 3871658 h 12192002"/>
                  <a:gd name="connsiteX1" fmla="*/ 6858000 w 6858000"/>
                  <a:gd name="connsiteY1" fmla="*/ 12192002 h 12192002"/>
                  <a:gd name="connsiteX2" fmla="*/ 5363029 w 6858000"/>
                  <a:gd name="connsiteY2" fmla="*/ 12192002 h 12192002"/>
                  <a:gd name="connsiteX3" fmla="*/ 5363029 w 6858000"/>
                  <a:gd name="connsiteY3" fmla="*/ 12192000 h 12192002"/>
                  <a:gd name="connsiteX4" fmla="*/ 0 w 6858000"/>
                  <a:gd name="connsiteY4" fmla="*/ 12192000 h 12192002"/>
                  <a:gd name="connsiteX5" fmla="*/ 0 w 6858000"/>
                  <a:gd name="connsiteY5" fmla="*/ 0 h 12192002"/>
                  <a:gd name="connsiteX6" fmla="*/ 3539398 w 6858000"/>
                  <a:gd name="connsiteY6" fmla="*/ 0 h 12192002"/>
                  <a:gd name="connsiteX7" fmla="*/ 5566229 w 6858000"/>
                  <a:gd name="connsiteY7" fmla="*/ 2026831 h 12192002"/>
                  <a:gd name="connsiteX8" fmla="*/ 5566229 w 6858000"/>
                  <a:gd name="connsiteY8" fmla="*/ 2575538 h 12192002"/>
                  <a:gd name="connsiteX9" fmla="*/ 6858000 w 6858000"/>
                  <a:gd name="connsiteY9" fmla="*/ 3871657 h 12192002"/>
                  <a:gd name="connsiteX10" fmla="*/ 5566229 w 6858000"/>
                  <a:gd name="connsiteY10" fmla="*/ 3871657 h 12192002"/>
                  <a:gd name="connsiteX11" fmla="*/ 5566229 w 6858000"/>
                  <a:gd name="connsiteY11" fmla="*/ 3871658 h 12192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12192002">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pattFill prst="wdDnDiag">
                <a:fgClr>
                  <a:schemeClr val="accent1"/>
                </a:fgClr>
                <a:bgClr>
                  <a:schemeClr val="accent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Right Triangle 16">
                <a:extLst>
                  <a:ext uri="{FF2B5EF4-FFF2-40B4-BE49-F238E27FC236}">
                    <a16:creationId xmlns:a16="http://schemas.microsoft.com/office/drawing/2014/main" id="{8DCD5806-2A2F-4ABF-8057-245681C498E6}"/>
                  </a:ext>
                </a:extLst>
              </p:cNvPr>
              <p:cNvSpPr/>
              <p:nvPr/>
            </p:nvSpPr>
            <p:spPr>
              <a:xfrm rot="16200000" flipH="1" flipV="1">
                <a:off x="24625" y="-4746"/>
                <a:ext cx="2819399" cy="2828891"/>
              </a:xfrm>
              <a:prstGeom prst="r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8" name="Right Triangle 17">
                <a:extLst>
                  <a:ext uri="{FF2B5EF4-FFF2-40B4-BE49-F238E27FC236}">
                    <a16:creationId xmlns:a16="http://schemas.microsoft.com/office/drawing/2014/main" id="{3A93038F-E9E4-4FFD-B3DF-28DB7C2C1490}"/>
                  </a:ext>
                </a:extLst>
              </p:cNvPr>
              <p:cNvSpPr/>
              <p:nvPr/>
            </p:nvSpPr>
            <p:spPr>
              <a:xfrm rot="16200000" flipH="1" flipV="1">
                <a:off x="4418" y="-4422"/>
                <a:ext cx="2627088" cy="2635933"/>
              </a:xfrm>
              <a:prstGeom prst="rtTriangle">
                <a:avLst/>
              </a:prstGeom>
              <a:pattFill prst="dkHorz">
                <a:fgClr>
                  <a:schemeClr val="accent1"/>
                </a:fgClr>
                <a:bgClr>
                  <a:schemeClr val="accent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9" name="Right Triangle 18">
                <a:extLst>
                  <a:ext uri="{FF2B5EF4-FFF2-40B4-BE49-F238E27FC236}">
                    <a16:creationId xmlns:a16="http://schemas.microsoft.com/office/drawing/2014/main" id="{5DEA1E02-BBD0-4AE3-AF22-433B90272178}"/>
                  </a:ext>
                </a:extLst>
              </p:cNvPr>
              <p:cNvSpPr/>
              <p:nvPr/>
            </p:nvSpPr>
            <p:spPr>
              <a:xfrm rot="16200000" flipH="1" flipV="1">
                <a:off x="-12263" y="-4034"/>
                <a:ext cx="2397087" cy="2405158"/>
              </a:xfrm>
              <a:prstGeom prst="rtTriangle">
                <a:avLst/>
              </a:prstGeom>
              <a:solidFill>
                <a:schemeClr val="accent2">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0" name="Freeform: Shape 19">
                <a:extLst>
                  <a:ext uri="{FF2B5EF4-FFF2-40B4-BE49-F238E27FC236}">
                    <a16:creationId xmlns:a16="http://schemas.microsoft.com/office/drawing/2014/main" id="{0027A677-9ACB-4264-B148-4806678FB83F}"/>
                  </a:ext>
                </a:extLst>
              </p:cNvPr>
              <p:cNvSpPr/>
              <p:nvPr/>
            </p:nvSpPr>
            <p:spPr>
              <a:xfrm rot="5400000" flipH="1" flipV="1">
                <a:off x="2667000" y="-2667001"/>
                <a:ext cx="6858000" cy="12192002"/>
              </a:xfrm>
              <a:custGeom>
                <a:avLst/>
                <a:gdLst>
                  <a:gd name="connsiteX0" fmla="*/ 6858000 w 6858000"/>
                  <a:gd name="connsiteY0" fmla="*/ 3871658 h 12192002"/>
                  <a:gd name="connsiteX1" fmla="*/ 6858000 w 6858000"/>
                  <a:gd name="connsiteY1" fmla="*/ 12192002 h 12192002"/>
                  <a:gd name="connsiteX2" fmla="*/ 5363029 w 6858000"/>
                  <a:gd name="connsiteY2" fmla="*/ 12192002 h 12192002"/>
                  <a:gd name="connsiteX3" fmla="*/ 5363029 w 6858000"/>
                  <a:gd name="connsiteY3" fmla="*/ 12192000 h 12192002"/>
                  <a:gd name="connsiteX4" fmla="*/ 0 w 6858000"/>
                  <a:gd name="connsiteY4" fmla="*/ 12192000 h 12192002"/>
                  <a:gd name="connsiteX5" fmla="*/ 0 w 6858000"/>
                  <a:gd name="connsiteY5" fmla="*/ 0 h 12192002"/>
                  <a:gd name="connsiteX6" fmla="*/ 3539398 w 6858000"/>
                  <a:gd name="connsiteY6" fmla="*/ 0 h 12192002"/>
                  <a:gd name="connsiteX7" fmla="*/ 5566229 w 6858000"/>
                  <a:gd name="connsiteY7" fmla="*/ 2026831 h 12192002"/>
                  <a:gd name="connsiteX8" fmla="*/ 5566229 w 6858000"/>
                  <a:gd name="connsiteY8" fmla="*/ 2575538 h 12192002"/>
                  <a:gd name="connsiteX9" fmla="*/ 6858000 w 6858000"/>
                  <a:gd name="connsiteY9" fmla="*/ 3871657 h 12192002"/>
                  <a:gd name="connsiteX10" fmla="*/ 5566229 w 6858000"/>
                  <a:gd name="connsiteY10" fmla="*/ 3871657 h 12192002"/>
                  <a:gd name="connsiteX11" fmla="*/ 5566229 w 6858000"/>
                  <a:gd name="connsiteY11" fmla="*/ 3871658 h 12192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12192002">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9" name="Freeform: Shape 12">
              <a:extLst>
                <a:ext uri="{FF2B5EF4-FFF2-40B4-BE49-F238E27FC236}">
                  <a16:creationId xmlns:a16="http://schemas.microsoft.com/office/drawing/2014/main" id="{E3AAB79D-382D-4A95-965E-526B6A681DA7}"/>
                </a:ext>
              </a:extLst>
            </p:cNvPr>
            <p:cNvSpPr/>
            <p:nvPr/>
          </p:nvSpPr>
          <p:spPr>
            <a:xfrm rot="18900000" flipH="1">
              <a:off x="-1604709" y="1397837"/>
              <a:ext cx="3211378" cy="3211378"/>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C0A22127-2B4A-4B15-B0A9-F019A30347A1}"/>
                </a:ext>
              </a:extLst>
            </p:cNvPr>
            <p:cNvSpPr/>
            <p:nvPr/>
          </p:nvSpPr>
          <p:spPr>
            <a:xfrm rot="18900000">
              <a:off x="-861777" y="-3756"/>
              <a:ext cx="2676646" cy="1356876"/>
            </a:xfrm>
            <a:custGeom>
              <a:avLst/>
              <a:gdLst>
                <a:gd name="connsiteX0" fmla="*/ 1319770 w 2676646"/>
                <a:gd name="connsiteY0" fmla="*/ 0 h 1356876"/>
                <a:gd name="connsiteX1" fmla="*/ 2676646 w 2676646"/>
                <a:gd name="connsiteY1" fmla="*/ 1356876 h 1356876"/>
                <a:gd name="connsiteX2" fmla="*/ 0 w 2676646"/>
                <a:gd name="connsiteY2" fmla="*/ 1356876 h 1356876"/>
                <a:gd name="connsiteX3" fmla="*/ 0 w 2676646"/>
                <a:gd name="connsiteY3" fmla="*/ 1319770 h 1356876"/>
              </a:gdLst>
              <a:ahLst/>
              <a:cxnLst>
                <a:cxn ang="0">
                  <a:pos x="connsiteX0" y="connsiteY0"/>
                </a:cxn>
                <a:cxn ang="0">
                  <a:pos x="connsiteX1" y="connsiteY1"/>
                </a:cxn>
                <a:cxn ang="0">
                  <a:pos x="connsiteX2" y="connsiteY2"/>
                </a:cxn>
                <a:cxn ang="0">
                  <a:pos x="connsiteX3" y="connsiteY3"/>
                </a:cxn>
              </a:cxnLst>
              <a:rect l="l" t="t" r="r" b="b"/>
              <a:pathLst>
                <a:path w="2676646" h="1356876">
                  <a:moveTo>
                    <a:pt x="1319770" y="0"/>
                  </a:moveTo>
                  <a:lnTo>
                    <a:pt x="2676646" y="1356876"/>
                  </a:lnTo>
                  <a:lnTo>
                    <a:pt x="0" y="1356876"/>
                  </a:lnTo>
                  <a:lnTo>
                    <a:pt x="0" y="1319770"/>
                  </a:lnTo>
                  <a:close/>
                </a:path>
              </a:pathLst>
            </a:custGeom>
            <a:pattFill prst="wdUpDiag">
              <a:fgClr>
                <a:schemeClr val="accent2"/>
              </a:fgClr>
              <a:bgClr>
                <a:schemeClr val="accent1"/>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1" name="Freeform: Shape 12">
              <a:extLst>
                <a:ext uri="{FF2B5EF4-FFF2-40B4-BE49-F238E27FC236}">
                  <a16:creationId xmlns:a16="http://schemas.microsoft.com/office/drawing/2014/main" id="{F04D9FDC-1B67-4254-9535-CD32E81F0C3E}"/>
                </a:ext>
              </a:extLst>
            </p:cNvPr>
            <p:cNvSpPr/>
            <p:nvPr/>
          </p:nvSpPr>
          <p:spPr>
            <a:xfrm rot="13500000">
              <a:off x="-1226102" y="1737462"/>
              <a:ext cx="2416016" cy="2416016"/>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nvGrpSpPr>
            <p:cNvPr id="12" name="Group 11">
              <a:extLst>
                <a:ext uri="{FF2B5EF4-FFF2-40B4-BE49-F238E27FC236}">
                  <a16:creationId xmlns:a16="http://schemas.microsoft.com/office/drawing/2014/main" id="{0A86C4EA-4CF8-4531-845D-4FCB1E2F7422}"/>
                </a:ext>
              </a:extLst>
            </p:cNvPr>
            <p:cNvGrpSpPr/>
            <p:nvPr/>
          </p:nvGrpSpPr>
          <p:grpSpPr>
            <a:xfrm>
              <a:off x="-760406" y="4672937"/>
              <a:ext cx="1520812" cy="1520812"/>
              <a:chOff x="-1604709" y="3012880"/>
              <a:chExt cx="3211378" cy="3211378"/>
            </a:xfrm>
          </p:grpSpPr>
          <p:sp>
            <p:nvSpPr>
              <p:cNvPr id="13" name="Freeform: Shape 12">
                <a:extLst>
                  <a:ext uri="{FF2B5EF4-FFF2-40B4-BE49-F238E27FC236}">
                    <a16:creationId xmlns:a16="http://schemas.microsoft.com/office/drawing/2014/main" id="{1101B195-C112-4D20-8D19-4D22479B150D}"/>
                  </a:ext>
                </a:extLst>
              </p:cNvPr>
              <p:cNvSpPr/>
              <p:nvPr/>
            </p:nvSpPr>
            <p:spPr>
              <a:xfrm rot="18900000" flipH="1">
                <a:off x="-1604709" y="3012880"/>
                <a:ext cx="3211378" cy="3211378"/>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4" name="Freeform: Shape 12">
                <a:extLst>
                  <a:ext uri="{FF2B5EF4-FFF2-40B4-BE49-F238E27FC236}">
                    <a16:creationId xmlns:a16="http://schemas.microsoft.com/office/drawing/2014/main" id="{CA755F1F-9955-4CBB-8F34-F7801CA44CE7}"/>
                  </a:ext>
                </a:extLst>
              </p:cNvPr>
              <p:cNvSpPr/>
              <p:nvPr/>
            </p:nvSpPr>
            <p:spPr>
              <a:xfrm rot="13500000">
                <a:off x="-1226102" y="3352505"/>
                <a:ext cx="2416016" cy="2416016"/>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sp>
        <p:nvSpPr>
          <p:cNvPr id="2" name="Title 1">
            <a:extLst>
              <a:ext uri="{FF2B5EF4-FFF2-40B4-BE49-F238E27FC236}">
                <a16:creationId xmlns:a16="http://schemas.microsoft.com/office/drawing/2014/main" id="{9E597736-C478-4C26-9BAF-205FE31E977C}"/>
              </a:ext>
            </a:extLst>
          </p:cNvPr>
          <p:cNvSpPr>
            <a:spLocks noGrp="1"/>
          </p:cNvSpPr>
          <p:nvPr>
            <p:ph type="ctrTitle" hasCustomPrompt="1"/>
          </p:nvPr>
        </p:nvSpPr>
        <p:spPr>
          <a:xfrm>
            <a:off x="2761488" y="2395728"/>
            <a:ext cx="7077456" cy="1243584"/>
          </a:xfrm>
        </p:spPr>
        <p:txBody>
          <a:bodyPr vert="horz" lIns="91440" tIns="45720" rIns="91440" bIns="45720" rtlCol="0" anchor="b">
            <a:noAutofit/>
          </a:bodyPr>
          <a:lstStyle>
            <a:lvl1pPr>
              <a:defRPr lang="en-GB" sz="6600" b="1" dirty="0">
                <a:solidFill>
                  <a:schemeClr val="accent2"/>
                </a:solidFill>
                <a:latin typeface="+mj-lt"/>
                <a:ea typeface="Tahoma" panose="020B0604030504040204" pitchFamily="34" charset="0"/>
                <a:cs typeface="Tahoma" panose="020B0604030504040204" pitchFamily="34" charset="0"/>
              </a:defRPr>
            </a:lvl1pPr>
          </a:lstStyle>
          <a:p>
            <a:pPr lvl="0"/>
            <a:r>
              <a:rPr lang="en-US" noProof="0"/>
              <a:t>TITLE</a:t>
            </a:r>
          </a:p>
        </p:txBody>
      </p:sp>
      <p:sp>
        <p:nvSpPr>
          <p:cNvPr id="3" name="Subtitle 2">
            <a:extLst>
              <a:ext uri="{FF2B5EF4-FFF2-40B4-BE49-F238E27FC236}">
                <a16:creationId xmlns:a16="http://schemas.microsoft.com/office/drawing/2014/main" id="{C3D2DEF0-A0B0-4CFE-B67D-A9D75E2368DC}"/>
              </a:ext>
            </a:extLst>
          </p:cNvPr>
          <p:cNvSpPr>
            <a:spLocks noGrp="1"/>
          </p:cNvSpPr>
          <p:nvPr>
            <p:ph type="subTitle" idx="1"/>
          </p:nvPr>
        </p:nvSpPr>
        <p:spPr>
          <a:xfrm>
            <a:off x="2761488" y="3721608"/>
            <a:ext cx="7077456" cy="868680"/>
          </a:xfrm>
        </p:spPr>
        <p:txBody>
          <a:bodyPr vert="horz" lIns="91440" tIns="45720" rIns="91440" bIns="45720" rtlCol="0">
            <a:normAutofit/>
          </a:bodyPr>
          <a:lstStyle>
            <a:lvl1pPr marL="0" indent="0">
              <a:buNone/>
              <a:defRPr lang="en-GB" sz="1800" spc="300" dirty="0">
                <a:solidFill>
                  <a:schemeClr val="bg1"/>
                </a:solidFill>
                <a:latin typeface="+mn-lt"/>
                <a:cs typeface="Arial" panose="020B0604020202020204" pitchFamily="34" charset="0"/>
              </a:defRPr>
            </a:lvl1pPr>
          </a:lstStyle>
          <a:p>
            <a:pPr marL="228600" lvl="0" indent="-228600"/>
            <a:r>
              <a:rPr lang="en-US" noProof="0"/>
              <a:t>Click to edit Master subtitle style</a:t>
            </a:r>
          </a:p>
        </p:txBody>
      </p:sp>
    </p:spTree>
    <p:extLst>
      <p:ext uri="{BB962C8B-B14F-4D97-AF65-F5344CB8AC3E}">
        <p14:creationId xmlns:p14="http://schemas.microsoft.com/office/powerpoint/2010/main" val="4369596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wo Content">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4" name="Freeform: Shape 23">
            <a:extLst>
              <a:ext uri="{FF2B5EF4-FFF2-40B4-BE49-F238E27FC236}">
                <a16:creationId xmlns:a16="http://schemas.microsoft.com/office/drawing/2014/main" id="{18103E00-7E4A-44CD-81AC-06433CAE1110}"/>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20" name="Content Placeholder 2">
            <a:extLst>
              <a:ext uri="{FF2B5EF4-FFF2-40B4-BE49-F238E27FC236}">
                <a16:creationId xmlns:a16="http://schemas.microsoft.com/office/drawing/2014/main" id="{FE796BFF-6E5F-4DE7-B193-F501FC094D63}"/>
              </a:ext>
            </a:extLst>
          </p:cNvPr>
          <p:cNvSpPr>
            <a:spLocks noGrp="1"/>
          </p:cNvSpPr>
          <p:nvPr>
            <p:ph sz="half" idx="1"/>
          </p:nvPr>
        </p:nvSpPr>
        <p:spPr>
          <a:xfrm>
            <a:off x="443365" y="1517715"/>
            <a:ext cx="5184437" cy="4659248"/>
          </a:xfrm>
        </p:spPr>
        <p:txBody>
          <a:bodyPr>
            <a:normAutofit/>
          </a:bodyPr>
          <a:lstStyle>
            <a:lvl1pPr marL="457200" indent="-457200">
              <a:buFont typeface="Arial" panose="020B0604020202020204" pitchFamily="34" charset="0"/>
              <a:buChar char="•"/>
              <a:defRPr sz="2000">
                <a:solidFill>
                  <a:schemeClr val="bg1"/>
                </a:solidFill>
              </a:defRPr>
            </a:lvl1pPr>
            <a:lvl2pPr marL="800100" indent="-342900">
              <a:buFont typeface="Arial" panose="020B0604020202020204" pitchFamily="34" charset="0"/>
              <a:buChar char="•"/>
              <a:defRPr sz="1800">
                <a:solidFill>
                  <a:schemeClr val="bg1"/>
                </a:solidFill>
              </a:defRPr>
            </a:lvl2pPr>
            <a:lvl3pPr marL="1257300" indent="-342900">
              <a:buFont typeface="Arial" panose="020B0604020202020204" pitchFamily="34" charset="0"/>
              <a:buChar char="•"/>
              <a:defRPr sz="1600">
                <a:solidFill>
                  <a:schemeClr val="bg1"/>
                </a:solidFill>
              </a:defRPr>
            </a:lvl3pPr>
            <a:lvl4pPr marL="1657350" indent="-285750">
              <a:buFont typeface="Arial" panose="020B0604020202020204" pitchFamily="34" charset="0"/>
              <a:buChar char="•"/>
              <a:defRPr sz="1400">
                <a:solidFill>
                  <a:schemeClr val="bg1"/>
                </a:solidFill>
              </a:defRPr>
            </a:lvl4pPr>
            <a:lvl5pPr marL="2114550" indent="-285750">
              <a:buFont typeface="Arial" panose="020B0604020202020204" pitchFamily="34" charset="0"/>
              <a:buChar char="•"/>
              <a:defRPr sz="1400">
                <a:solidFill>
                  <a:schemeClr val="bg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1" name="Content Placeholder 3">
            <a:extLst>
              <a:ext uri="{FF2B5EF4-FFF2-40B4-BE49-F238E27FC236}">
                <a16:creationId xmlns:a16="http://schemas.microsoft.com/office/drawing/2014/main" id="{78622754-CA4D-4C27-A37F-B26E7B4C9CA2}"/>
              </a:ext>
            </a:extLst>
          </p:cNvPr>
          <p:cNvSpPr>
            <a:spLocks noGrp="1"/>
          </p:cNvSpPr>
          <p:nvPr>
            <p:ph sz="half" idx="2"/>
          </p:nvPr>
        </p:nvSpPr>
        <p:spPr>
          <a:xfrm>
            <a:off x="6474163" y="1517715"/>
            <a:ext cx="5184437" cy="4659248"/>
          </a:xfrm>
        </p:spPr>
        <p:txBody>
          <a:bodyPr>
            <a:normAutofit/>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9995978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5 Category">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0" name="Picture Placeholder 8">
            <a:extLst>
              <a:ext uri="{FF2B5EF4-FFF2-40B4-BE49-F238E27FC236}">
                <a16:creationId xmlns:a16="http://schemas.microsoft.com/office/drawing/2014/main" id="{6D00E6B4-1CBE-404E-B943-5F1832320C1C}"/>
              </a:ext>
            </a:extLst>
          </p:cNvPr>
          <p:cNvSpPr>
            <a:spLocks noGrp="1"/>
          </p:cNvSpPr>
          <p:nvPr>
            <p:ph type="pic" sz="quarter" idx="13"/>
          </p:nvPr>
        </p:nvSpPr>
        <p:spPr>
          <a:xfrm>
            <a:off x="978212" y="2096716"/>
            <a:ext cx="1259505" cy="1259505"/>
          </a:xfrm>
          <a:prstGeom prst="ellipse">
            <a:avLst/>
          </a:prstGeom>
          <a:pattFill prst="wdUpDiag">
            <a:fgClr>
              <a:srgbClr val="0C4360"/>
            </a:fgClr>
            <a:bgClr>
              <a:schemeClr val="accent1">
                <a:lumMod val="50000"/>
              </a:schemeClr>
            </a:bgClr>
          </a:pattFill>
          <a:ln w="38100">
            <a:solidFill>
              <a:schemeClr val="accent2"/>
            </a:solidFill>
          </a:ln>
        </p:spPr>
        <p:txBody>
          <a:bodyPr/>
          <a:lstStyle>
            <a:lvl1pPr marL="0" indent="0">
              <a:buNone/>
              <a:defRPr>
                <a:solidFill>
                  <a:schemeClr val="tx1">
                    <a:alpha val="0"/>
                  </a:schemeClr>
                </a:solidFill>
              </a:defRPr>
            </a:lvl1pPr>
          </a:lstStyle>
          <a:p>
            <a:r>
              <a:rPr lang="en-US" noProof="0" dirty="0"/>
              <a:t>Click icon to add picture</a:t>
            </a:r>
          </a:p>
        </p:txBody>
      </p:sp>
      <p:sp>
        <p:nvSpPr>
          <p:cNvPr id="21" name="Picture Placeholder 8">
            <a:extLst>
              <a:ext uri="{FF2B5EF4-FFF2-40B4-BE49-F238E27FC236}">
                <a16:creationId xmlns:a16="http://schemas.microsoft.com/office/drawing/2014/main" id="{7CD59BFD-62BE-4E33-92A5-B84A2A9A8D3B}"/>
              </a:ext>
            </a:extLst>
          </p:cNvPr>
          <p:cNvSpPr>
            <a:spLocks noGrp="1"/>
          </p:cNvSpPr>
          <p:nvPr>
            <p:ph type="pic" sz="quarter" idx="14"/>
          </p:nvPr>
        </p:nvSpPr>
        <p:spPr>
          <a:xfrm>
            <a:off x="3222230" y="2096716"/>
            <a:ext cx="1259505" cy="1259505"/>
          </a:xfrm>
          <a:prstGeom prst="ellipse">
            <a:avLst/>
          </a:prstGeom>
          <a:pattFill prst="wdUpDiag">
            <a:fgClr>
              <a:srgbClr val="0C4360"/>
            </a:fgClr>
            <a:bgClr>
              <a:schemeClr val="accent1">
                <a:lumMod val="50000"/>
              </a:schemeClr>
            </a:bgClr>
          </a:pattFill>
          <a:ln w="38100">
            <a:solidFill>
              <a:schemeClr val="accent2"/>
            </a:solidFill>
          </a:ln>
        </p:spPr>
        <p:txBody>
          <a:bodyPr/>
          <a:lstStyle>
            <a:lvl1pPr marL="0" indent="0">
              <a:buNone/>
              <a:defRPr>
                <a:solidFill>
                  <a:schemeClr val="tx1">
                    <a:alpha val="0"/>
                  </a:schemeClr>
                </a:solidFill>
              </a:defRPr>
            </a:lvl1pPr>
          </a:lstStyle>
          <a:p>
            <a:r>
              <a:rPr lang="en-US" noProof="0" dirty="0"/>
              <a:t>Click icon to add picture</a:t>
            </a:r>
          </a:p>
        </p:txBody>
      </p:sp>
      <p:sp>
        <p:nvSpPr>
          <p:cNvPr id="22" name="Picture Placeholder 8">
            <a:extLst>
              <a:ext uri="{FF2B5EF4-FFF2-40B4-BE49-F238E27FC236}">
                <a16:creationId xmlns:a16="http://schemas.microsoft.com/office/drawing/2014/main" id="{60DC5978-55B8-421D-91B4-29F8210A7B2C}"/>
              </a:ext>
            </a:extLst>
          </p:cNvPr>
          <p:cNvSpPr>
            <a:spLocks noGrp="1"/>
          </p:cNvSpPr>
          <p:nvPr>
            <p:ph type="pic" sz="quarter" idx="15"/>
          </p:nvPr>
        </p:nvSpPr>
        <p:spPr>
          <a:xfrm>
            <a:off x="5466248" y="2096716"/>
            <a:ext cx="1259505" cy="1259505"/>
          </a:xfrm>
          <a:prstGeom prst="ellipse">
            <a:avLst/>
          </a:prstGeom>
          <a:pattFill prst="wdUpDiag">
            <a:fgClr>
              <a:srgbClr val="0C4360"/>
            </a:fgClr>
            <a:bgClr>
              <a:schemeClr val="accent1">
                <a:lumMod val="50000"/>
              </a:schemeClr>
            </a:bgClr>
          </a:pattFill>
          <a:ln w="38100">
            <a:solidFill>
              <a:schemeClr val="accent2"/>
            </a:solidFill>
          </a:ln>
        </p:spPr>
        <p:txBody>
          <a:bodyPr/>
          <a:lstStyle>
            <a:lvl1pPr marL="0" indent="0">
              <a:buNone/>
              <a:defRPr>
                <a:solidFill>
                  <a:schemeClr val="tx1">
                    <a:alpha val="0"/>
                  </a:schemeClr>
                </a:solidFill>
              </a:defRPr>
            </a:lvl1pPr>
          </a:lstStyle>
          <a:p>
            <a:r>
              <a:rPr lang="en-US" noProof="0" dirty="0"/>
              <a:t>Click icon to add picture</a:t>
            </a:r>
          </a:p>
        </p:txBody>
      </p:sp>
      <p:sp>
        <p:nvSpPr>
          <p:cNvPr id="23" name="Picture Placeholder 8">
            <a:extLst>
              <a:ext uri="{FF2B5EF4-FFF2-40B4-BE49-F238E27FC236}">
                <a16:creationId xmlns:a16="http://schemas.microsoft.com/office/drawing/2014/main" id="{BE3FB8C3-2C7E-4C59-8BD5-53FA2772DB56}"/>
              </a:ext>
            </a:extLst>
          </p:cNvPr>
          <p:cNvSpPr>
            <a:spLocks noGrp="1"/>
          </p:cNvSpPr>
          <p:nvPr>
            <p:ph type="pic" sz="quarter" idx="16"/>
          </p:nvPr>
        </p:nvSpPr>
        <p:spPr>
          <a:xfrm>
            <a:off x="7710266" y="2096716"/>
            <a:ext cx="1259505" cy="1259505"/>
          </a:xfrm>
          <a:prstGeom prst="ellipse">
            <a:avLst/>
          </a:prstGeom>
          <a:pattFill prst="wdUpDiag">
            <a:fgClr>
              <a:srgbClr val="0C4360"/>
            </a:fgClr>
            <a:bgClr>
              <a:schemeClr val="accent1">
                <a:lumMod val="50000"/>
              </a:schemeClr>
            </a:bgClr>
          </a:pattFill>
          <a:ln w="38100">
            <a:solidFill>
              <a:schemeClr val="accent2"/>
            </a:solidFill>
          </a:ln>
        </p:spPr>
        <p:txBody>
          <a:bodyPr/>
          <a:lstStyle>
            <a:lvl1pPr marL="0" indent="0">
              <a:buNone/>
              <a:defRPr>
                <a:solidFill>
                  <a:schemeClr val="tx1">
                    <a:alpha val="0"/>
                  </a:schemeClr>
                </a:solidFill>
              </a:defRPr>
            </a:lvl1pPr>
          </a:lstStyle>
          <a:p>
            <a:r>
              <a:rPr lang="en-US" noProof="0" dirty="0"/>
              <a:t>Click icon to add picture</a:t>
            </a:r>
          </a:p>
        </p:txBody>
      </p:sp>
      <p:sp>
        <p:nvSpPr>
          <p:cNvPr id="24" name="Picture Placeholder 8">
            <a:extLst>
              <a:ext uri="{FF2B5EF4-FFF2-40B4-BE49-F238E27FC236}">
                <a16:creationId xmlns:a16="http://schemas.microsoft.com/office/drawing/2014/main" id="{FD8FA9DA-C36B-4889-B88F-28B5829E53E2}"/>
              </a:ext>
            </a:extLst>
          </p:cNvPr>
          <p:cNvSpPr>
            <a:spLocks noGrp="1"/>
          </p:cNvSpPr>
          <p:nvPr>
            <p:ph type="pic" sz="quarter" idx="17"/>
          </p:nvPr>
        </p:nvSpPr>
        <p:spPr>
          <a:xfrm>
            <a:off x="9954283" y="2096716"/>
            <a:ext cx="1259505" cy="1259505"/>
          </a:xfrm>
          <a:prstGeom prst="ellipse">
            <a:avLst/>
          </a:prstGeom>
          <a:pattFill prst="wdUpDiag">
            <a:fgClr>
              <a:srgbClr val="0C4360"/>
            </a:fgClr>
            <a:bgClr>
              <a:schemeClr val="accent1">
                <a:lumMod val="50000"/>
              </a:schemeClr>
            </a:bgClr>
          </a:pattFill>
          <a:ln w="38100">
            <a:solidFill>
              <a:schemeClr val="accent2"/>
            </a:solidFill>
          </a:ln>
        </p:spPr>
        <p:txBody>
          <a:bodyPr/>
          <a:lstStyle>
            <a:lvl1pPr marL="0" indent="0">
              <a:buNone/>
              <a:defRPr>
                <a:solidFill>
                  <a:schemeClr val="tx1">
                    <a:alpha val="0"/>
                  </a:schemeClr>
                </a:solidFill>
              </a:defRPr>
            </a:lvl1pPr>
          </a:lstStyle>
          <a:p>
            <a:r>
              <a:rPr lang="en-US" noProof="0" dirty="0"/>
              <a:t>Click icon to add picture</a:t>
            </a:r>
          </a:p>
        </p:txBody>
      </p:sp>
      <p:sp>
        <p:nvSpPr>
          <p:cNvPr id="26" name="Text Placeholder 22">
            <a:extLst>
              <a:ext uri="{FF2B5EF4-FFF2-40B4-BE49-F238E27FC236}">
                <a16:creationId xmlns:a16="http://schemas.microsoft.com/office/drawing/2014/main" id="{2A19101D-7C37-42BF-8167-5391EA65EC3A}"/>
              </a:ext>
            </a:extLst>
          </p:cNvPr>
          <p:cNvSpPr>
            <a:spLocks noGrp="1"/>
          </p:cNvSpPr>
          <p:nvPr>
            <p:ph type="body" sz="quarter" idx="18"/>
          </p:nvPr>
        </p:nvSpPr>
        <p:spPr>
          <a:xfrm>
            <a:off x="719894" y="4240093"/>
            <a:ext cx="1776140" cy="1463040"/>
          </a:xfrm>
        </p:spPr>
        <p:txBody>
          <a:bodyPr lIns="0" tIns="0" rIns="0" bIns="0">
            <a:noAutofit/>
          </a:bodyPr>
          <a:lstStyle>
            <a:lvl1pPr marL="0" indent="0" algn="ctr">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Click to edit Master text styles</a:t>
            </a:r>
          </a:p>
        </p:txBody>
      </p:sp>
      <p:sp>
        <p:nvSpPr>
          <p:cNvPr id="27" name="Text Placeholder 22">
            <a:extLst>
              <a:ext uri="{FF2B5EF4-FFF2-40B4-BE49-F238E27FC236}">
                <a16:creationId xmlns:a16="http://schemas.microsoft.com/office/drawing/2014/main" id="{05F72315-51A9-431C-B80A-45E4FB1D6BD6}"/>
              </a:ext>
            </a:extLst>
          </p:cNvPr>
          <p:cNvSpPr>
            <a:spLocks noGrp="1"/>
          </p:cNvSpPr>
          <p:nvPr>
            <p:ph type="body" sz="quarter" idx="19"/>
          </p:nvPr>
        </p:nvSpPr>
        <p:spPr>
          <a:xfrm>
            <a:off x="2963912" y="4240093"/>
            <a:ext cx="1776140" cy="1463040"/>
          </a:xfrm>
        </p:spPr>
        <p:txBody>
          <a:bodyPr lIns="0" tIns="0" rIns="0" bIns="0">
            <a:noAutofit/>
          </a:bodyPr>
          <a:lstStyle>
            <a:lvl1pPr marL="0" indent="0" algn="ctr">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Click to edit Master text styles</a:t>
            </a:r>
          </a:p>
        </p:txBody>
      </p:sp>
      <p:sp>
        <p:nvSpPr>
          <p:cNvPr id="28" name="Text Placeholder 22">
            <a:extLst>
              <a:ext uri="{FF2B5EF4-FFF2-40B4-BE49-F238E27FC236}">
                <a16:creationId xmlns:a16="http://schemas.microsoft.com/office/drawing/2014/main" id="{883D1F0C-34F1-46E1-B178-E4AB82B14631}"/>
              </a:ext>
            </a:extLst>
          </p:cNvPr>
          <p:cNvSpPr>
            <a:spLocks noGrp="1"/>
          </p:cNvSpPr>
          <p:nvPr>
            <p:ph type="body" sz="quarter" idx="20"/>
          </p:nvPr>
        </p:nvSpPr>
        <p:spPr>
          <a:xfrm>
            <a:off x="5207930" y="4240093"/>
            <a:ext cx="1776140" cy="1463040"/>
          </a:xfrm>
        </p:spPr>
        <p:txBody>
          <a:bodyPr lIns="0" tIns="0" rIns="0" bIns="0">
            <a:noAutofit/>
          </a:bodyPr>
          <a:lstStyle>
            <a:lvl1pPr marL="0" indent="0" algn="ctr">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Click to edit Master text styles</a:t>
            </a:r>
          </a:p>
        </p:txBody>
      </p:sp>
      <p:sp>
        <p:nvSpPr>
          <p:cNvPr id="29" name="Text Placeholder 22">
            <a:extLst>
              <a:ext uri="{FF2B5EF4-FFF2-40B4-BE49-F238E27FC236}">
                <a16:creationId xmlns:a16="http://schemas.microsoft.com/office/drawing/2014/main" id="{7202A849-DF14-40E7-B38D-1185F72603EC}"/>
              </a:ext>
            </a:extLst>
          </p:cNvPr>
          <p:cNvSpPr>
            <a:spLocks noGrp="1"/>
          </p:cNvSpPr>
          <p:nvPr>
            <p:ph type="body" sz="quarter" idx="21"/>
          </p:nvPr>
        </p:nvSpPr>
        <p:spPr>
          <a:xfrm>
            <a:off x="7451948" y="4240093"/>
            <a:ext cx="1776140" cy="1463040"/>
          </a:xfrm>
        </p:spPr>
        <p:txBody>
          <a:bodyPr lIns="0" tIns="0" rIns="0" bIns="0">
            <a:noAutofit/>
          </a:bodyPr>
          <a:lstStyle>
            <a:lvl1pPr marL="0" indent="0" algn="ctr">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Click to edit Master text styles</a:t>
            </a:r>
          </a:p>
        </p:txBody>
      </p:sp>
      <p:sp>
        <p:nvSpPr>
          <p:cNvPr id="30" name="Text Placeholder 22">
            <a:extLst>
              <a:ext uri="{FF2B5EF4-FFF2-40B4-BE49-F238E27FC236}">
                <a16:creationId xmlns:a16="http://schemas.microsoft.com/office/drawing/2014/main" id="{CCFC1ADF-AC11-4CCD-AC2D-478B6FFEA5EA}"/>
              </a:ext>
            </a:extLst>
          </p:cNvPr>
          <p:cNvSpPr>
            <a:spLocks noGrp="1"/>
          </p:cNvSpPr>
          <p:nvPr>
            <p:ph type="body" sz="quarter" idx="22"/>
          </p:nvPr>
        </p:nvSpPr>
        <p:spPr>
          <a:xfrm>
            <a:off x="9695965" y="4240093"/>
            <a:ext cx="1776140" cy="1463040"/>
          </a:xfrm>
        </p:spPr>
        <p:txBody>
          <a:bodyPr lIns="0" tIns="0" rIns="0" bIns="0">
            <a:noAutofit/>
          </a:bodyPr>
          <a:lstStyle>
            <a:lvl1pPr marL="0" indent="0" algn="ctr">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Click to edit Master text styles</a:t>
            </a:r>
          </a:p>
        </p:txBody>
      </p:sp>
      <p:cxnSp>
        <p:nvCxnSpPr>
          <p:cNvPr id="7" name="Straight Connector 6">
            <a:extLst>
              <a:ext uri="{FF2B5EF4-FFF2-40B4-BE49-F238E27FC236}">
                <a16:creationId xmlns:a16="http://schemas.microsoft.com/office/drawing/2014/main" id="{2B4CB326-DA0E-488E-B236-7017E8438FBB}"/>
              </a:ext>
            </a:extLst>
          </p:cNvPr>
          <p:cNvCxnSpPr/>
          <p:nvPr userDrawn="1"/>
        </p:nvCxnSpPr>
        <p:spPr>
          <a:xfrm>
            <a:off x="1242354" y="3825022"/>
            <a:ext cx="731221" cy="0"/>
          </a:xfrm>
          <a:prstGeom prst="line">
            <a:avLst/>
          </a:prstGeom>
          <a:ln w="38100" cap="rnd">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9366B533-7212-4A36-9CE2-D6302E721F8F}"/>
              </a:ext>
            </a:extLst>
          </p:cNvPr>
          <p:cNvCxnSpPr/>
          <p:nvPr userDrawn="1"/>
        </p:nvCxnSpPr>
        <p:spPr>
          <a:xfrm>
            <a:off x="3486372" y="3825022"/>
            <a:ext cx="731221" cy="0"/>
          </a:xfrm>
          <a:prstGeom prst="line">
            <a:avLst/>
          </a:prstGeom>
          <a:ln w="38100" cap="rnd">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AD7474CD-E230-4E14-8274-5E20F673F401}"/>
              </a:ext>
            </a:extLst>
          </p:cNvPr>
          <p:cNvCxnSpPr/>
          <p:nvPr userDrawn="1"/>
        </p:nvCxnSpPr>
        <p:spPr>
          <a:xfrm>
            <a:off x="5730390" y="3825022"/>
            <a:ext cx="731221" cy="0"/>
          </a:xfrm>
          <a:prstGeom prst="line">
            <a:avLst/>
          </a:prstGeom>
          <a:ln w="38100" cap="rnd">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6BF71FCE-6F39-4D2F-82BE-7D9F1D2ED59F}"/>
              </a:ext>
            </a:extLst>
          </p:cNvPr>
          <p:cNvCxnSpPr/>
          <p:nvPr userDrawn="1"/>
        </p:nvCxnSpPr>
        <p:spPr>
          <a:xfrm>
            <a:off x="7974408" y="3825022"/>
            <a:ext cx="731221" cy="0"/>
          </a:xfrm>
          <a:prstGeom prst="line">
            <a:avLst/>
          </a:prstGeom>
          <a:ln w="38100" cap="rnd">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AE97AC7A-17D9-4F42-9DD0-94FE4FC6BF19}"/>
              </a:ext>
            </a:extLst>
          </p:cNvPr>
          <p:cNvCxnSpPr/>
          <p:nvPr userDrawn="1"/>
        </p:nvCxnSpPr>
        <p:spPr>
          <a:xfrm>
            <a:off x="10218425" y="3825022"/>
            <a:ext cx="731221" cy="0"/>
          </a:xfrm>
          <a:prstGeom prst="line">
            <a:avLst/>
          </a:prstGeom>
          <a:ln w="38100" cap="rnd">
            <a:solidFill>
              <a:schemeClr val="accent2"/>
            </a:solidFill>
          </a:ln>
        </p:spPr>
        <p:style>
          <a:lnRef idx="1">
            <a:schemeClr val="accent1"/>
          </a:lnRef>
          <a:fillRef idx="0">
            <a:schemeClr val="accent1"/>
          </a:fillRef>
          <a:effectRef idx="0">
            <a:schemeClr val="accent1"/>
          </a:effectRef>
          <a:fontRef idx="minor">
            <a:schemeClr val="tx1"/>
          </a:fontRef>
        </p:style>
      </p:cxnSp>
      <p:sp>
        <p:nvSpPr>
          <p:cNvPr id="35" name="Freeform: Shape 34">
            <a:extLst>
              <a:ext uri="{FF2B5EF4-FFF2-40B4-BE49-F238E27FC236}">
                <a16:creationId xmlns:a16="http://schemas.microsoft.com/office/drawing/2014/main" id="{62EEBF51-DCAD-4335-85E9-52801031A1BF}"/>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Tree>
    <p:extLst>
      <p:ext uri="{BB962C8B-B14F-4D97-AF65-F5344CB8AC3E}">
        <p14:creationId xmlns:p14="http://schemas.microsoft.com/office/powerpoint/2010/main" val="4762663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hoto + 3 Section">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6" name="Text Placeholder 22">
            <a:extLst>
              <a:ext uri="{FF2B5EF4-FFF2-40B4-BE49-F238E27FC236}">
                <a16:creationId xmlns:a16="http://schemas.microsoft.com/office/drawing/2014/main" id="{2A19101D-7C37-42BF-8167-5391EA65EC3A}"/>
              </a:ext>
            </a:extLst>
          </p:cNvPr>
          <p:cNvSpPr>
            <a:spLocks noGrp="1"/>
          </p:cNvSpPr>
          <p:nvPr>
            <p:ph type="body" sz="quarter" idx="18"/>
          </p:nvPr>
        </p:nvSpPr>
        <p:spPr>
          <a:xfrm>
            <a:off x="542094" y="4240093"/>
            <a:ext cx="3293306" cy="1463040"/>
          </a:xfrm>
        </p:spPr>
        <p:txBody>
          <a:bodyPr lIns="0" tIns="0" rIns="0" bIns="0">
            <a:noAutofit/>
          </a:bodyPr>
          <a:lstStyle>
            <a:lvl1pPr marL="0" indent="0" algn="l">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Click to edit Master text styles</a:t>
            </a:r>
          </a:p>
        </p:txBody>
      </p:sp>
      <p:sp>
        <p:nvSpPr>
          <p:cNvPr id="35" name="Freeform: Shape 34">
            <a:extLst>
              <a:ext uri="{FF2B5EF4-FFF2-40B4-BE49-F238E27FC236}">
                <a16:creationId xmlns:a16="http://schemas.microsoft.com/office/drawing/2014/main" id="{62EEBF51-DCAD-4335-85E9-52801031A1BF}"/>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13" name="Picture Placeholder 12">
            <a:extLst>
              <a:ext uri="{FF2B5EF4-FFF2-40B4-BE49-F238E27FC236}">
                <a16:creationId xmlns:a16="http://schemas.microsoft.com/office/drawing/2014/main" id="{231B97CF-FD24-4932-8459-893B1AC73D33}"/>
              </a:ext>
            </a:extLst>
          </p:cNvPr>
          <p:cNvSpPr>
            <a:spLocks noGrp="1"/>
          </p:cNvSpPr>
          <p:nvPr>
            <p:ph type="pic" sz="quarter" idx="19" hasCustomPrompt="1"/>
          </p:nvPr>
        </p:nvSpPr>
        <p:spPr>
          <a:xfrm>
            <a:off x="-2" y="1352575"/>
            <a:ext cx="12192002" cy="2289897"/>
          </a:xfrm>
        </p:spPr>
        <p:txBody>
          <a:bodyPr anchor="ctr">
            <a:normAutofit/>
          </a:bodyPr>
          <a:lstStyle>
            <a:lvl1pPr marL="0" indent="0" algn="ctr">
              <a:buNone/>
              <a:defRPr sz="1400">
                <a:solidFill>
                  <a:schemeClr val="accent2"/>
                </a:solidFill>
                <a:latin typeface="Trade Gothic LT Pro" panose="020B0503040303020004" pitchFamily="34" charset="0"/>
              </a:defRPr>
            </a:lvl1pPr>
          </a:lstStyle>
          <a:p>
            <a:r>
              <a:rPr lang="en-US" noProof="0" dirty="0"/>
              <a:t>Insert image</a:t>
            </a:r>
          </a:p>
        </p:txBody>
      </p:sp>
      <p:sp>
        <p:nvSpPr>
          <p:cNvPr id="36" name="Text Placeholder 22">
            <a:extLst>
              <a:ext uri="{FF2B5EF4-FFF2-40B4-BE49-F238E27FC236}">
                <a16:creationId xmlns:a16="http://schemas.microsoft.com/office/drawing/2014/main" id="{642D3CE0-C3B4-4F3F-A650-AB452B3AD4BA}"/>
              </a:ext>
            </a:extLst>
          </p:cNvPr>
          <p:cNvSpPr>
            <a:spLocks noGrp="1"/>
          </p:cNvSpPr>
          <p:nvPr>
            <p:ph type="body" sz="quarter" idx="20"/>
          </p:nvPr>
        </p:nvSpPr>
        <p:spPr>
          <a:xfrm>
            <a:off x="4444169" y="4240093"/>
            <a:ext cx="3293306" cy="1463040"/>
          </a:xfrm>
        </p:spPr>
        <p:txBody>
          <a:bodyPr lIns="0" tIns="0" rIns="0" bIns="0">
            <a:noAutofit/>
          </a:bodyPr>
          <a:lstStyle>
            <a:lvl1pPr marL="0" indent="0" algn="l">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Click to edit Master text styles</a:t>
            </a:r>
          </a:p>
        </p:txBody>
      </p:sp>
      <p:sp>
        <p:nvSpPr>
          <p:cNvPr id="37" name="Text Placeholder 22">
            <a:extLst>
              <a:ext uri="{FF2B5EF4-FFF2-40B4-BE49-F238E27FC236}">
                <a16:creationId xmlns:a16="http://schemas.microsoft.com/office/drawing/2014/main" id="{DBED2BB0-CDAD-40EE-8B35-C66DF45EE29D}"/>
              </a:ext>
            </a:extLst>
          </p:cNvPr>
          <p:cNvSpPr>
            <a:spLocks noGrp="1"/>
          </p:cNvSpPr>
          <p:nvPr>
            <p:ph type="body" sz="quarter" idx="21"/>
          </p:nvPr>
        </p:nvSpPr>
        <p:spPr>
          <a:xfrm>
            <a:off x="8346244" y="4240093"/>
            <a:ext cx="3293306" cy="1463040"/>
          </a:xfrm>
        </p:spPr>
        <p:txBody>
          <a:bodyPr lIns="0" tIns="0" rIns="0" bIns="0">
            <a:noAutofit/>
          </a:bodyPr>
          <a:lstStyle>
            <a:lvl1pPr marL="0" indent="0" algn="l">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Click to edit Master text styles</a:t>
            </a:r>
          </a:p>
        </p:txBody>
      </p:sp>
    </p:spTree>
    <p:extLst>
      <p:ext uri="{BB962C8B-B14F-4D97-AF65-F5344CB8AC3E}">
        <p14:creationId xmlns:p14="http://schemas.microsoft.com/office/powerpoint/2010/main" val="15447457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Photo + Text">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6" name="Text Placeholder 22">
            <a:extLst>
              <a:ext uri="{FF2B5EF4-FFF2-40B4-BE49-F238E27FC236}">
                <a16:creationId xmlns:a16="http://schemas.microsoft.com/office/drawing/2014/main" id="{2A19101D-7C37-42BF-8167-5391EA65EC3A}"/>
              </a:ext>
            </a:extLst>
          </p:cNvPr>
          <p:cNvSpPr>
            <a:spLocks noGrp="1"/>
          </p:cNvSpPr>
          <p:nvPr>
            <p:ph type="body" sz="quarter" idx="18"/>
          </p:nvPr>
        </p:nvSpPr>
        <p:spPr>
          <a:xfrm>
            <a:off x="542094" y="4240093"/>
            <a:ext cx="9402006" cy="1463040"/>
          </a:xfrm>
        </p:spPr>
        <p:txBody>
          <a:bodyPr lIns="0" tIns="0" rIns="0" bIns="0">
            <a:noAutofit/>
          </a:bodyPr>
          <a:lstStyle>
            <a:lvl1pPr marL="0" indent="0" algn="l">
              <a:lnSpc>
                <a:spcPct val="100000"/>
              </a:lnSpc>
              <a:spcBef>
                <a:spcPts val="300"/>
              </a:spcBef>
              <a:spcAft>
                <a:spcPts val="3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Click to edit Master text styles</a:t>
            </a:r>
          </a:p>
        </p:txBody>
      </p:sp>
      <p:sp>
        <p:nvSpPr>
          <p:cNvPr id="35" name="Freeform: Shape 34">
            <a:extLst>
              <a:ext uri="{FF2B5EF4-FFF2-40B4-BE49-F238E27FC236}">
                <a16:creationId xmlns:a16="http://schemas.microsoft.com/office/drawing/2014/main" id="{62EEBF51-DCAD-4335-85E9-52801031A1BF}"/>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13" name="Picture Placeholder 12">
            <a:extLst>
              <a:ext uri="{FF2B5EF4-FFF2-40B4-BE49-F238E27FC236}">
                <a16:creationId xmlns:a16="http://schemas.microsoft.com/office/drawing/2014/main" id="{231B97CF-FD24-4932-8459-893B1AC73D33}"/>
              </a:ext>
            </a:extLst>
          </p:cNvPr>
          <p:cNvSpPr>
            <a:spLocks noGrp="1"/>
          </p:cNvSpPr>
          <p:nvPr>
            <p:ph type="pic" sz="quarter" idx="19" hasCustomPrompt="1"/>
          </p:nvPr>
        </p:nvSpPr>
        <p:spPr>
          <a:xfrm>
            <a:off x="-2" y="1352575"/>
            <a:ext cx="12192002" cy="2289897"/>
          </a:xfrm>
        </p:spPr>
        <p:txBody>
          <a:bodyPr anchor="ctr">
            <a:normAutofit/>
          </a:bodyPr>
          <a:lstStyle>
            <a:lvl1pPr marL="0" indent="0" algn="ctr">
              <a:buNone/>
              <a:defRPr sz="1400">
                <a:solidFill>
                  <a:schemeClr val="accent2"/>
                </a:solidFill>
                <a:latin typeface="Trade Gothic LT Pro" panose="020B0503040303020004" pitchFamily="34" charset="0"/>
              </a:defRPr>
            </a:lvl1pPr>
          </a:lstStyle>
          <a:p>
            <a:r>
              <a:rPr lang="en-US" noProof="0" dirty="0"/>
              <a:t>Insert image</a:t>
            </a:r>
          </a:p>
        </p:txBody>
      </p:sp>
    </p:spTree>
    <p:extLst>
      <p:ext uri="{BB962C8B-B14F-4D97-AF65-F5344CB8AC3E}">
        <p14:creationId xmlns:p14="http://schemas.microsoft.com/office/powerpoint/2010/main" val="24868267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Picture with Caption">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35" name="Freeform: Shape 34">
            <a:extLst>
              <a:ext uri="{FF2B5EF4-FFF2-40B4-BE49-F238E27FC236}">
                <a16:creationId xmlns:a16="http://schemas.microsoft.com/office/drawing/2014/main" id="{62EEBF51-DCAD-4335-85E9-52801031A1BF}"/>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20" name="Picture Placeholder 2">
            <a:extLst>
              <a:ext uri="{FF2B5EF4-FFF2-40B4-BE49-F238E27FC236}">
                <a16:creationId xmlns:a16="http://schemas.microsoft.com/office/drawing/2014/main" id="{30B3A574-7940-4E35-857E-5CA35A5910E5}"/>
              </a:ext>
            </a:extLst>
          </p:cNvPr>
          <p:cNvSpPr>
            <a:spLocks noGrp="1"/>
          </p:cNvSpPr>
          <p:nvPr>
            <p:ph type="pic" idx="1"/>
          </p:nvPr>
        </p:nvSpPr>
        <p:spPr>
          <a:xfrm>
            <a:off x="4110087" y="1444649"/>
            <a:ext cx="7548513" cy="4579079"/>
          </a:xfrm>
        </p:spPr>
        <p:txBody>
          <a:bodyPr>
            <a:normAutofit/>
          </a:bodyPr>
          <a:lstStyle>
            <a:lvl1pPr marL="0" indent="0">
              <a:buNone/>
              <a:defRPr sz="24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noProof="0" dirty="0"/>
              <a:t>Click icon to add picture</a:t>
            </a:r>
          </a:p>
        </p:txBody>
      </p:sp>
      <p:sp>
        <p:nvSpPr>
          <p:cNvPr id="21" name="Text Placeholder 3">
            <a:extLst>
              <a:ext uri="{FF2B5EF4-FFF2-40B4-BE49-F238E27FC236}">
                <a16:creationId xmlns:a16="http://schemas.microsoft.com/office/drawing/2014/main" id="{912B51EA-3E6F-4BF6-BE48-62128AF32B85}"/>
              </a:ext>
            </a:extLst>
          </p:cNvPr>
          <p:cNvSpPr>
            <a:spLocks noGrp="1"/>
          </p:cNvSpPr>
          <p:nvPr>
            <p:ph type="body" sz="half" idx="2"/>
          </p:nvPr>
        </p:nvSpPr>
        <p:spPr>
          <a:xfrm>
            <a:off x="443366" y="1444649"/>
            <a:ext cx="3365063" cy="4579079"/>
          </a:xfrm>
        </p:spPr>
        <p:txBody>
          <a:bodyPr/>
          <a:lstStyle>
            <a:lvl1pPr marL="0" indent="0">
              <a:buFont typeface="Arial" panose="020B0604020202020204" pitchFamily="34" charset="0"/>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a:t>Click to edit Master text styles</a:t>
            </a:r>
          </a:p>
        </p:txBody>
      </p:sp>
    </p:spTree>
    <p:extLst>
      <p:ext uri="{BB962C8B-B14F-4D97-AF65-F5344CB8AC3E}">
        <p14:creationId xmlns:p14="http://schemas.microsoft.com/office/powerpoint/2010/main" val="154065017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ntent with Caption">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35" name="Freeform: Shape 34">
            <a:extLst>
              <a:ext uri="{FF2B5EF4-FFF2-40B4-BE49-F238E27FC236}">
                <a16:creationId xmlns:a16="http://schemas.microsoft.com/office/drawing/2014/main" id="{62EEBF51-DCAD-4335-85E9-52801031A1BF}"/>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21" name="Text Placeholder 3">
            <a:extLst>
              <a:ext uri="{FF2B5EF4-FFF2-40B4-BE49-F238E27FC236}">
                <a16:creationId xmlns:a16="http://schemas.microsoft.com/office/drawing/2014/main" id="{912B51EA-3E6F-4BF6-BE48-62128AF32B85}"/>
              </a:ext>
            </a:extLst>
          </p:cNvPr>
          <p:cNvSpPr>
            <a:spLocks noGrp="1"/>
          </p:cNvSpPr>
          <p:nvPr>
            <p:ph type="body" sz="half" idx="2"/>
          </p:nvPr>
        </p:nvSpPr>
        <p:spPr>
          <a:xfrm>
            <a:off x="443366" y="1444649"/>
            <a:ext cx="3365063" cy="4579079"/>
          </a:xfrm>
        </p:spPr>
        <p:txBody>
          <a:bodyPr/>
          <a:lstStyle>
            <a:lvl1pPr marL="0" indent="0">
              <a:buFont typeface="Arial" panose="020B0604020202020204" pitchFamily="34" charset="0"/>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a:t>Click to edit Master text styles</a:t>
            </a:r>
          </a:p>
        </p:txBody>
      </p:sp>
      <p:sp>
        <p:nvSpPr>
          <p:cNvPr id="22" name="Content Placeholder 2">
            <a:extLst>
              <a:ext uri="{FF2B5EF4-FFF2-40B4-BE49-F238E27FC236}">
                <a16:creationId xmlns:a16="http://schemas.microsoft.com/office/drawing/2014/main" id="{A015C605-1D30-48BC-A0D6-3B11AF56CC53}"/>
              </a:ext>
            </a:extLst>
          </p:cNvPr>
          <p:cNvSpPr>
            <a:spLocks noGrp="1"/>
          </p:cNvSpPr>
          <p:nvPr>
            <p:ph idx="1"/>
          </p:nvPr>
        </p:nvSpPr>
        <p:spPr>
          <a:xfrm>
            <a:off x="3964290" y="1444649"/>
            <a:ext cx="7694310" cy="4579079"/>
          </a:xfrm>
        </p:spPr>
        <p:txBody>
          <a:bodyPr>
            <a:normAutofit/>
          </a:bodyPr>
          <a:lstStyle>
            <a:lvl1pPr>
              <a:defRPr sz="2400">
                <a:solidFill>
                  <a:schemeClr val="bg1"/>
                </a:solidFill>
              </a:defRPr>
            </a:lvl1pPr>
            <a:lvl2pPr>
              <a:defRPr sz="2000">
                <a:solidFill>
                  <a:schemeClr val="bg1"/>
                </a:solidFill>
              </a:defRPr>
            </a:lvl2pPr>
            <a:lvl3pPr>
              <a:defRPr sz="1800">
                <a:solidFill>
                  <a:schemeClr val="bg1"/>
                </a:solidFill>
              </a:defRPr>
            </a:lvl3pPr>
            <a:lvl4pPr>
              <a:defRPr sz="1600">
                <a:solidFill>
                  <a:schemeClr val="bg1"/>
                </a:solidFill>
              </a:defRPr>
            </a:lvl4pPr>
            <a:lvl5pPr>
              <a:defRPr sz="1600">
                <a:solidFill>
                  <a:schemeClr val="bg1"/>
                </a:solidFill>
              </a:defRPr>
            </a:lvl5pPr>
            <a:lvl6pPr>
              <a:defRPr sz="2000"/>
            </a:lvl6pPr>
            <a:lvl7pPr>
              <a:defRPr sz="2000"/>
            </a:lvl7pPr>
            <a:lvl8pPr>
              <a:defRPr sz="2000"/>
            </a:lvl8pPr>
            <a:lvl9pPr>
              <a:defRPr sz="2000"/>
            </a:lvl9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121298954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D4494CD2-CCDD-0248-96F8-741002C44255}"/>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9" name="Freeform: Shape 9">
            <a:extLst>
              <a:ext uri="{FF2B5EF4-FFF2-40B4-BE49-F238E27FC236}">
                <a16:creationId xmlns:a16="http://schemas.microsoft.com/office/drawing/2014/main" id="{07077B00-C1EE-7241-B441-7814F92A7EDF}"/>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20" name="Freeform: Shape 17">
            <a:extLst>
              <a:ext uri="{FF2B5EF4-FFF2-40B4-BE49-F238E27FC236}">
                <a16:creationId xmlns:a16="http://schemas.microsoft.com/office/drawing/2014/main" id="{3A1AEBC4-637E-F64C-9192-69AC4BB26D0C}"/>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21" name="Freeform: Shape 11">
            <a:extLst>
              <a:ext uri="{FF2B5EF4-FFF2-40B4-BE49-F238E27FC236}">
                <a16:creationId xmlns:a16="http://schemas.microsoft.com/office/drawing/2014/main" id="{669A7039-C54C-8E46-9A8B-DDB2547D989C}"/>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2" name="Freeform: Shape 7">
            <a:extLst>
              <a:ext uri="{FF2B5EF4-FFF2-40B4-BE49-F238E27FC236}">
                <a16:creationId xmlns:a16="http://schemas.microsoft.com/office/drawing/2014/main" id="{4F173B32-87BB-9A40-8C91-4C1EED2B7ABF}"/>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nvGrpSpPr>
          <p:cNvPr id="24" name="Group 23">
            <a:extLst>
              <a:ext uri="{FF2B5EF4-FFF2-40B4-BE49-F238E27FC236}">
                <a16:creationId xmlns:a16="http://schemas.microsoft.com/office/drawing/2014/main" id="{4AC87F4E-12B5-1B42-AFD2-4DB39B7645C9}"/>
              </a:ext>
            </a:extLst>
          </p:cNvPr>
          <p:cNvGrpSpPr/>
          <p:nvPr userDrawn="1"/>
        </p:nvGrpSpPr>
        <p:grpSpPr>
          <a:xfrm rot="16200000">
            <a:off x="499388" y="-322655"/>
            <a:ext cx="535531" cy="645309"/>
            <a:chOff x="10945855" y="7317026"/>
            <a:chExt cx="2483924" cy="2993104"/>
          </a:xfrm>
        </p:grpSpPr>
        <p:sp>
          <p:nvSpPr>
            <p:cNvPr id="25" name="Freeform: Shape 15">
              <a:extLst>
                <a:ext uri="{FF2B5EF4-FFF2-40B4-BE49-F238E27FC236}">
                  <a16:creationId xmlns:a16="http://schemas.microsoft.com/office/drawing/2014/main" id="{03DD8765-59DF-A045-ADB5-E39FAEE153A0}"/>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6" name="Freeform: Shape 16">
              <a:extLst>
                <a:ext uri="{FF2B5EF4-FFF2-40B4-BE49-F238E27FC236}">
                  <a16:creationId xmlns:a16="http://schemas.microsoft.com/office/drawing/2014/main" id="{B34B796C-A407-7B4D-B4F0-E58A44FE8DB4}"/>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30" name="Freeform: Shape 23">
            <a:extLst>
              <a:ext uri="{FF2B5EF4-FFF2-40B4-BE49-F238E27FC236}">
                <a16:creationId xmlns:a16="http://schemas.microsoft.com/office/drawing/2014/main" id="{CBE3FDC9-67CB-FA42-B127-A36BFF4678BB}"/>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1" name="Slide Number Placeholder 4">
            <a:extLst>
              <a:ext uri="{FF2B5EF4-FFF2-40B4-BE49-F238E27FC236}">
                <a16:creationId xmlns:a16="http://schemas.microsoft.com/office/drawing/2014/main" id="{1E902BFF-CA8F-D745-A819-A7BB38B30ED9}"/>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Tree>
    <p:extLst>
      <p:ext uri="{BB962C8B-B14F-4D97-AF65-F5344CB8AC3E}">
        <p14:creationId xmlns:p14="http://schemas.microsoft.com/office/powerpoint/2010/main" val="267230474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hank You 1">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6E739168-A5E8-443A-B392-7AD4CF8977AD}"/>
              </a:ext>
            </a:extLst>
          </p:cNvPr>
          <p:cNvSpPr/>
          <p:nvPr userDrawn="1"/>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5" name="Freeform: Shape 14">
            <a:extLst>
              <a:ext uri="{FF2B5EF4-FFF2-40B4-BE49-F238E27FC236}">
                <a16:creationId xmlns:a16="http://schemas.microsoft.com/office/drawing/2014/main" id="{41E10E1E-5268-4F03-BA64-07E19DE26739}"/>
              </a:ext>
            </a:extLst>
          </p:cNvPr>
          <p:cNvSpPr/>
          <p:nvPr/>
        </p:nvSpPr>
        <p:spPr>
          <a:xfrm flipH="1">
            <a:off x="-16297" y="0"/>
            <a:ext cx="12208298" cy="6858000"/>
          </a:xfrm>
          <a:custGeom>
            <a:avLst/>
            <a:gdLst>
              <a:gd name="connsiteX0" fmla="*/ 8574289 w 12208298"/>
              <a:gd name="connsiteY0" fmla="*/ 0 h 6858000"/>
              <a:gd name="connsiteX1" fmla="*/ 0 w 12208298"/>
              <a:gd name="connsiteY1" fmla="*/ 0 h 6858000"/>
              <a:gd name="connsiteX2" fmla="*/ 0 w 12208298"/>
              <a:gd name="connsiteY2" fmla="*/ 6858000 h 6858000"/>
              <a:gd name="connsiteX3" fmla="*/ 532109 w 12208298"/>
              <a:gd name="connsiteY3" fmla="*/ 6858000 h 6858000"/>
              <a:gd name="connsiteX4" fmla="*/ 11495317 w 12208298"/>
              <a:gd name="connsiteY4" fmla="*/ 6858000 h 6858000"/>
              <a:gd name="connsiteX5" fmla="*/ 12208298 w 12208298"/>
              <a:gd name="connsiteY5" fmla="*/ 6858000 h 6858000"/>
              <a:gd name="connsiteX6" fmla="*/ 12208298 w 12208298"/>
              <a:gd name="connsiteY6" fmla="*/ 3146781 h 6858000"/>
              <a:gd name="connsiteX7" fmla="*/ 10353284 w 12208298"/>
              <a:gd name="connsiteY7" fmla="*/ 1291767 h 6858000"/>
              <a:gd name="connsiteX8" fmla="*/ 9866056 w 12208298"/>
              <a:gd name="connsiteY8" fmla="*/ 129176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208298" h="6858000">
                <a:moveTo>
                  <a:pt x="8574289" y="0"/>
                </a:moveTo>
                <a:lnTo>
                  <a:pt x="0" y="0"/>
                </a:lnTo>
                <a:lnTo>
                  <a:pt x="0" y="6858000"/>
                </a:lnTo>
                <a:lnTo>
                  <a:pt x="532109" y="6858000"/>
                </a:lnTo>
                <a:lnTo>
                  <a:pt x="11495317" y="6858000"/>
                </a:lnTo>
                <a:lnTo>
                  <a:pt x="12208298" y="6858000"/>
                </a:lnTo>
                <a:lnTo>
                  <a:pt x="12208298" y="3146781"/>
                </a:lnTo>
                <a:lnTo>
                  <a:pt x="10353284" y="1291767"/>
                </a:lnTo>
                <a:lnTo>
                  <a:pt x="9866056" y="1291767"/>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6" name="Freeform: Shape 15">
            <a:extLst>
              <a:ext uri="{FF2B5EF4-FFF2-40B4-BE49-F238E27FC236}">
                <a16:creationId xmlns:a16="http://schemas.microsoft.com/office/drawing/2014/main" id="{B989C45D-BDFF-418F-BE79-03FF70015770}"/>
              </a:ext>
            </a:extLst>
          </p:cNvPr>
          <p:cNvSpPr/>
          <p:nvPr/>
        </p:nvSpPr>
        <p:spPr>
          <a:xfrm rot="5400000" flipH="1" flipV="1">
            <a:off x="2667000" y="-2667001"/>
            <a:ext cx="6858000" cy="12192002"/>
          </a:xfrm>
          <a:custGeom>
            <a:avLst/>
            <a:gdLst>
              <a:gd name="connsiteX0" fmla="*/ 6858000 w 6858000"/>
              <a:gd name="connsiteY0" fmla="*/ 3871658 h 12192002"/>
              <a:gd name="connsiteX1" fmla="*/ 6858000 w 6858000"/>
              <a:gd name="connsiteY1" fmla="*/ 12192002 h 12192002"/>
              <a:gd name="connsiteX2" fmla="*/ 5363029 w 6858000"/>
              <a:gd name="connsiteY2" fmla="*/ 12192002 h 12192002"/>
              <a:gd name="connsiteX3" fmla="*/ 5363029 w 6858000"/>
              <a:gd name="connsiteY3" fmla="*/ 12192000 h 12192002"/>
              <a:gd name="connsiteX4" fmla="*/ 0 w 6858000"/>
              <a:gd name="connsiteY4" fmla="*/ 12192000 h 12192002"/>
              <a:gd name="connsiteX5" fmla="*/ 0 w 6858000"/>
              <a:gd name="connsiteY5" fmla="*/ 0 h 12192002"/>
              <a:gd name="connsiteX6" fmla="*/ 3539398 w 6858000"/>
              <a:gd name="connsiteY6" fmla="*/ 0 h 12192002"/>
              <a:gd name="connsiteX7" fmla="*/ 5566229 w 6858000"/>
              <a:gd name="connsiteY7" fmla="*/ 2026831 h 12192002"/>
              <a:gd name="connsiteX8" fmla="*/ 5566229 w 6858000"/>
              <a:gd name="connsiteY8" fmla="*/ 2575538 h 12192002"/>
              <a:gd name="connsiteX9" fmla="*/ 6858000 w 6858000"/>
              <a:gd name="connsiteY9" fmla="*/ 3871657 h 12192002"/>
              <a:gd name="connsiteX10" fmla="*/ 5566229 w 6858000"/>
              <a:gd name="connsiteY10" fmla="*/ 3871657 h 12192002"/>
              <a:gd name="connsiteX11" fmla="*/ 5566229 w 6858000"/>
              <a:gd name="connsiteY11" fmla="*/ 3871658 h 12192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12192002">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pattFill prst="wdDnDiag">
            <a:fgClr>
              <a:schemeClr val="accent1"/>
            </a:fgClr>
            <a:bgClr>
              <a:schemeClr val="accent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0" name="Freeform: Shape 19">
            <a:extLst>
              <a:ext uri="{FF2B5EF4-FFF2-40B4-BE49-F238E27FC236}">
                <a16:creationId xmlns:a16="http://schemas.microsoft.com/office/drawing/2014/main" id="{0027A677-9ACB-4264-B148-4806678FB83F}"/>
              </a:ext>
            </a:extLst>
          </p:cNvPr>
          <p:cNvSpPr/>
          <p:nvPr/>
        </p:nvSpPr>
        <p:spPr>
          <a:xfrm rot="5400000" flipH="1" flipV="1">
            <a:off x="2667000" y="-2667001"/>
            <a:ext cx="6858000" cy="12192002"/>
          </a:xfrm>
          <a:custGeom>
            <a:avLst/>
            <a:gdLst>
              <a:gd name="connsiteX0" fmla="*/ 6858000 w 6858000"/>
              <a:gd name="connsiteY0" fmla="*/ 3871658 h 12192002"/>
              <a:gd name="connsiteX1" fmla="*/ 6858000 w 6858000"/>
              <a:gd name="connsiteY1" fmla="*/ 12192002 h 12192002"/>
              <a:gd name="connsiteX2" fmla="*/ 5363029 w 6858000"/>
              <a:gd name="connsiteY2" fmla="*/ 12192002 h 12192002"/>
              <a:gd name="connsiteX3" fmla="*/ 5363029 w 6858000"/>
              <a:gd name="connsiteY3" fmla="*/ 12192000 h 12192002"/>
              <a:gd name="connsiteX4" fmla="*/ 0 w 6858000"/>
              <a:gd name="connsiteY4" fmla="*/ 12192000 h 12192002"/>
              <a:gd name="connsiteX5" fmla="*/ 0 w 6858000"/>
              <a:gd name="connsiteY5" fmla="*/ 0 h 12192002"/>
              <a:gd name="connsiteX6" fmla="*/ 3539398 w 6858000"/>
              <a:gd name="connsiteY6" fmla="*/ 0 h 12192002"/>
              <a:gd name="connsiteX7" fmla="*/ 5566229 w 6858000"/>
              <a:gd name="connsiteY7" fmla="*/ 2026831 h 12192002"/>
              <a:gd name="connsiteX8" fmla="*/ 5566229 w 6858000"/>
              <a:gd name="connsiteY8" fmla="*/ 2575538 h 12192002"/>
              <a:gd name="connsiteX9" fmla="*/ 6858000 w 6858000"/>
              <a:gd name="connsiteY9" fmla="*/ 3871657 h 12192002"/>
              <a:gd name="connsiteX10" fmla="*/ 5566229 w 6858000"/>
              <a:gd name="connsiteY10" fmla="*/ 3871657 h 12192002"/>
              <a:gd name="connsiteX11" fmla="*/ 5566229 w 6858000"/>
              <a:gd name="connsiteY11" fmla="*/ 3871658 h 12192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12192002">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nvGrpSpPr>
          <p:cNvPr id="6" name="Group 5">
            <a:extLst>
              <a:ext uri="{FF2B5EF4-FFF2-40B4-BE49-F238E27FC236}">
                <a16:creationId xmlns:a16="http://schemas.microsoft.com/office/drawing/2014/main" id="{EA7FF9D7-8545-4547-AC77-A0421EEB9B99}"/>
              </a:ext>
            </a:extLst>
          </p:cNvPr>
          <p:cNvGrpSpPr/>
          <p:nvPr userDrawn="1"/>
        </p:nvGrpSpPr>
        <p:grpSpPr>
          <a:xfrm>
            <a:off x="0" y="0"/>
            <a:ext cx="6881966" cy="6858876"/>
            <a:chOff x="-5321" y="1096"/>
            <a:chExt cx="5924073" cy="5904197"/>
          </a:xfrm>
        </p:grpSpPr>
        <p:sp>
          <p:nvSpPr>
            <p:cNvPr id="17" name="Right Triangle 16">
              <a:extLst>
                <a:ext uri="{FF2B5EF4-FFF2-40B4-BE49-F238E27FC236}">
                  <a16:creationId xmlns:a16="http://schemas.microsoft.com/office/drawing/2014/main" id="{8DCD5806-2A2F-4ABF-8057-245681C498E6}"/>
                </a:ext>
              </a:extLst>
            </p:cNvPr>
            <p:cNvSpPr/>
            <p:nvPr userDrawn="1"/>
          </p:nvSpPr>
          <p:spPr>
            <a:xfrm rot="16200000" flipH="1" flipV="1">
              <a:off x="4618" y="-8842"/>
              <a:ext cx="5904196" cy="5924073"/>
            </a:xfrm>
            <a:prstGeom prst="r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8" name="Right Triangle 17">
              <a:extLst>
                <a:ext uri="{FF2B5EF4-FFF2-40B4-BE49-F238E27FC236}">
                  <a16:creationId xmlns:a16="http://schemas.microsoft.com/office/drawing/2014/main" id="{3A93038F-E9E4-4FFD-B3DF-28DB7C2C1490}"/>
                </a:ext>
              </a:extLst>
            </p:cNvPr>
            <p:cNvSpPr/>
            <p:nvPr userDrawn="1"/>
          </p:nvSpPr>
          <p:spPr>
            <a:xfrm rot="16200000" flipH="1" flipV="1">
              <a:off x="3941" y="-8164"/>
              <a:ext cx="5501471" cy="5519993"/>
            </a:xfrm>
            <a:prstGeom prst="rtTriangle">
              <a:avLst/>
            </a:prstGeom>
            <a:pattFill prst="dkHorz">
              <a:fgClr>
                <a:schemeClr val="accent1"/>
              </a:fgClr>
              <a:bgClr>
                <a:schemeClr val="accent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9" name="Right Triangle 18">
              <a:extLst>
                <a:ext uri="{FF2B5EF4-FFF2-40B4-BE49-F238E27FC236}">
                  <a16:creationId xmlns:a16="http://schemas.microsoft.com/office/drawing/2014/main" id="{5DEA1E02-BBD0-4AE3-AF22-433B90272178}"/>
                </a:ext>
              </a:extLst>
            </p:cNvPr>
            <p:cNvSpPr/>
            <p:nvPr userDrawn="1"/>
          </p:nvSpPr>
          <p:spPr>
            <a:xfrm rot="16200000" flipH="1" flipV="1">
              <a:off x="3131" y="-7355"/>
              <a:ext cx="5019818" cy="5036720"/>
            </a:xfrm>
            <a:prstGeom prst="rtTriangle">
              <a:avLst/>
            </a:prstGeom>
            <a:solidFill>
              <a:schemeClr val="accent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 name="Title 1">
            <a:extLst>
              <a:ext uri="{FF2B5EF4-FFF2-40B4-BE49-F238E27FC236}">
                <a16:creationId xmlns:a16="http://schemas.microsoft.com/office/drawing/2014/main" id="{9E597736-C478-4C26-9BAF-205FE31E977C}"/>
              </a:ext>
            </a:extLst>
          </p:cNvPr>
          <p:cNvSpPr>
            <a:spLocks noGrp="1"/>
          </p:cNvSpPr>
          <p:nvPr userDrawn="1">
            <p:ph type="ctrTitle" hasCustomPrompt="1"/>
          </p:nvPr>
        </p:nvSpPr>
        <p:spPr>
          <a:xfrm>
            <a:off x="5217242" y="2807208"/>
            <a:ext cx="4945598" cy="1243584"/>
          </a:xfrm>
        </p:spPr>
        <p:txBody>
          <a:bodyPr vert="horz" lIns="91440" tIns="45720" rIns="91440" bIns="45720" rtlCol="0" anchor="ctr">
            <a:noAutofit/>
          </a:bodyPr>
          <a:lstStyle>
            <a:lvl1pPr>
              <a:defRPr lang="en-GB" sz="5400" b="1" dirty="0">
                <a:solidFill>
                  <a:schemeClr val="bg1"/>
                </a:solidFill>
                <a:latin typeface="+mj-lt"/>
                <a:ea typeface="Tahoma" panose="020B0604030504040204" pitchFamily="34" charset="0"/>
                <a:cs typeface="Tahoma" panose="020B0604030504040204" pitchFamily="34" charset="0"/>
              </a:defRPr>
            </a:lvl1pPr>
          </a:lstStyle>
          <a:p>
            <a:pPr lvl="0"/>
            <a:r>
              <a:rPr lang="en-US" noProof="0"/>
              <a:t>Thank You</a:t>
            </a:r>
          </a:p>
        </p:txBody>
      </p:sp>
    </p:spTree>
    <p:extLst>
      <p:ext uri="{BB962C8B-B14F-4D97-AF65-F5344CB8AC3E}">
        <p14:creationId xmlns:p14="http://schemas.microsoft.com/office/powerpoint/2010/main" val="223638614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hank You 2">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6E739168-A5E8-443A-B392-7AD4CF8977AD}"/>
              </a:ext>
            </a:extLst>
          </p:cNvPr>
          <p:cNvSpPr/>
          <p:nvPr userDrawn="1"/>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5" name="Freeform: Shape 14">
            <a:extLst>
              <a:ext uri="{FF2B5EF4-FFF2-40B4-BE49-F238E27FC236}">
                <a16:creationId xmlns:a16="http://schemas.microsoft.com/office/drawing/2014/main" id="{41E10E1E-5268-4F03-BA64-07E19DE26739}"/>
              </a:ext>
            </a:extLst>
          </p:cNvPr>
          <p:cNvSpPr/>
          <p:nvPr/>
        </p:nvSpPr>
        <p:spPr>
          <a:xfrm flipH="1">
            <a:off x="-16297" y="0"/>
            <a:ext cx="12208298" cy="6858000"/>
          </a:xfrm>
          <a:custGeom>
            <a:avLst/>
            <a:gdLst>
              <a:gd name="connsiteX0" fmla="*/ 8574289 w 12208298"/>
              <a:gd name="connsiteY0" fmla="*/ 0 h 6858000"/>
              <a:gd name="connsiteX1" fmla="*/ 0 w 12208298"/>
              <a:gd name="connsiteY1" fmla="*/ 0 h 6858000"/>
              <a:gd name="connsiteX2" fmla="*/ 0 w 12208298"/>
              <a:gd name="connsiteY2" fmla="*/ 6858000 h 6858000"/>
              <a:gd name="connsiteX3" fmla="*/ 532109 w 12208298"/>
              <a:gd name="connsiteY3" fmla="*/ 6858000 h 6858000"/>
              <a:gd name="connsiteX4" fmla="*/ 11495317 w 12208298"/>
              <a:gd name="connsiteY4" fmla="*/ 6858000 h 6858000"/>
              <a:gd name="connsiteX5" fmla="*/ 12208298 w 12208298"/>
              <a:gd name="connsiteY5" fmla="*/ 6858000 h 6858000"/>
              <a:gd name="connsiteX6" fmla="*/ 12208298 w 12208298"/>
              <a:gd name="connsiteY6" fmla="*/ 3146781 h 6858000"/>
              <a:gd name="connsiteX7" fmla="*/ 10353284 w 12208298"/>
              <a:gd name="connsiteY7" fmla="*/ 1291767 h 6858000"/>
              <a:gd name="connsiteX8" fmla="*/ 9866056 w 12208298"/>
              <a:gd name="connsiteY8" fmla="*/ 129176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208298" h="6858000">
                <a:moveTo>
                  <a:pt x="8574289" y="0"/>
                </a:moveTo>
                <a:lnTo>
                  <a:pt x="0" y="0"/>
                </a:lnTo>
                <a:lnTo>
                  <a:pt x="0" y="6858000"/>
                </a:lnTo>
                <a:lnTo>
                  <a:pt x="532109" y="6858000"/>
                </a:lnTo>
                <a:lnTo>
                  <a:pt x="11495317" y="6858000"/>
                </a:lnTo>
                <a:lnTo>
                  <a:pt x="12208298" y="6858000"/>
                </a:lnTo>
                <a:lnTo>
                  <a:pt x="12208298" y="3146781"/>
                </a:lnTo>
                <a:lnTo>
                  <a:pt x="10353284" y="1291767"/>
                </a:lnTo>
                <a:lnTo>
                  <a:pt x="9866056" y="1291767"/>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6" name="Freeform: Shape 15">
            <a:extLst>
              <a:ext uri="{FF2B5EF4-FFF2-40B4-BE49-F238E27FC236}">
                <a16:creationId xmlns:a16="http://schemas.microsoft.com/office/drawing/2014/main" id="{B989C45D-BDFF-418F-BE79-03FF70015770}"/>
              </a:ext>
            </a:extLst>
          </p:cNvPr>
          <p:cNvSpPr/>
          <p:nvPr/>
        </p:nvSpPr>
        <p:spPr>
          <a:xfrm rot="5400000" flipH="1" flipV="1">
            <a:off x="2667000" y="-2667001"/>
            <a:ext cx="6858000" cy="12192002"/>
          </a:xfrm>
          <a:custGeom>
            <a:avLst/>
            <a:gdLst>
              <a:gd name="connsiteX0" fmla="*/ 6858000 w 6858000"/>
              <a:gd name="connsiteY0" fmla="*/ 3871658 h 12192002"/>
              <a:gd name="connsiteX1" fmla="*/ 6858000 w 6858000"/>
              <a:gd name="connsiteY1" fmla="*/ 12192002 h 12192002"/>
              <a:gd name="connsiteX2" fmla="*/ 5363029 w 6858000"/>
              <a:gd name="connsiteY2" fmla="*/ 12192002 h 12192002"/>
              <a:gd name="connsiteX3" fmla="*/ 5363029 w 6858000"/>
              <a:gd name="connsiteY3" fmla="*/ 12192000 h 12192002"/>
              <a:gd name="connsiteX4" fmla="*/ 0 w 6858000"/>
              <a:gd name="connsiteY4" fmla="*/ 12192000 h 12192002"/>
              <a:gd name="connsiteX5" fmla="*/ 0 w 6858000"/>
              <a:gd name="connsiteY5" fmla="*/ 0 h 12192002"/>
              <a:gd name="connsiteX6" fmla="*/ 3539398 w 6858000"/>
              <a:gd name="connsiteY6" fmla="*/ 0 h 12192002"/>
              <a:gd name="connsiteX7" fmla="*/ 5566229 w 6858000"/>
              <a:gd name="connsiteY7" fmla="*/ 2026831 h 12192002"/>
              <a:gd name="connsiteX8" fmla="*/ 5566229 w 6858000"/>
              <a:gd name="connsiteY8" fmla="*/ 2575538 h 12192002"/>
              <a:gd name="connsiteX9" fmla="*/ 6858000 w 6858000"/>
              <a:gd name="connsiteY9" fmla="*/ 3871657 h 12192002"/>
              <a:gd name="connsiteX10" fmla="*/ 5566229 w 6858000"/>
              <a:gd name="connsiteY10" fmla="*/ 3871657 h 12192002"/>
              <a:gd name="connsiteX11" fmla="*/ 5566229 w 6858000"/>
              <a:gd name="connsiteY11" fmla="*/ 3871658 h 12192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12192002">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pattFill prst="wdDnDiag">
            <a:fgClr>
              <a:schemeClr val="accent1"/>
            </a:fgClr>
            <a:bgClr>
              <a:schemeClr val="accent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0" name="Freeform: Shape 19">
            <a:extLst>
              <a:ext uri="{FF2B5EF4-FFF2-40B4-BE49-F238E27FC236}">
                <a16:creationId xmlns:a16="http://schemas.microsoft.com/office/drawing/2014/main" id="{0027A677-9ACB-4264-B148-4806678FB83F}"/>
              </a:ext>
            </a:extLst>
          </p:cNvPr>
          <p:cNvSpPr/>
          <p:nvPr/>
        </p:nvSpPr>
        <p:spPr>
          <a:xfrm rot="5400000" flipH="1" flipV="1">
            <a:off x="2667000" y="-2667001"/>
            <a:ext cx="6858000" cy="12192002"/>
          </a:xfrm>
          <a:custGeom>
            <a:avLst/>
            <a:gdLst>
              <a:gd name="connsiteX0" fmla="*/ 6858000 w 6858000"/>
              <a:gd name="connsiteY0" fmla="*/ 3871658 h 12192002"/>
              <a:gd name="connsiteX1" fmla="*/ 6858000 w 6858000"/>
              <a:gd name="connsiteY1" fmla="*/ 12192002 h 12192002"/>
              <a:gd name="connsiteX2" fmla="*/ 5363029 w 6858000"/>
              <a:gd name="connsiteY2" fmla="*/ 12192002 h 12192002"/>
              <a:gd name="connsiteX3" fmla="*/ 5363029 w 6858000"/>
              <a:gd name="connsiteY3" fmla="*/ 12192000 h 12192002"/>
              <a:gd name="connsiteX4" fmla="*/ 0 w 6858000"/>
              <a:gd name="connsiteY4" fmla="*/ 12192000 h 12192002"/>
              <a:gd name="connsiteX5" fmla="*/ 0 w 6858000"/>
              <a:gd name="connsiteY5" fmla="*/ 0 h 12192002"/>
              <a:gd name="connsiteX6" fmla="*/ 3539398 w 6858000"/>
              <a:gd name="connsiteY6" fmla="*/ 0 h 12192002"/>
              <a:gd name="connsiteX7" fmla="*/ 5566229 w 6858000"/>
              <a:gd name="connsiteY7" fmla="*/ 2026831 h 12192002"/>
              <a:gd name="connsiteX8" fmla="*/ 5566229 w 6858000"/>
              <a:gd name="connsiteY8" fmla="*/ 2575538 h 12192002"/>
              <a:gd name="connsiteX9" fmla="*/ 6858000 w 6858000"/>
              <a:gd name="connsiteY9" fmla="*/ 3871657 h 12192002"/>
              <a:gd name="connsiteX10" fmla="*/ 5566229 w 6858000"/>
              <a:gd name="connsiteY10" fmla="*/ 3871657 h 12192002"/>
              <a:gd name="connsiteX11" fmla="*/ 5566229 w 6858000"/>
              <a:gd name="connsiteY11" fmla="*/ 3871658 h 12192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12192002">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E597736-C478-4C26-9BAF-205FE31E977C}"/>
              </a:ext>
            </a:extLst>
          </p:cNvPr>
          <p:cNvSpPr>
            <a:spLocks noGrp="1"/>
          </p:cNvSpPr>
          <p:nvPr userDrawn="1">
            <p:ph type="ctrTitle" hasCustomPrompt="1"/>
          </p:nvPr>
        </p:nvSpPr>
        <p:spPr>
          <a:xfrm>
            <a:off x="6360242" y="3429000"/>
            <a:ext cx="4945598" cy="1243584"/>
          </a:xfrm>
        </p:spPr>
        <p:txBody>
          <a:bodyPr vert="horz" lIns="91440" tIns="45720" rIns="91440" bIns="45720" rtlCol="0" anchor="ctr">
            <a:noAutofit/>
          </a:bodyPr>
          <a:lstStyle>
            <a:lvl1pPr>
              <a:defRPr lang="en-GB" sz="5400" b="1" dirty="0">
                <a:solidFill>
                  <a:schemeClr val="bg1"/>
                </a:solidFill>
                <a:latin typeface="+mj-lt"/>
                <a:ea typeface="Tahoma" panose="020B0604030504040204" pitchFamily="34" charset="0"/>
                <a:cs typeface="Tahoma" panose="020B0604030504040204" pitchFamily="34" charset="0"/>
              </a:defRPr>
            </a:lvl1pPr>
          </a:lstStyle>
          <a:p>
            <a:pPr lvl="0"/>
            <a:r>
              <a:rPr lang="en-US" noProof="0"/>
              <a:t>Thank You</a:t>
            </a:r>
          </a:p>
        </p:txBody>
      </p:sp>
      <p:sp>
        <p:nvSpPr>
          <p:cNvPr id="35" name="Freeform: Shape 34">
            <a:extLst>
              <a:ext uri="{FF2B5EF4-FFF2-40B4-BE49-F238E27FC236}">
                <a16:creationId xmlns:a16="http://schemas.microsoft.com/office/drawing/2014/main" id="{C024DCDB-C6BF-455E-AAB8-EAF9DAB302A1}"/>
              </a:ext>
            </a:extLst>
          </p:cNvPr>
          <p:cNvSpPr/>
          <p:nvPr userDrawn="1"/>
        </p:nvSpPr>
        <p:spPr>
          <a:xfrm rot="13500000">
            <a:off x="-729899" y="-1215856"/>
            <a:ext cx="6043521" cy="8427077"/>
          </a:xfrm>
          <a:custGeom>
            <a:avLst/>
            <a:gdLst>
              <a:gd name="connsiteX0" fmla="*/ 6043521 w 6043521"/>
              <a:gd name="connsiteY0" fmla="*/ 4267535 h 8427077"/>
              <a:gd name="connsiteX1" fmla="*/ 1883979 w 6043521"/>
              <a:gd name="connsiteY1" fmla="*/ 8427077 h 8427077"/>
              <a:gd name="connsiteX2" fmla="*/ 0 w 6043521"/>
              <a:gd name="connsiteY2" fmla="*/ 8427077 h 8427077"/>
              <a:gd name="connsiteX3" fmla="*/ 0 w 6043521"/>
              <a:gd name="connsiteY3" fmla="*/ 1775986 h 8427077"/>
              <a:gd name="connsiteX4" fmla="*/ 1775985 w 6043521"/>
              <a:gd name="connsiteY4" fmla="*/ 0 h 84270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43521" h="8427077">
                <a:moveTo>
                  <a:pt x="6043521" y="4267535"/>
                </a:moveTo>
                <a:lnTo>
                  <a:pt x="1883979" y="8427077"/>
                </a:lnTo>
                <a:lnTo>
                  <a:pt x="0" y="8427077"/>
                </a:lnTo>
                <a:lnTo>
                  <a:pt x="0" y="1775986"/>
                </a:lnTo>
                <a:lnTo>
                  <a:pt x="1775985"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32" name="Freeform: Shape 31">
            <a:extLst>
              <a:ext uri="{FF2B5EF4-FFF2-40B4-BE49-F238E27FC236}">
                <a16:creationId xmlns:a16="http://schemas.microsoft.com/office/drawing/2014/main" id="{26AFB47A-5D51-4F9C-B01B-977CE5E3C093}"/>
              </a:ext>
            </a:extLst>
          </p:cNvPr>
          <p:cNvSpPr/>
          <p:nvPr userDrawn="1"/>
        </p:nvSpPr>
        <p:spPr>
          <a:xfrm rot="13500000">
            <a:off x="-1145231" y="-2123853"/>
            <a:ext cx="6043521" cy="9008880"/>
          </a:xfrm>
          <a:custGeom>
            <a:avLst/>
            <a:gdLst>
              <a:gd name="connsiteX0" fmla="*/ 6043521 w 6043521"/>
              <a:gd name="connsiteY0" fmla="*/ 4849338 h 9008880"/>
              <a:gd name="connsiteX1" fmla="*/ 1883979 w 6043521"/>
              <a:gd name="connsiteY1" fmla="*/ 9008880 h 9008880"/>
              <a:gd name="connsiteX2" fmla="*/ 0 w 6043521"/>
              <a:gd name="connsiteY2" fmla="*/ 9008880 h 9008880"/>
              <a:gd name="connsiteX3" fmla="*/ 0 w 6043521"/>
              <a:gd name="connsiteY3" fmla="*/ 1194182 h 9008880"/>
              <a:gd name="connsiteX4" fmla="*/ 1194182 w 6043521"/>
              <a:gd name="connsiteY4" fmla="*/ 0 h 90088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43521" h="9008880">
                <a:moveTo>
                  <a:pt x="6043521" y="4849338"/>
                </a:moveTo>
                <a:lnTo>
                  <a:pt x="1883979" y="9008880"/>
                </a:lnTo>
                <a:lnTo>
                  <a:pt x="0" y="9008880"/>
                </a:lnTo>
                <a:lnTo>
                  <a:pt x="0" y="1194182"/>
                </a:lnTo>
                <a:lnTo>
                  <a:pt x="1194182" y="0"/>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30" name="Freeform: Shape 29">
            <a:extLst>
              <a:ext uri="{FF2B5EF4-FFF2-40B4-BE49-F238E27FC236}">
                <a16:creationId xmlns:a16="http://schemas.microsoft.com/office/drawing/2014/main" id="{6997A4FF-7390-4173-8ACD-6CF7145AACEC}"/>
              </a:ext>
            </a:extLst>
          </p:cNvPr>
          <p:cNvSpPr/>
          <p:nvPr userDrawn="1"/>
        </p:nvSpPr>
        <p:spPr>
          <a:xfrm rot="18900000" flipH="1">
            <a:off x="-2681153" y="-465959"/>
            <a:ext cx="8639119" cy="5739762"/>
          </a:xfrm>
          <a:custGeom>
            <a:avLst/>
            <a:gdLst>
              <a:gd name="connsiteX0" fmla="*/ 3789781 w 8639119"/>
              <a:gd name="connsiteY0" fmla="*/ 0 h 5739762"/>
              <a:gd name="connsiteX1" fmla="*/ 0 w 8639119"/>
              <a:gd name="connsiteY1" fmla="*/ 3789782 h 5739762"/>
              <a:gd name="connsiteX2" fmla="*/ 0 w 8639119"/>
              <a:gd name="connsiteY2" fmla="*/ 5739761 h 5739762"/>
              <a:gd name="connsiteX3" fmla="*/ 7748695 w 8639119"/>
              <a:gd name="connsiteY3" fmla="*/ 5739762 h 5739762"/>
              <a:gd name="connsiteX4" fmla="*/ 8639119 w 8639119"/>
              <a:gd name="connsiteY4" fmla="*/ 4849338 h 57397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639119" h="5739762">
                <a:moveTo>
                  <a:pt x="3789781" y="0"/>
                </a:moveTo>
                <a:lnTo>
                  <a:pt x="0" y="3789782"/>
                </a:lnTo>
                <a:lnTo>
                  <a:pt x="0" y="5739761"/>
                </a:lnTo>
                <a:lnTo>
                  <a:pt x="7748695" y="5739762"/>
                </a:lnTo>
                <a:lnTo>
                  <a:pt x="8639119" y="4849338"/>
                </a:lnTo>
                <a:close/>
              </a:path>
            </a:pathLst>
          </a:custGeom>
          <a:solidFill>
            <a:schemeClr val="accent1">
              <a:lumMod val="50000"/>
              <a:alpha val="51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Tree>
    <p:extLst>
      <p:ext uri="{BB962C8B-B14F-4D97-AF65-F5344CB8AC3E}">
        <p14:creationId xmlns:p14="http://schemas.microsoft.com/office/powerpoint/2010/main" val="12185180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2838D16-809E-4EB1-8C0C-0E63D8139112}"/>
              </a:ext>
            </a:extLst>
          </p:cNvPr>
          <p:cNvSpPr/>
          <p:nvPr userDrawn="1"/>
        </p:nvSpPr>
        <p:spPr>
          <a:xfrm>
            <a:off x="0" y="0"/>
            <a:ext cx="12192000" cy="6858000"/>
          </a:xfrm>
          <a:prstGeom prst="rect">
            <a:avLst/>
          </a:prstGeom>
          <a:solidFill>
            <a:srgbClr val="0C43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01FEB333-94B4-4E53-9019-D584810903BB}"/>
              </a:ext>
            </a:extLst>
          </p:cNvPr>
          <p:cNvSpPr/>
          <p:nvPr userDrawn="1"/>
        </p:nvSpPr>
        <p:spPr>
          <a:xfrm>
            <a:off x="0" y="0"/>
            <a:ext cx="12192000" cy="6862745"/>
          </a:xfrm>
          <a:custGeom>
            <a:avLst/>
            <a:gdLst>
              <a:gd name="connsiteX0" fmla="*/ 0 w 12192000"/>
              <a:gd name="connsiteY0" fmla="*/ 0 h 6849743"/>
              <a:gd name="connsiteX1" fmla="*/ 7554712 w 12192000"/>
              <a:gd name="connsiteY1" fmla="*/ 0 h 6849743"/>
              <a:gd name="connsiteX2" fmla="*/ 10266645 w 12192000"/>
              <a:gd name="connsiteY2" fmla="*/ 2711934 h 6849743"/>
              <a:gd name="connsiteX3" fmla="*/ 11289529 w 12192000"/>
              <a:gd name="connsiteY3" fmla="*/ 2711934 h 6849743"/>
              <a:gd name="connsiteX4" fmla="*/ 12191999 w 12192000"/>
              <a:gd name="connsiteY4" fmla="*/ 3614404 h 6849743"/>
              <a:gd name="connsiteX5" fmla="*/ 12192000 w 12192000"/>
              <a:gd name="connsiteY5" fmla="*/ 6849743 h 6849743"/>
              <a:gd name="connsiteX6" fmla="*/ 0 w 12192000"/>
              <a:gd name="connsiteY6" fmla="*/ 6849743 h 68497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0" h="6849743">
                <a:moveTo>
                  <a:pt x="0" y="0"/>
                </a:moveTo>
                <a:lnTo>
                  <a:pt x="7554712" y="0"/>
                </a:lnTo>
                <a:lnTo>
                  <a:pt x="10266645" y="2711934"/>
                </a:lnTo>
                <a:lnTo>
                  <a:pt x="11289529" y="2711934"/>
                </a:lnTo>
                <a:lnTo>
                  <a:pt x="12191999" y="3614404"/>
                </a:lnTo>
                <a:lnTo>
                  <a:pt x="12192000" y="6849743"/>
                </a:lnTo>
                <a:lnTo>
                  <a:pt x="0" y="6849743"/>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9" name="Freeform: Shape 8">
            <a:extLst>
              <a:ext uri="{FF2B5EF4-FFF2-40B4-BE49-F238E27FC236}">
                <a16:creationId xmlns:a16="http://schemas.microsoft.com/office/drawing/2014/main" id="{A59B9489-0CD9-4DB7-AC82-6E7867F91403}"/>
              </a:ext>
            </a:extLst>
          </p:cNvPr>
          <p:cNvSpPr/>
          <p:nvPr userDrawn="1"/>
        </p:nvSpPr>
        <p:spPr>
          <a:xfrm rot="16200000" flipV="1">
            <a:off x="2626805" y="-2626805"/>
            <a:ext cx="6862743" cy="12116353"/>
          </a:xfrm>
          <a:custGeom>
            <a:avLst/>
            <a:gdLst>
              <a:gd name="connsiteX0" fmla="*/ 6853871 w 6853871"/>
              <a:gd name="connsiteY0" fmla="*/ 12116353 h 12116353"/>
              <a:gd name="connsiteX1" fmla="*/ 6853871 w 6853871"/>
              <a:gd name="connsiteY1" fmla="*/ 8014954 h 12116353"/>
              <a:gd name="connsiteX2" fmla="*/ 4141930 w 6853871"/>
              <a:gd name="connsiteY2" fmla="*/ 8014954 h 12116353"/>
              <a:gd name="connsiteX3" fmla="*/ 4141930 w 6853871"/>
              <a:gd name="connsiteY3" fmla="*/ 8014952 h 12116353"/>
              <a:gd name="connsiteX4" fmla="*/ 6853871 w 6853871"/>
              <a:gd name="connsiteY4" fmla="*/ 8014952 h 12116353"/>
              <a:gd name="connsiteX5" fmla="*/ 4141930 w 6853871"/>
              <a:gd name="connsiteY5" fmla="*/ 5293882 h 12116353"/>
              <a:gd name="connsiteX6" fmla="*/ 4141930 w 6853871"/>
              <a:gd name="connsiteY6" fmla="*/ 4141928 h 12116353"/>
              <a:gd name="connsiteX7" fmla="*/ 0 w 6853871"/>
              <a:gd name="connsiteY7" fmla="*/ 0 h 12116353"/>
              <a:gd name="connsiteX8" fmla="*/ 0 w 6853871"/>
              <a:gd name="connsiteY8" fmla="*/ 12116353 h 121163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853871" h="12116353">
                <a:moveTo>
                  <a:pt x="6853871" y="12116353"/>
                </a:moveTo>
                <a:lnTo>
                  <a:pt x="6853871" y="8014954"/>
                </a:lnTo>
                <a:lnTo>
                  <a:pt x="4141930" y="8014954"/>
                </a:lnTo>
                <a:lnTo>
                  <a:pt x="4141930" y="8014952"/>
                </a:lnTo>
                <a:lnTo>
                  <a:pt x="6853871" y="8014952"/>
                </a:lnTo>
                <a:lnTo>
                  <a:pt x="4141930" y="5293882"/>
                </a:lnTo>
                <a:lnTo>
                  <a:pt x="4141930" y="4141928"/>
                </a:lnTo>
                <a:lnTo>
                  <a:pt x="0" y="0"/>
                </a:lnTo>
                <a:lnTo>
                  <a:pt x="0" y="12116353"/>
                </a:lnTo>
                <a:close/>
              </a:path>
            </a:pathLst>
          </a:custGeom>
          <a:pattFill prst="wdDnDiag">
            <a:fgClr>
              <a:schemeClr val="accent1"/>
            </a:fgClr>
            <a:bgClr>
              <a:schemeClr val="accent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Right Triangle 9">
            <a:extLst>
              <a:ext uri="{FF2B5EF4-FFF2-40B4-BE49-F238E27FC236}">
                <a16:creationId xmlns:a16="http://schemas.microsoft.com/office/drawing/2014/main" id="{A55D1C76-C591-4FA5-9780-87AB6B37C0FA}"/>
              </a:ext>
            </a:extLst>
          </p:cNvPr>
          <p:cNvSpPr/>
          <p:nvPr userDrawn="1"/>
        </p:nvSpPr>
        <p:spPr>
          <a:xfrm rot="5400000" flipV="1">
            <a:off x="5851010" y="-10649"/>
            <a:ext cx="6326154" cy="6347453"/>
          </a:xfrm>
          <a:prstGeom prst="r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1" name="Freeform: Shape 10">
            <a:extLst>
              <a:ext uri="{FF2B5EF4-FFF2-40B4-BE49-F238E27FC236}">
                <a16:creationId xmlns:a16="http://schemas.microsoft.com/office/drawing/2014/main" id="{A7DC1D12-670F-4235-8791-FA8C2B330871}"/>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2" name="Freeform: Shape 11">
            <a:extLst>
              <a:ext uri="{FF2B5EF4-FFF2-40B4-BE49-F238E27FC236}">
                <a16:creationId xmlns:a16="http://schemas.microsoft.com/office/drawing/2014/main" id="{859569CF-FDAC-47C4-A0F5-296F7117C398}"/>
              </a:ext>
            </a:extLst>
          </p:cNvPr>
          <p:cNvSpPr/>
          <p:nvPr userDrawn="1"/>
        </p:nvSpPr>
        <p:spPr>
          <a:xfrm rot="2700000">
            <a:off x="9668984" y="1404392"/>
            <a:ext cx="4406148" cy="5299239"/>
          </a:xfrm>
          <a:custGeom>
            <a:avLst/>
            <a:gdLst>
              <a:gd name="connsiteX0" fmla="*/ 0 w 4406148"/>
              <a:gd name="connsiteY0" fmla="*/ 0 h 5299239"/>
              <a:gd name="connsiteX1" fmla="*/ 4406148 w 4406148"/>
              <a:gd name="connsiteY1" fmla="*/ 4406147 h 5299239"/>
              <a:gd name="connsiteX2" fmla="*/ 3513056 w 4406148"/>
              <a:gd name="connsiteY2" fmla="*/ 5299239 h 5299239"/>
              <a:gd name="connsiteX3" fmla="*/ 1 w 4406148"/>
              <a:gd name="connsiteY3" fmla="*/ 5299239 h 5299239"/>
            </a:gdLst>
            <a:ahLst/>
            <a:cxnLst>
              <a:cxn ang="0">
                <a:pos x="connsiteX0" y="connsiteY0"/>
              </a:cxn>
              <a:cxn ang="0">
                <a:pos x="connsiteX1" y="connsiteY1"/>
              </a:cxn>
              <a:cxn ang="0">
                <a:pos x="connsiteX2" y="connsiteY2"/>
              </a:cxn>
              <a:cxn ang="0">
                <a:pos x="connsiteX3" y="connsiteY3"/>
              </a:cxn>
            </a:cxnLst>
            <a:rect l="l" t="t" r="r" b="b"/>
            <a:pathLst>
              <a:path w="4406148" h="5299239">
                <a:moveTo>
                  <a:pt x="0" y="0"/>
                </a:moveTo>
                <a:lnTo>
                  <a:pt x="4406148" y="4406147"/>
                </a:lnTo>
                <a:lnTo>
                  <a:pt x="3513056" y="5299239"/>
                </a:lnTo>
                <a:lnTo>
                  <a:pt x="1" y="5299239"/>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3" name="Freeform: Shape 12">
            <a:extLst>
              <a:ext uri="{FF2B5EF4-FFF2-40B4-BE49-F238E27FC236}">
                <a16:creationId xmlns:a16="http://schemas.microsoft.com/office/drawing/2014/main" id="{D68D0C72-2B2C-4C85-A091-157853C71784}"/>
              </a:ext>
            </a:extLst>
          </p:cNvPr>
          <p:cNvSpPr/>
          <p:nvPr userDrawn="1"/>
        </p:nvSpPr>
        <p:spPr>
          <a:xfrm rot="8100000" flipH="1">
            <a:off x="9583575" y="1088097"/>
            <a:ext cx="5072180" cy="4843502"/>
          </a:xfrm>
          <a:custGeom>
            <a:avLst/>
            <a:gdLst>
              <a:gd name="connsiteX0" fmla="*/ 5072180 w 5072180"/>
              <a:gd name="connsiteY0" fmla="*/ 4843501 h 4843502"/>
              <a:gd name="connsiteX1" fmla="*/ 228679 w 5072180"/>
              <a:gd name="connsiteY1" fmla="*/ 0 h 4843502"/>
              <a:gd name="connsiteX2" fmla="*/ 1 w 5072180"/>
              <a:gd name="connsiteY2" fmla="*/ 228678 h 4843502"/>
              <a:gd name="connsiteX3" fmla="*/ 0 w 5072180"/>
              <a:gd name="connsiteY3" fmla="*/ 4843502 h 4843502"/>
            </a:gdLst>
            <a:ahLst/>
            <a:cxnLst>
              <a:cxn ang="0">
                <a:pos x="connsiteX0" y="connsiteY0"/>
              </a:cxn>
              <a:cxn ang="0">
                <a:pos x="connsiteX1" y="connsiteY1"/>
              </a:cxn>
              <a:cxn ang="0">
                <a:pos x="connsiteX2" y="connsiteY2"/>
              </a:cxn>
              <a:cxn ang="0">
                <a:pos x="connsiteX3" y="connsiteY3"/>
              </a:cxn>
            </a:cxnLst>
            <a:rect l="l" t="t" r="r" b="b"/>
            <a:pathLst>
              <a:path w="5072180" h="4843502">
                <a:moveTo>
                  <a:pt x="5072180" y="4843501"/>
                </a:moveTo>
                <a:lnTo>
                  <a:pt x="228679" y="0"/>
                </a:lnTo>
                <a:lnTo>
                  <a:pt x="1" y="228678"/>
                </a:lnTo>
                <a:lnTo>
                  <a:pt x="0" y="4843502"/>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4" name="Freeform: Shape 13">
            <a:extLst>
              <a:ext uri="{FF2B5EF4-FFF2-40B4-BE49-F238E27FC236}">
                <a16:creationId xmlns:a16="http://schemas.microsoft.com/office/drawing/2014/main" id="{8E25334A-5FE3-4DDA-8D32-4796CCFCAA74}"/>
              </a:ext>
            </a:extLst>
          </p:cNvPr>
          <p:cNvSpPr/>
          <p:nvPr userDrawn="1"/>
        </p:nvSpPr>
        <p:spPr>
          <a:xfrm rot="2700000">
            <a:off x="11438585" y="5665752"/>
            <a:ext cx="877778" cy="1755556"/>
          </a:xfrm>
          <a:custGeom>
            <a:avLst/>
            <a:gdLst>
              <a:gd name="connsiteX0" fmla="*/ 0 w 877778"/>
              <a:gd name="connsiteY0" fmla="*/ 0 h 1755556"/>
              <a:gd name="connsiteX1" fmla="*/ 877778 w 877778"/>
              <a:gd name="connsiteY1" fmla="*/ 877778 h 1755556"/>
              <a:gd name="connsiteX2" fmla="*/ 0 w 877778"/>
              <a:gd name="connsiteY2" fmla="*/ 1755556 h 1755556"/>
            </a:gdLst>
            <a:ahLst/>
            <a:cxnLst>
              <a:cxn ang="0">
                <a:pos x="connsiteX0" y="connsiteY0"/>
              </a:cxn>
              <a:cxn ang="0">
                <a:pos x="connsiteX1" y="connsiteY1"/>
              </a:cxn>
              <a:cxn ang="0">
                <a:pos x="connsiteX2" y="connsiteY2"/>
              </a:cxn>
            </a:cxnLst>
            <a:rect l="l" t="t" r="r" b="b"/>
            <a:pathLst>
              <a:path w="877778" h="1755556">
                <a:moveTo>
                  <a:pt x="0" y="0"/>
                </a:moveTo>
                <a:lnTo>
                  <a:pt x="877778" y="877778"/>
                </a:lnTo>
                <a:lnTo>
                  <a:pt x="0" y="1755556"/>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5" name="Freeform: Shape 14">
            <a:extLst>
              <a:ext uri="{FF2B5EF4-FFF2-40B4-BE49-F238E27FC236}">
                <a16:creationId xmlns:a16="http://schemas.microsoft.com/office/drawing/2014/main" id="{18818DF1-D7FD-4C0F-875D-7A07E8F75C06}"/>
              </a:ext>
            </a:extLst>
          </p:cNvPr>
          <p:cNvSpPr/>
          <p:nvPr userDrawn="1"/>
        </p:nvSpPr>
        <p:spPr>
          <a:xfrm rot="8100000" flipH="1">
            <a:off x="10582265" y="5841410"/>
            <a:ext cx="2372348" cy="1186174"/>
          </a:xfrm>
          <a:custGeom>
            <a:avLst/>
            <a:gdLst>
              <a:gd name="connsiteX0" fmla="*/ 2372348 w 2372348"/>
              <a:gd name="connsiteY0" fmla="*/ 1186174 h 1186174"/>
              <a:gd name="connsiteX1" fmla="*/ 1186174 w 2372348"/>
              <a:gd name="connsiteY1" fmla="*/ 0 h 1186174"/>
              <a:gd name="connsiteX2" fmla="*/ 0 w 2372348"/>
              <a:gd name="connsiteY2" fmla="*/ 1186174 h 1186174"/>
            </a:gdLst>
            <a:ahLst/>
            <a:cxnLst>
              <a:cxn ang="0">
                <a:pos x="connsiteX0" y="connsiteY0"/>
              </a:cxn>
              <a:cxn ang="0">
                <a:pos x="connsiteX1" y="connsiteY1"/>
              </a:cxn>
              <a:cxn ang="0">
                <a:pos x="connsiteX2" y="connsiteY2"/>
              </a:cxn>
            </a:cxnLst>
            <a:rect l="l" t="t" r="r" b="b"/>
            <a:pathLst>
              <a:path w="2372348" h="1186174">
                <a:moveTo>
                  <a:pt x="2372348" y="1186174"/>
                </a:moveTo>
                <a:lnTo>
                  <a:pt x="1186174" y="0"/>
                </a:lnTo>
                <a:lnTo>
                  <a:pt x="0" y="1186174"/>
                </a:lnTo>
                <a:close/>
              </a:path>
            </a:pathLst>
          </a:custGeom>
          <a:pattFill prst="wdUp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grpSp>
        <p:nvGrpSpPr>
          <p:cNvPr id="16" name="Group 15">
            <a:extLst>
              <a:ext uri="{FF2B5EF4-FFF2-40B4-BE49-F238E27FC236}">
                <a16:creationId xmlns:a16="http://schemas.microsoft.com/office/drawing/2014/main" id="{8F9BB384-9E14-4CEA-82C1-21837229D3EF}"/>
              </a:ext>
            </a:extLst>
          </p:cNvPr>
          <p:cNvGrpSpPr/>
          <p:nvPr userDrawn="1"/>
        </p:nvGrpSpPr>
        <p:grpSpPr>
          <a:xfrm rot="16200000">
            <a:off x="431651" y="-917359"/>
            <a:ext cx="1532001" cy="1826463"/>
            <a:chOff x="10800164" y="7142066"/>
            <a:chExt cx="2775293" cy="3308724"/>
          </a:xfrm>
        </p:grpSpPr>
        <p:sp>
          <p:nvSpPr>
            <p:cNvPr id="17" name="Freeform: Shape 16">
              <a:extLst>
                <a:ext uri="{FF2B5EF4-FFF2-40B4-BE49-F238E27FC236}">
                  <a16:creationId xmlns:a16="http://schemas.microsoft.com/office/drawing/2014/main" id="{0862A81A-959D-4EAB-90ED-DB20759BB397}"/>
                </a:ext>
              </a:extLst>
            </p:cNvPr>
            <p:cNvSpPr/>
            <p:nvPr/>
          </p:nvSpPr>
          <p:spPr>
            <a:xfrm rot="2700000">
              <a:off x="10800164" y="7675497"/>
              <a:ext cx="2775293" cy="277529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8" name="Freeform: Shape 17">
              <a:extLst>
                <a:ext uri="{FF2B5EF4-FFF2-40B4-BE49-F238E27FC236}">
                  <a16:creationId xmlns:a16="http://schemas.microsoft.com/office/drawing/2014/main" id="{AAB9E28C-9422-42BD-AECE-29B44B5D63E2}"/>
                </a:ext>
              </a:extLst>
            </p:cNvPr>
            <p:cNvSpPr/>
            <p:nvPr/>
          </p:nvSpPr>
          <p:spPr>
            <a:xfrm rot="8100000" flipH="1">
              <a:off x="10811837" y="7142066"/>
              <a:ext cx="2751954" cy="2751955"/>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19" name="Group 18">
            <a:extLst>
              <a:ext uri="{FF2B5EF4-FFF2-40B4-BE49-F238E27FC236}">
                <a16:creationId xmlns:a16="http://schemas.microsoft.com/office/drawing/2014/main" id="{2772239B-C46D-4458-BB4B-DDB12FAB0172}"/>
              </a:ext>
            </a:extLst>
          </p:cNvPr>
          <p:cNvGrpSpPr/>
          <p:nvPr userDrawn="1"/>
        </p:nvGrpSpPr>
        <p:grpSpPr>
          <a:xfrm rot="16200000">
            <a:off x="1992859" y="-497210"/>
            <a:ext cx="818398" cy="986162"/>
            <a:chOff x="10945855" y="7317026"/>
            <a:chExt cx="2483924" cy="2993104"/>
          </a:xfrm>
        </p:grpSpPr>
        <p:sp>
          <p:nvSpPr>
            <p:cNvPr id="20" name="Freeform: Shape 19">
              <a:extLst>
                <a:ext uri="{FF2B5EF4-FFF2-40B4-BE49-F238E27FC236}">
                  <a16:creationId xmlns:a16="http://schemas.microsoft.com/office/drawing/2014/main" id="{3C8A2A1A-1FB9-4CA1-B74E-B293187E51AA}"/>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1" name="Freeform: Shape 20">
              <a:extLst>
                <a:ext uri="{FF2B5EF4-FFF2-40B4-BE49-F238E27FC236}">
                  <a16:creationId xmlns:a16="http://schemas.microsoft.com/office/drawing/2014/main" id="{DF2B18BA-6B43-40FA-A23B-D894D6AB468B}"/>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3" name="Text Placeholder 2">
            <a:extLst>
              <a:ext uri="{FF2B5EF4-FFF2-40B4-BE49-F238E27FC236}">
                <a16:creationId xmlns:a16="http://schemas.microsoft.com/office/drawing/2014/main" id="{5E194264-A3F5-42E2-9A63-DCCED0457E1B}"/>
              </a:ext>
            </a:extLst>
          </p:cNvPr>
          <p:cNvSpPr>
            <a:spLocks noGrp="1"/>
          </p:cNvSpPr>
          <p:nvPr>
            <p:ph type="body" idx="1"/>
          </p:nvPr>
        </p:nvSpPr>
        <p:spPr>
          <a:xfrm>
            <a:off x="831850" y="4754880"/>
            <a:ext cx="6803136" cy="365760"/>
          </a:xfrm>
        </p:spPr>
        <p:txBody>
          <a:bodyPr vert="horz" lIns="91440" tIns="45720" rIns="91440" bIns="45720" rtlCol="0">
            <a:normAutofit/>
          </a:bodyPr>
          <a:lstStyle>
            <a:lvl1pPr marL="0" indent="0">
              <a:buNone/>
              <a:defRPr lang="en-US" sz="1600" spc="300">
                <a:solidFill>
                  <a:schemeClr val="accent1">
                    <a:lumMod val="20000"/>
                    <a:lumOff val="80000"/>
                  </a:schemeClr>
                </a:solidFill>
                <a:latin typeface="+mn-lt"/>
                <a:cs typeface="Arial" panose="020B0604020202020204" pitchFamily="34" charset="0"/>
              </a:defRPr>
            </a:lvl1pPr>
          </a:lstStyle>
          <a:p>
            <a:pPr marL="228600" lvl="0" indent="-228600"/>
            <a:r>
              <a:rPr lang="en-US" noProof="0"/>
              <a:t>Click to edit Master text styles</a:t>
            </a:r>
          </a:p>
        </p:txBody>
      </p:sp>
      <p:sp>
        <p:nvSpPr>
          <p:cNvPr id="22" name="Slide Number Placeholder 4">
            <a:extLst>
              <a:ext uri="{FF2B5EF4-FFF2-40B4-BE49-F238E27FC236}">
                <a16:creationId xmlns:a16="http://schemas.microsoft.com/office/drawing/2014/main" id="{0F332671-6296-47C8-BF26-B2D962F5D03D}"/>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23" name="Title 1">
            <a:extLst>
              <a:ext uri="{FF2B5EF4-FFF2-40B4-BE49-F238E27FC236}">
                <a16:creationId xmlns:a16="http://schemas.microsoft.com/office/drawing/2014/main" id="{7772A652-7229-2B42-B87B-298C31D6F0CB}"/>
              </a:ext>
            </a:extLst>
          </p:cNvPr>
          <p:cNvSpPr>
            <a:spLocks noGrp="1"/>
          </p:cNvSpPr>
          <p:nvPr>
            <p:ph type="title" hasCustomPrompt="1"/>
          </p:nvPr>
        </p:nvSpPr>
        <p:spPr>
          <a:xfrm>
            <a:off x="832104" y="3886200"/>
            <a:ext cx="7781544" cy="859055"/>
          </a:xfrm>
        </p:spPr>
        <p:txBody>
          <a:bodyPr vert="horz" lIns="91440" tIns="45720" rIns="91440" bIns="45720" rtlCol="0" anchor="b">
            <a:normAutofit/>
          </a:bodyPr>
          <a:lstStyle>
            <a:lvl1pPr>
              <a:defRPr lang="en-GB" sz="5400" b="1" dirty="0">
                <a:solidFill>
                  <a:schemeClr val="bg1"/>
                </a:solidFill>
                <a:latin typeface="+mj-lt"/>
              </a:defRPr>
            </a:lvl1pPr>
          </a:lstStyle>
          <a:p>
            <a:pPr lvl="0"/>
            <a:r>
              <a:rPr lang="en-US" noProof="0"/>
              <a:t>Section Title 01</a:t>
            </a:r>
          </a:p>
        </p:txBody>
      </p:sp>
    </p:spTree>
    <p:extLst>
      <p:ext uri="{BB962C8B-B14F-4D97-AF65-F5344CB8AC3E}">
        <p14:creationId xmlns:p14="http://schemas.microsoft.com/office/powerpoint/2010/main" val="16751974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lt Section Header">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2CDBB6E5-B91E-4946-9390-E8693855103A}"/>
              </a:ext>
            </a:extLst>
          </p:cNvPr>
          <p:cNvSpPr/>
          <p:nvPr userDrawn="1"/>
        </p:nvSpPr>
        <p:spPr>
          <a:xfrm>
            <a:off x="0" y="0"/>
            <a:ext cx="12192000" cy="68580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4" name="Freeform: Shape 33">
            <a:extLst>
              <a:ext uri="{FF2B5EF4-FFF2-40B4-BE49-F238E27FC236}">
                <a16:creationId xmlns:a16="http://schemas.microsoft.com/office/drawing/2014/main" id="{0C3CC1C9-1FA0-4FE4-8984-4A8B3728D674}"/>
              </a:ext>
            </a:extLst>
          </p:cNvPr>
          <p:cNvSpPr/>
          <p:nvPr userDrawn="1"/>
        </p:nvSpPr>
        <p:spPr>
          <a:xfrm rot="16200000" flipV="1">
            <a:off x="2855762" y="-2473495"/>
            <a:ext cx="6862743" cy="11809733"/>
          </a:xfrm>
          <a:custGeom>
            <a:avLst/>
            <a:gdLst>
              <a:gd name="connsiteX0" fmla="*/ 6862743 w 6862743"/>
              <a:gd name="connsiteY0" fmla="*/ 11809733 h 11809733"/>
              <a:gd name="connsiteX1" fmla="*/ 6862743 w 6862743"/>
              <a:gd name="connsiteY1" fmla="*/ 7708334 h 11809733"/>
              <a:gd name="connsiteX2" fmla="*/ 4147292 w 6862743"/>
              <a:gd name="connsiteY2" fmla="*/ 7708334 h 11809733"/>
              <a:gd name="connsiteX3" fmla="*/ 4147292 w 6862743"/>
              <a:gd name="connsiteY3" fmla="*/ 7708332 h 11809733"/>
              <a:gd name="connsiteX4" fmla="*/ 6862743 w 6862743"/>
              <a:gd name="connsiteY4" fmla="*/ 7708332 h 11809733"/>
              <a:gd name="connsiteX5" fmla="*/ 4147291 w 6862743"/>
              <a:gd name="connsiteY5" fmla="*/ 4987262 h 11809733"/>
              <a:gd name="connsiteX6" fmla="*/ 4147291 w 6862743"/>
              <a:gd name="connsiteY6" fmla="*/ 3835308 h 11809733"/>
              <a:gd name="connsiteX7" fmla="*/ 307017 w 6862743"/>
              <a:gd name="connsiteY7" fmla="*/ 0 h 11809733"/>
              <a:gd name="connsiteX8" fmla="*/ 0 w 6862743"/>
              <a:gd name="connsiteY8" fmla="*/ 0 h 11809733"/>
              <a:gd name="connsiteX9" fmla="*/ 0 w 6862743"/>
              <a:gd name="connsiteY9" fmla="*/ 11809733 h 118097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3" h="11809733">
                <a:moveTo>
                  <a:pt x="6862743" y="11809733"/>
                </a:moveTo>
                <a:lnTo>
                  <a:pt x="6862743" y="7708334"/>
                </a:lnTo>
                <a:lnTo>
                  <a:pt x="4147292" y="7708334"/>
                </a:lnTo>
                <a:lnTo>
                  <a:pt x="4147292" y="7708332"/>
                </a:lnTo>
                <a:lnTo>
                  <a:pt x="6862743" y="7708332"/>
                </a:lnTo>
                <a:lnTo>
                  <a:pt x="4147291" y="4987262"/>
                </a:lnTo>
                <a:lnTo>
                  <a:pt x="4147291" y="3835308"/>
                </a:lnTo>
                <a:lnTo>
                  <a:pt x="307017" y="0"/>
                </a:lnTo>
                <a:lnTo>
                  <a:pt x="0" y="0"/>
                </a:lnTo>
                <a:lnTo>
                  <a:pt x="0" y="11809733"/>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24" name="Freeform: Shape 23">
            <a:extLst>
              <a:ext uri="{FF2B5EF4-FFF2-40B4-BE49-F238E27FC236}">
                <a16:creationId xmlns:a16="http://schemas.microsoft.com/office/drawing/2014/main" id="{8E049265-431E-48DE-B7F7-4959930171DC}"/>
              </a:ext>
            </a:extLst>
          </p:cNvPr>
          <p:cNvSpPr/>
          <p:nvPr userDrawn="1"/>
        </p:nvSpPr>
        <p:spPr>
          <a:xfrm rot="16200000" flipV="1">
            <a:off x="2626806" y="-2626805"/>
            <a:ext cx="6862743" cy="12116353"/>
          </a:xfrm>
          <a:custGeom>
            <a:avLst/>
            <a:gdLst>
              <a:gd name="connsiteX0" fmla="*/ 6853871 w 6853871"/>
              <a:gd name="connsiteY0" fmla="*/ 12116353 h 12116353"/>
              <a:gd name="connsiteX1" fmla="*/ 6853871 w 6853871"/>
              <a:gd name="connsiteY1" fmla="*/ 8014954 h 12116353"/>
              <a:gd name="connsiteX2" fmla="*/ 4141930 w 6853871"/>
              <a:gd name="connsiteY2" fmla="*/ 8014954 h 12116353"/>
              <a:gd name="connsiteX3" fmla="*/ 4141930 w 6853871"/>
              <a:gd name="connsiteY3" fmla="*/ 8014952 h 12116353"/>
              <a:gd name="connsiteX4" fmla="*/ 6853871 w 6853871"/>
              <a:gd name="connsiteY4" fmla="*/ 8014952 h 12116353"/>
              <a:gd name="connsiteX5" fmla="*/ 4141930 w 6853871"/>
              <a:gd name="connsiteY5" fmla="*/ 5293882 h 12116353"/>
              <a:gd name="connsiteX6" fmla="*/ 4141930 w 6853871"/>
              <a:gd name="connsiteY6" fmla="*/ 4141928 h 12116353"/>
              <a:gd name="connsiteX7" fmla="*/ 0 w 6853871"/>
              <a:gd name="connsiteY7" fmla="*/ 0 h 12116353"/>
              <a:gd name="connsiteX8" fmla="*/ 0 w 6853871"/>
              <a:gd name="connsiteY8" fmla="*/ 12116353 h 121163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853871" h="12116353">
                <a:moveTo>
                  <a:pt x="6853871" y="12116353"/>
                </a:moveTo>
                <a:lnTo>
                  <a:pt x="6853871" y="8014954"/>
                </a:lnTo>
                <a:lnTo>
                  <a:pt x="4141930" y="8014954"/>
                </a:lnTo>
                <a:lnTo>
                  <a:pt x="4141930" y="8014952"/>
                </a:lnTo>
                <a:lnTo>
                  <a:pt x="6853871" y="8014952"/>
                </a:lnTo>
                <a:lnTo>
                  <a:pt x="4141930" y="5293882"/>
                </a:lnTo>
                <a:lnTo>
                  <a:pt x="4141930" y="4141928"/>
                </a:lnTo>
                <a:lnTo>
                  <a:pt x="0" y="0"/>
                </a:lnTo>
                <a:lnTo>
                  <a:pt x="0" y="12116353"/>
                </a:lnTo>
                <a:close/>
              </a:path>
            </a:pathLst>
          </a:custGeom>
          <a:pattFill prst="wdUpDiag">
            <a:fgClr>
              <a:schemeClr val="accent2"/>
            </a:fgClr>
            <a:bgClr>
              <a:schemeClr val="accent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5" name="Freeform: Shape 24">
            <a:extLst>
              <a:ext uri="{FF2B5EF4-FFF2-40B4-BE49-F238E27FC236}">
                <a16:creationId xmlns:a16="http://schemas.microsoft.com/office/drawing/2014/main" id="{173E5F2D-1F8E-4DCC-857F-932C6C6539BB}"/>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nvGrpSpPr>
          <p:cNvPr id="26" name="Group 25">
            <a:extLst>
              <a:ext uri="{FF2B5EF4-FFF2-40B4-BE49-F238E27FC236}">
                <a16:creationId xmlns:a16="http://schemas.microsoft.com/office/drawing/2014/main" id="{E9318B2B-E019-4078-9EF0-C9D6281AE31B}"/>
              </a:ext>
            </a:extLst>
          </p:cNvPr>
          <p:cNvGrpSpPr/>
          <p:nvPr userDrawn="1"/>
        </p:nvGrpSpPr>
        <p:grpSpPr>
          <a:xfrm>
            <a:off x="9776075" y="2057401"/>
            <a:ext cx="4413559" cy="3934444"/>
            <a:chOff x="9222437" y="1088097"/>
            <a:chExt cx="5433318" cy="4843502"/>
          </a:xfrm>
        </p:grpSpPr>
        <p:sp>
          <p:nvSpPr>
            <p:cNvPr id="27" name="Freeform: Shape 26">
              <a:extLst>
                <a:ext uri="{FF2B5EF4-FFF2-40B4-BE49-F238E27FC236}">
                  <a16:creationId xmlns:a16="http://schemas.microsoft.com/office/drawing/2014/main" id="{D3E625C0-9656-421F-861F-67C8F93362ED}"/>
                </a:ext>
              </a:extLst>
            </p:cNvPr>
            <p:cNvSpPr/>
            <p:nvPr/>
          </p:nvSpPr>
          <p:spPr>
            <a:xfrm rot="2700000">
              <a:off x="9668983" y="1078460"/>
              <a:ext cx="4406148" cy="5299239"/>
            </a:xfrm>
            <a:custGeom>
              <a:avLst/>
              <a:gdLst>
                <a:gd name="connsiteX0" fmla="*/ 0 w 4406148"/>
                <a:gd name="connsiteY0" fmla="*/ 0 h 5299239"/>
                <a:gd name="connsiteX1" fmla="*/ 4406148 w 4406148"/>
                <a:gd name="connsiteY1" fmla="*/ 4406147 h 5299239"/>
                <a:gd name="connsiteX2" fmla="*/ 3513056 w 4406148"/>
                <a:gd name="connsiteY2" fmla="*/ 5299239 h 5299239"/>
                <a:gd name="connsiteX3" fmla="*/ 1 w 4406148"/>
                <a:gd name="connsiteY3" fmla="*/ 5299239 h 5299239"/>
              </a:gdLst>
              <a:ahLst/>
              <a:cxnLst>
                <a:cxn ang="0">
                  <a:pos x="connsiteX0" y="connsiteY0"/>
                </a:cxn>
                <a:cxn ang="0">
                  <a:pos x="connsiteX1" y="connsiteY1"/>
                </a:cxn>
                <a:cxn ang="0">
                  <a:pos x="connsiteX2" y="connsiteY2"/>
                </a:cxn>
                <a:cxn ang="0">
                  <a:pos x="connsiteX3" y="connsiteY3"/>
                </a:cxn>
              </a:cxnLst>
              <a:rect l="l" t="t" r="r" b="b"/>
              <a:pathLst>
                <a:path w="4406148" h="5299239">
                  <a:moveTo>
                    <a:pt x="0" y="0"/>
                  </a:moveTo>
                  <a:lnTo>
                    <a:pt x="4406148" y="4406147"/>
                  </a:lnTo>
                  <a:lnTo>
                    <a:pt x="3513056" y="5299239"/>
                  </a:lnTo>
                  <a:lnTo>
                    <a:pt x="1" y="5299239"/>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28" name="Freeform: Shape 27">
              <a:extLst>
                <a:ext uri="{FF2B5EF4-FFF2-40B4-BE49-F238E27FC236}">
                  <a16:creationId xmlns:a16="http://schemas.microsoft.com/office/drawing/2014/main" id="{49F8E490-C6E3-4D00-866F-CD85DD88996E}"/>
                </a:ext>
              </a:extLst>
            </p:cNvPr>
            <p:cNvSpPr/>
            <p:nvPr/>
          </p:nvSpPr>
          <p:spPr>
            <a:xfrm rot="8100000" flipH="1">
              <a:off x="9583575" y="1088097"/>
              <a:ext cx="5072180" cy="4843502"/>
            </a:xfrm>
            <a:custGeom>
              <a:avLst/>
              <a:gdLst>
                <a:gd name="connsiteX0" fmla="*/ 5072180 w 5072180"/>
                <a:gd name="connsiteY0" fmla="*/ 4843501 h 4843502"/>
                <a:gd name="connsiteX1" fmla="*/ 228679 w 5072180"/>
                <a:gd name="connsiteY1" fmla="*/ 0 h 4843502"/>
                <a:gd name="connsiteX2" fmla="*/ 1 w 5072180"/>
                <a:gd name="connsiteY2" fmla="*/ 228678 h 4843502"/>
                <a:gd name="connsiteX3" fmla="*/ 0 w 5072180"/>
                <a:gd name="connsiteY3" fmla="*/ 4843502 h 4843502"/>
              </a:gdLst>
              <a:ahLst/>
              <a:cxnLst>
                <a:cxn ang="0">
                  <a:pos x="connsiteX0" y="connsiteY0"/>
                </a:cxn>
                <a:cxn ang="0">
                  <a:pos x="connsiteX1" y="connsiteY1"/>
                </a:cxn>
                <a:cxn ang="0">
                  <a:pos x="connsiteX2" y="connsiteY2"/>
                </a:cxn>
                <a:cxn ang="0">
                  <a:pos x="connsiteX3" y="connsiteY3"/>
                </a:cxn>
              </a:cxnLst>
              <a:rect l="l" t="t" r="r" b="b"/>
              <a:pathLst>
                <a:path w="5072180" h="4843502">
                  <a:moveTo>
                    <a:pt x="5072180" y="4843501"/>
                  </a:moveTo>
                  <a:lnTo>
                    <a:pt x="228679" y="0"/>
                  </a:lnTo>
                  <a:lnTo>
                    <a:pt x="1" y="228678"/>
                  </a:lnTo>
                  <a:lnTo>
                    <a:pt x="0" y="4843502"/>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grpSp>
      <p:sp>
        <p:nvSpPr>
          <p:cNvPr id="29" name="Freeform: Shape 28">
            <a:extLst>
              <a:ext uri="{FF2B5EF4-FFF2-40B4-BE49-F238E27FC236}">
                <a16:creationId xmlns:a16="http://schemas.microsoft.com/office/drawing/2014/main" id="{EE8F5B31-1523-46AE-9455-C33DFC1BDDE0}"/>
              </a:ext>
            </a:extLst>
          </p:cNvPr>
          <p:cNvSpPr/>
          <p:nvPr userDrawn="1"/>
        </p:nvSpPr>
        <p:spPr>
          <a:xfrm rot="2700000">
            <a:off x="11438585" y="5665752"/>
            <a:ext cx="877778" cy="1755556"/>
          </a:xfrm>
          <a:custGeom>
            <a:avLst/>
            <a:gdLst>
              <a:gd name="connsiteX0" fmla="*/ 0 w 877778"/>
              <a:gd name="connsiteY0" fmla="*/ 0 h 1755556"/>
              <a:gd name="connsiteX1" fmla="*/ 877778 w 877778"/>
              <a:gd name="connsiteY1" fmla="*/ 877778 h 1755556"/>
              <a:gd name="connsiteX2" fmla="*/ 0 w 877778"/>
              <a:gd name="connsiteY2" fmla="*/ 1755556 h 1755556"/>
            </a:gdLst>
            <a:ahLst/>
            <a:cxnLst>
              <a:cxn ang="0">
                <a:pos x="connsiteX0" y="connsiteY0"/>
              </a:cxn>
              <a:cxn ang="0">
                <a:pos x="connsiteX1" y="connsiteY1"/>
              </a:cxn>
              <a:cxn ang="0">
                <a:pos x="connsiteX2" y="connsiteY2"/>
              </a:cxn>
            </a:cxnLst>
            <a:rect l="l" t="t" r="r" b="b"/>
            <a:pathLst>
              <a:path w="877778" h="1755556">
                <a:moveTo>
                  <a:pt x="0" y="0"/>
                </a:moveTo>
                <a:lnTo>
                  <a:pt x="877778" y="877778"/>
                </a:lnTo>
                <a:lnTo>
                  <a:pt x="0" y="1755556"/>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30" name="Freeform: Shape 29">
            <a:extLst>
              <a:ext uri="{FF2B5EF4-FFF2-40B4-BE49-F238E27FC236}">
                <a16:creationId xmlns:a16="http://schemas.microsoft.com/office/drawing/2014/main" id="{5D17048F-C2E1-4775-BC32-50BD6219F89D}"/>
              </a:ext>
            </a:extLst>
          </p:cNvPr>
          <p:cNvSpPr/>
          <p:nvPr userDrawn="1"/>
        </p:nvSpPr>
        <p:spPr>
          <a:xfrm rot="8100000" flipH="1">
            <a:off x="10582265" y="5841410"/>
            <a:ext cx="2372348" cy="1186174"/>
          </a:xfrm>
          <a:custGeom>
            <a:avLst/>
            <a:gdLst>
              <a:gd name="connsiteX0" fmla="*/ 2372348 w 2372348"/>
              <a:gd name="connsiteY0" fmla="*/ 1186174 h 1186174"/>
              <a:gd name="connsiteX1" fmla="*/ 1186174 w 2372348"/>
              <a:gd name="connsiteY1" fmla="*/ 0 h 1186174"/>
              <a:gd name="connsiteX2" fmla="*/ 0 w 2372348"/>
              <a:gd name="connsiteY2" fmla="*/ 1186174 h 1186174"/>
            </a:gdLst>
            <a:ahLst/>
            <a:cxnLst>
              <a:cxn ang="0">
                <a:pos x="connsiteX0" y="connsiteY0"/>
              </a:cxn>
              <a:cxn ang="0">
                <a:pos x="connsiteX1" y="connsiteY1"/>
              </a:cxn>
              <a:cxn ang="0">
                <a:pos x="connsiteX2" y="connsiteY2"/>
              </a:cxn>
            </a:cxnLst>
            <a:rect l="l" t="t" r="r" b="b"/>
            <a:pathLst>
              <a:path w="2372348" h="1186174">
                <a:moveTo>
                  <a:pt x="2372348" y="1186174"/>
                </a:moveTo>
                <a:lnTo>
                  <a:pt x="1186174" y="0"/>
                </a:lnTo>
                <a:lnTo>
                  <a:pt x="0" y="1186174"/>
                </a:lnTo>
                <a:close/>
              </a:path>
            </a:pathLst>
          </a:custGeom>
          <a:pattFill prst="wdUp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grpSp>
        <p:nvGrpSpPr>
          <p:cNvPr id="31" name="Group 30">
            <a:extLst>
              <a:ext uri="{FF2B5EF4-FFF2-40B4-BE49-F238E27FC236}">
                <a16:creationId xmlns:a16="http://schemas.microsoft.com/office/drawing/2014/main" id="{EAB002AA-4848-49C8-A834-036F860C79A3}"/>
              </a:ext>
            </a:extLst>
          </p:cNvPr>
          <p:cNvGrpSpPr/>
          <p:nvPr userDrawn="1"/>
        </p:nvGrpSpPr>
        <p:grpSpPr>
          <a:xfrm rot="16200000" flipH="1">
            <a:off x="9913705" y="6257994"/>
            <a:ext cx="1052473" cy="1209445"/>
            <a:chOff x="10800165" y="7142066"/>
            <a:chExt cx="2775293" cy="3189215"/>
          </a:xfrm>
        </p:grpSpPr>
        <p:sp>
          <p:nvSpPr>
            <p:cNvPr id="32" name="Freeform: Shape 31">
              <a:extLst>
                <a:ext uri="{FF2B5EF4-FFF2-40B4-BE49-F238E27FC236}">
                  <a16:creationId xmlns:a16="http://schemas.microsoft.com/office/drawing/2014/main" id="{14B187A8-7F8D-469D-A03B-4F835A5746DE}"/>
                </a:ext>
              </a:extLst>
            </p:cNvPr>
            <p:cNvSpPr/>
            <p:nvPr/>
          </p:nvSpPr>
          <p:spPr>
            <a:xfrm rot="2700000">
              <a:off x="10800166" y="7555988"/>
              <a:ext cx="2775292" cy="277529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3" name="Freeform: Shape 32">
              <a:extLst>
                <a:ext uri="{FF2B5EF4-FFF2-40B4-BE49-F238E27FC236}">
                  <a16:creationId xmlns:a16="http://schemas.microsoft.com/office/drawing/2014/main" id="{03D871D1-A11A-48FB-82A8-8D61AB5CB85C}"/>
                </a:ext>
              </a:extLst>
            </p:cNvPr>
            <p:cNvSpPr/>
            <p:nvPr/>
          </p:nvSpPr>
          <p:spPr>
            <a:xfrm rot="8100000" flipH="1">
              <a:off x="10811837" y="7142066"/>
              <a:ext cx="2751954" cy="2751955"/>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 name="Title 1">
            <a:extLst>
              <a:ext uri="{FF2B5EF4-FFF2-40B4-BE49-F238E27FC236}">
                <a16:creationId xmlns:a16="http://schemas.microsoft.com/office/drawing/2014/main" id="{42374B20-3E42-44AF-BEF1-8AB33067395C}"/>
              </a:ext>
            </a:extLst>
          </p:cNvPr>
          <p:cNvSpPr>
            <a:spLocks noGrp="1"/>
          </p:cNvSpPr>
          <p:nvPr>
            <p:ph type="title" hasCustomPrompt="1"/>
          </p:nvPr>
        </p:nvSpPr>
        <p:spPr>
          <a:xfrm>
            <a:off x="832104" y="3886200"/>
            <a:ext cx="7781544" cy="859055"/>
          </a:xfrm>
        </p:spPr>
        <p:txBody>
          <a:bodyPr vert="horz" lIns="91440" tIns="45720" rIns="91440" bIns="45720" rtlCol="0" anchor="b">
            <a:normAutofit/>
          </a:bodyPr>
          <a:lstStyle>
            <a:lvl1pPr>
              <a:defRPr lang="en-GB" sz="5400" b="1" dirty="0">
                <a:solidFill>
                  <a:schemeClr val="bg1"/>
                </a:solidFill>
                <a:latin typeface="+mj-lt"/>
              </a:defRPr>
            </a:lvl1pPr>
          </a:lstStyle>
          <a:p>
            <a:pPr lvl="0"/>
            <a:r>
              <a:rPr lang="en-US" noProof="0"/>
              <a:t>Section Title 01</a:t>
            </a:r>
          </a:p>
        </p:txBody>
      </p:sp>
      <p:sp>
        <p:nvSpPr>
          <p:cNvPr id="3" name="Text Placeholder 2">
            <a:extLst>
              <a:ext uri="{FF2B5EF4-FFF2-40B4-BE49-F238E27FC236}">
                <a16:creationId xmlns:a16="http://schemas.microsoft.com/office/drawing/2014/main" id="{5E194264-A3F5-42E2-9A63-DCCED0457E1B}"/>
              </a:ext>
            </a:extLst>
          </p:cNvPr>
          <p:cNvSpPr>
            <a:spLocks noGrp="1"/>
          </p:cNvSpPr>
          <p:nvPr>
            <p:ph type="body" idx="1"/>
          </p:nvPr>
        </p:nvSpPr>
        <p:spPr>
          <a:xfrm>
            <a:off x="831850" y="4754880"/>
            <a:ext cx="6803136" cy="365760"/>
          </a:xfrm>
        </p:spPr>
        <p:txBody>
          <a:bodyPr vert="horz" lIns="91440" tIns="45720" rIns="91440" bIns="45720" rtlCol="0">
            <a:normAutofit/>
          </a:bodyPr>
          <a:lstStyle>
            <a:lvl1pPr marL="0" indent="0">
              <a:buNone/>
              <a:defRPr lang="en-US" sz="1600" spc="300">
                <a:solidFill>
                  <a:schemeClr val="accent1">
                    <a:lumMod val="20000"/>
                    <a:lumOff val="80000"/>
                  </a:schemeClr>
                </a:solidFill>
                <a:latin typeface="+mn-lt"/>
                <a:cs typeface="Arial" panose="020B0604020202020204" pitchFamily="34" charset="0"/>
              </a:defRPr>
            </a:lvl1pPr>
          </a:lstStyle>
          <a:p>
            <a:pPr marL="228600" lvl="0" indent="-228600"/>
            <a:r>
              <a:rPr lang="en-US" noProof="0"/>
              <a:t>Click to edit Master text styles</a:t>
            </a:r>
          </a:p>
        </p:txBody>
      </p:sp>
      <p:sp>
        <p:nvSpPr>
          <p:cNvPr id="35" name="Slide Number Placeholder 4">
            <a:extLst>
              <a:ext uri="{FF2B5EF4-FFF2-40B4-BE49-F238E27FC236}">
                <a16:creationId xmlns:a16="http://schemas.microsoft.com/office/drawing/2014/main" id="{6F73F836-940E-4B65-A29C-D0869263C935}"/>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Tree>
    <p:extLst>
      <p:ext uri="{BB962C8B-B14F-4D97-AF65-F5344CB8AC3E}">
        <p14:creationId xmlns:p14="http://schemas.microsoft.com/office/powerpoint/2010/main" val="35114788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Quot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2CDBB6E5-B91E-4946-9390-E8693855103A}"/>
              </a:ext>
            </a:extLst>
          </p:cNvPr>
          <p:cNvSpPr/>
          <p:nvPr userDrawn="1"/>
        </p:nvSpPr>
        <p:spPr>
          <a:xfrm>
            <a:off x="0" y="0"/>
            <a:ext cx="12192000" cy="68580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4" name="Freeform: Shape 33">
            <a:extLst>
              <a:ext uri="{FF2B5EF4-FFF2-40B4-BE49-F238E27FC236}">
                <a16:creationId xmlns:a16="http://schemas.microsoft.com/office/drawing/2014/main" id="{0C3CC1C9-1FA0-4FE4-8984-4A8B3728D674}"/>
              </a:ext>
            </a:extLst>
          </p:cNvPr>
          <p:cNvSpPr/>
          <p:nvPr userDrawn="1"/>
        </p:nvSpPr>
        <p:spPr>
          <a:xfrm rot="16200000" flipV="1">
            <a:off x="2855762" y="-2473495"/>
            <a:ext cx="6862743" cy="11809733"/>
          </a:xfrm>
          <a:custGeom>
            <a:avLst/>
            <a:gdLst>
              <a:gd name="connsiteX0" fmla="*/ 6862743 w 6862743"/>
              <a:gd name="connsiteY0" fmla="*/ 11809733 h 11809733"/>
              <a:gd name="connsiteX1" fmla="*/ 6862743 w 6862743"/>
              <a:gd name="connsiteY1" fmla="*/ 7708334 h 11809733"/>
              <a:gd name="connsiteX2" fmla="*/ 4147292 w 6862743"/>
              <a:gd name="connsiteY2" fmla="*/ 7708334 h 11809733"/>
              <a:gd name="connsiteX3" fmla="*/ 4147292 w 6862743"/>
              <a:gd name="connsiteY3" fmla="*/ 7708332 h 11809733"/>
              <a:gd name="connsiteX4" fmla="*/ 6862743 w 6862743"/>
              <a:gd name="connsiteY4" fmla="*/ 7708332 h 11809733"/>
              <a:gd name="connsiteX5" fmla="*/ 4147291 w 6862743"/>
              <a:gd name="connsiteY5" fmla="*/ 4987262 h 11809733"/>
              <a:gd name="connsiteX6" fmla="*/ 4147291 w 6862743"/>
              <a:gd name="connsiteY6" fmla="*/ 3835308 h 11809733"/>
              <a:gd name="connsiteX7" fmla="*/ 307017 w 6862743"/>
              <a:gd name="connsiteY7" fmla="*/ 0 h 11809733"/>
              <a:gd name="connsiteX8" fmla="*/ 0 w 6862743"/>
              <a:gd name="connsiteY8" fmla="*/ 0 h 11809733"/>
              <a:gd name="connsiteX9" fmla="*/ 0 w 6862743"/>
              <a:gd name="connsiteY9" fmla="*/ 11809733 h 118097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3" h="11809733">
                <a:moveTo>
                  <a:pt x="6862743" y="11809733"/>
                </a:moveTo>
                <a:lnTo>
                  <a:pt x="6862743" y="7708334"/>
                </a:lnTo>
                <a:lnTo>
                  <a:pt x="4147292" y="7708334"/>
                </a:lnTo>
                <a:lnTo>
                  <a:pt x="4147292" y="7708332"/>
                </a:lnTo>
                <a:lnTo>
                  <a:pt x="6862743" y="7708332"/>
                </a:lnTo>
                <a:lnTo>
                  <a:pt x="4147291" y="4987262"/>
                </a:lnTo>
                <a:lnTo>
                  <a:pt x="4147291" y="3835308"/>
                </a:lnTo>
                <a:lnTo>
                  <a:pt x="307017" y="0"/>
                </a:lnTo>
                <a:lnTo>
                  <a:pt x="0" y="0"/>
                </a:lnTo>
                <a:lnTo>
                  <a:pt x="0" y="11809733"/>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24" name="Freeform: Shape 23">
            <a:extLst>
              <a:ext uri="{FF2B5EF4-FFF2-40B4-BE49-F238E27FC236}">
                <a16:creationId xmlns:a16="http://schemas.microsoft.com/office/drawing/2014/main" id="{8E049265-431E-48DE-B7F7-4959930171DC}"/>
              </a:ext>
            </a:extLst>
          </p:cNvPr>
          <p:cNvSpPr/>
          <p:nvPr userDrawn="1"/>
        </p:nvSpPr>
        <p:spPr>
          <a:xfrm rot="16200000" flipV="1">
            <a:off x="2626806" y="-2626805"/>
            <a:ext cx="6862743" cy="12116353"/>
          </a:xfrm>
          <a:custGeom>
            <a:avLst/>
            <a:gdLst>
              <a:gd name="connsiteX0" fmla="*/ 6853871 w 6853871"/>
              <a:gd name="connsiteY0" fmla="*/ 12116353 h 12116353"/>
              <a:gd name="connsiteX1" fmla="*/ 6853871 w 6853871"/>
              <a:gd name="connsiteY1" fmla="*/ 8014954 h 12116353"/>
              <a:gd name="connsiteX2" fmla="*/ 4141930 w 6853871"/>
              <a:gd name="connsiteY2" fmla="*/ 8014954 h 12116353"/>
              <a:gd name="connsiteX3" fmla="*/ 4141930 w 6853871"/>
              <a:gd name="connsiteY3" fmla="*/ 8014952 h 12116353"/>
              <a:gd name="connsiteX4" fmla="*/ 6853871 w 6853871"/>
              <a:gd name="connsiteY4" fmla="*/ 8014952 h 12116353"/>
              <a:gd name="connsiteX5" fmla="*/ 4141930 w 6853871"/>
              <a:gd name="connsiteY5" fmla="*/ 5293882 h 12116353"/>
              <a:gd name="connsiteX6" fmla="*/ 4141930 w 6853871"/>
              <a:gd name="connsiteY6" fmla="*/ 4141928 h 12116353"/>
              <a:gd name="connsiteX7" fmla="*/ 0 w 6853871"/>
              <a:gd name="connsiteY7" fmla="*/ 0 h 12116353"/>
              <a:gd name="connsiteX8" fmla="*/ 0 w 6853871"/>
              <a:gd name="connsiteY8" fmla="*/ 12116353 h 121163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853871" h="12116353">
                <a:moveTo>
                  <a:pt x="6853871" y="12116353"/>
                </a:moveTo>
                <a:lnTo>
                  <a:pt x="6853871" y="8014954"/>
                </a:lnTo>
                <a:lnTo>
                  <a:pt x="4141930" y="8014954"/>
                </a:lnTo>
                <a:lnTo>
                  <a:pt x="4141930" y="8014952"/>
                </a:lnTo>
                <a:lnTo>
                  <a:pt x="6853871" y="8014952"/>
                </a:lnTo>
                <a:lnTo>
                  <a:pt x="4141930" y="5293882"/>
                </a:lnTo>
                <a:lnTo>
                  <a:pt x="4141930" y="4141928"/>
                </a:lnTo>
                <a:lnTo>
                  <a:pt x="0" y="0"/>
                </a:lnTo>
                <a:lnTo>
                  <a:pt x="0" y="12116353"/>
                </a:lnTo>
                <a:close/>
              </a:path>
            </a:pathLst>
          </a:custGeom>
          <a:pattFill prst="wdUpDiag">
            <a:fgClr>
              <a:schemeClr val="accent2"/>
            </a:fgClr>
            <a:bgClr>
              <a:schemeClr val="accent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5" name="Freeform: Shape 24">
            <a:extLst>
              <a:ext uri="{FF2B5EF4-FFF2-40B4-BE49-F238E27FC236}">
                <a16:creationId xmlns:a16="http://schemas.microsoft.com/office/drawing/2014/main" id="{173E5F2D-1F8E-4DCC-857F-932C6C6539BB}"/>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4" name="Oval 3">
            <a:extLst>
              <a:ext uri="{FF2B5EF4-FFF2-40B4-BE49-F238E27FC236}">
                <a16:creationId xmlns:a16="http://schemas.microsoft.com/office/drawing/2014/main" id="{ECB4C115-EFF9-405C-98BE-F4077B9730D0}"/>
              </a:ext>
            </a:extLst>
          </p:cNvPr>
          <p:cNvSpPr/>
          <p:nvPr userDrawn="1"/>
        </p:nvSpPr>
        <p:spPr>
          <a:xfrm>
            <a:off x="533399" y="914400"/>
            <a:ext cx="1944914" cy="1944914"/>
          </a:xfrm>
          <a:prstGeom prst="ellipse">
            <a:avLst/>
          </a:prstGeom>
          <a:solidFill>
            <a:schemeClr val="accent1">
              <a:lumMod val="50000"/>
            </a:schemeClr>
          </a:solidFill>
          <a:ln w="76200">
            <a:solidFill>
              <a:schemeClr val="accent1">
                <a:alpha val="5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8" name="Title 1">
            <a:extLst>
              <a:ext uri="{FF2B5EF4-FFF2-40B4-BE49-F238E27FC236}">
                <a16:creationId xmlns:a16="http://schemas.microsoft.com/office/drawing/2014/main" id="{C9A300DD-BB54-44ED-A7E4-01CD41EC930F}"/>
              </a:ext>
            </a:extLst>
          </p:cNvPr>
          <p:cNvSpPr txBox="1">
            <a:spLocks/>
          </p:cNvSpPr>
          <p:nvPr userDrawn="1"/>
        </p:nvSpPr>
        <p:spPr>
          <a:xfrm>
            <a:off x="956993" y="923305"/>
            <a:ext cx="1005115" cy="2859313"/>
          </a:xfrm>
          <a:prstGeom prst="rect">
            <a:avLst/>
          </a:prstGeom>
        </p:spPr>
        <p:txBody>
          <a:bodyPr vert="horz" lIns="91440" tIns="45720" rIns="91440" bIns="45720" rtlCol="0" anchor="t">
            <a:noAutofit/>
          </a:bodyPr>
          <a:lstStyle>
            <a:lvl1pPr algn="l" defTabSz="914400" rtl="0" eaLnBrk="1" latinLnBrk="0" hangingPunct="1">
              <a:lnSpc>
                <a:spcPct val="100000"/>
              </a:lnSpc>
              <a:spcBef>
                <a:spcPct val="0"/>
              </a:spcBef>
              <a:buNone/>
              <a:defRPr lang="en-GB" sz="3600" b="0" i="0" kern="1200" dirty="0">
                <a:solidFill>
                  <a:schemeClr val="bg1"/>
                </a:solidFill>
                <a:latin typeface="Trebuchet MS" panose="020B0603020202020204" pitchFamily="34" charset="0"/>
                <a:ea typeface="+mj-ea"/>
                <a:cs typeface="+mj-cs"/>
              </a:defRPr>
            </a:lvl1pPr>
          </a:lstStyle>
          <a:p>
            <a:pPr algn="ctr"/>
            <a:r>
              <a:rPr lang="en-US" sz="18400" noProof="0" dirty="0">
                <a:solidFill>
                  <a:schemeClr val="accent1">
                    <a:lumMod val="60000"/>
                    <a:lumOff val="40000"/>
                  </a:schemeClr>
                </a:solidFill>
                <a:latin typeface="+mj-lt"/>
              </a:rPr>
              <a:t>“</a:t>
            </a:r>
          </a:p>
        </p:txBody>
      </p:sp>
      <p:sp>
        <p:nvSpPr>
          <p:cNvPr id="2" name="Title 1">
            <a:extLst>
              <a:ext uri="{FF2B5EF4-FFF2-40B4-BE49-F238E27FC236}">
                <a16:creationId xmlns:a16="http://schemas.microsoft.com/office/drawing/2014/main" id="{42374B20-3E42-44AF-BEF1-8AB33067395C}"/>
              </a:ext>
            </a:extLst>
          </p:cNvPr>
          <p:cNvSpPr>
            <a:spLocks noGrp="1"/>
          </p:cNvSpPr>
          <p:nvPr>
            <p:ph type="title" hasCustomPrompt="1"/>
          </p:nvPr>
        </p:nvSpPr>
        <p:spPr>
          <a:xfrm>
            <a:off x="533399" y="3200400"/>
            <a:ext cx="7551057" cy="2859313"/>
          </a:xfrm>
        </p:spPr>
        <p:txBody>
          <a:bodyPr vert="horz" lIns="91440" tIns="45720" rIns="91440" bIns="45720" rtlCol="0" anchor="t">
            <a:normAutofit/>
          </a:bodyPr>
          <a:lstStyle>
            <a:lvl1pPr>
              <a:lnSpc>
                <a:spcPct val="100000"/>
              </a:lnSpc>
              <a:defRPr lang="en-GB" sz="3200" b="0" i="0" dirty="0">
                <a:solidFill>
                  <a:schemeClr val="bg1"/>
                </a:solidFill>
                <a:latin typeface="+mj-lt"/>
              </a:defRPr>
            </a:lvl1pPr>
          </a:lstStyle>
          <a:p>
            <a:pPr lvl="0"/>
            <a:r>
              <a:rPr lang="en-US" noProof="0"/>
              <a:t>Quote</a:t>
            </a:r>
          </a:p>
        </p:txBody>
      </p:sp>
      <p:sp>
        <p:nvSpPr>
          <p:cNvPr id="19" name="Slide Number Placeholder 4">
            <a:extLst>
              <a:ext uri="{FF2B5EF4-FFF2-40B4-BE49-F238E27FC236}">
                <a16:creationId xmlns:a16="http://schemas.microsoft.com/office/drawing/2014/main" id="{A4E6C1FF-5925-42B3-B7F9-0A0031BDAD30}"/>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Tree>
    <p:extLst>
      <p:ext uri="{BB962C8B-B14F-4D97-AF65-F5344CB8AC3E}">
        <p14:creationId xmlns:p14="http://schemas.microsoft.com/office/powerpoint/2010/main" val="17531698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 Text">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3" name="Text Placeholder 22">
            <a:extLst>
              <a:ext uri="{FF2B5EF4-FFF2-40B4-BE49-F238E27FC236}">
                <a16:creationId xmlns:a16="http://schemas.microsoft.com/office/drawing/2014/main" id="{03618670-D1E4-466C-BDB5-FC890AC31457}"/>
              </a:ext>
            </a:extLst>
          </p:cNvPr>
          <p:cNvSpPr>
            <a:spLocks noGrp="1"/>
          </p:cNvSpPr>
          <p:nvPr>
            <p:ph type="body" sz="quarter" idx="13"/>
          </p:nvPr>
        </p:nvSpPr>
        <p:spPr>
          <a:xfrm>
            <a:off x="444500" y="1625385"/>
            <a:ext cx="6718300" cy="4093243"/>
          </a:xfrm>
        </p:spPr>
        <p:txBody>
          <a:bodyPr>
            <a:noAutofit/>
          </a:bodyPr>
          <a:lstStyle>
            <a:lvl1pPr>
              <a:lnSpc>
                <a:spcPct val="100000"/>
              </a:lnSpc>
              <a:spcBef>
                <a:spcPts val="600"/>
              </a:spcBef>
              <a:spcAft>
                <a:spcPts val="400"/>
              </a:spcAft>
              <a:defRPr sz="1600">
                <a:solidFill>
                  <a:schemeClr val="bg1"/>
                </a:solidFill>
                <a:latin typeface="+mn-lt"/>
                <a:cs typeface="Arial" panose="020B0604020202020204" pitchFamily="34" charset="0"/>
              </a:defRPr>
            </a:lvl1pPr>
            <a:lvl2pPr>
              <a:lnSpc>
                <a:spcPct val="100000"/>
              </a:lnSpc>
              <a:spcBef>
                <a:spcPts val="600"/>
              </a:spcBef>
              <a:spcAft>
                <a:spcPts val="400"/>
              </a:spcAft>
              <a:defRPr sz="1400">
                <a:solidFill>
                  <a:schemeClr val="bg1"/>
                </a:solidFill>
                <a:latin typeface="+mn-lt"/>
                <a:cs typeface="Arial" panose="020B0604020202020204" pitchFamily="34" charset="0"/>
              </a:defRPr>
            </a:lvl2pPr>
            <a:lvl3pPr>
              <a:lnSpc>
                <a:spcPct val="100000"/>
              </a:lnSpc>
              <a:spcBef>
                <a:spcPts val="600"/>
              </a:spcBef>
              <a:spcAft>
                <a:spcPts val="400"/>
              </a:spcAft>
              <a:defRPr sz="1200">
                <a:solidFill>
                  <a:schemeClr val="bg1"/>
                </a:solidFill>
                <a:latin typeface="+mn-lt"/>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a:t>Click to edit Master text styles</a:t>
            </a:r>
          </a:p>
          <a:p>
            <a:pPr lvl="1"/>
            <a:r>
              <a:rPr lang="en-US" noProof="0"/>
              <a:t>Second level</a:t>
            </a:r>
          </a:p>
          <a:p>
            <a:pPr lvl="2"/>
            <a:r>
              <a:rPr lang="en-US" noProof="0"/>
              <a:t>Third level</a:t>
            </a:r>
          </a:p>
        </p:txBody>
      </p:sp>
    </p:spTree>
    <p:extLst>
      <p:ext uri="{BB962C8B-B14F-4D97-AF65-F5344CB8AC3E}">
        <p14:creationId xmlns:p14="http://schemas.microsoft.com/office/powerpoint/2010/main" val="2745748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4" name="Freeform: Shape 23">
            <a:extLst>
              <a:ext uri="{FF2B5EF4-FFF2-40B4-BE49-F238E27FC236}">
                <a16:creationId xmlns:a16="http://schemas.microsoft.com/office/drawing/2014/main" id="{18103E00-7E4A-44CD-81AC-06433CAE1110}"/>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Tree>
    <p:extLst>
      <p:ext uri="{BB962C8B-B14F-4D97-AF65-F5344CB8AC3E}">
        <p14:creationId xmlns:p14="http://schemas.microsoft.com/office/powerpoint/2010/main" val="40737049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Title Only">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4" name="Freeform: Shape 23">
            <a:extLst>
              <a:ext uri="{FF2B5EF4-FFF2-40B4-BE49-F238E27FC236}">
                <a16:creationId xmlns:a16="http://schemas.microsoft.com/office/drawing/2014/main" id="{18103E00-7E4A-44CD-81AC-06433CAE1110}"/>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7" name="Text Placeholder 6">
            <a:extLst>
              <a:ext uri="{FF2B5EF4-FFF2-40B4-BE49-F238E27FC236}">
                <a16:creationId xmlns:a16="http://schemas.microsoft.com/office/drawing/2014/main" id="{7E0C167E-2626-40DB-AACF-D02543E29BB3}"/>
              </a:ext>
            </a:extLst>
          </p:cNvPr>
          <p:cNvSpPr>
            <a:spLocks noGrp="1"/>
          </p:cNvSpPr>
          <p:nvPr>
            <p:ph type="body" sz="quarter" idx="13"/>
          </p:nvPr>
        </p:nvSpPr>
        <p:spPr>
          <a:xfrm>
            <a:off x="1409700" y="1749570"/>
            <a:ext cx="9372600" cy="3358860"/>
          </a:xfrm>
        </p:spPr>
        <p:txBody>
          <a:bodyPr anchor="ctr">
            <a:normAutofit/>
          </a:bodyPr>
          <a:lstStyle>
            <a:lvl1pPr marL="0" indent="0" algn="ctr">
              <a:buNone/>
              <a:defRPr sz="6000">
                <a:solidFill>
                  <a:schemeClr val="bg1"/>
                </a:solidFill>
              </a:defRPr>
            </a:lvl1pPr>
          </a:lstStyle>
          <a:p>
            <a:pPr lvl="0"/>
            <a:r>
              <a:rPr lang="en-US" noProof="0"/>
              <a:t>Click to edit Master text styles</a:t>
            </a:r>
          </a:p>
        </p:txBody>
      </p:sp>
    </p:spTree>
    <p:extLst>
      <p:ext uri="{BB962C8B-B14F-4D97-AF65-F5344CB8AC3E}">
        <p14:creationId xmlns:p14="http://schemas.microsoft.com/office/powerpoint/2010/main" val="29047448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Content">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4" name="Freeform: Shape 23">
            <a:extLst>
              <a:ext uri="{FF2B5EF4-FFF2-40B4-BE49-F238E27FC236}">
                <a16:creationId xmlns:a16="http://schemas.microsoft.com/office/drawing/2014/main" id="{18103E00-7E4A-44CD-81AC-06433CAE1110}"/>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20" name="Content Placeholder 2">
            <a:extLst>
              <a:ext uri="{FF2B5EF4-FFF2-40B4-BE49-F238E27FC236}">
                <a16:creationId xmlns:a16="http://schemas.microsoft.com/office/drawing/2014/main" id="{0103A49C-32FF-49E6-86F3-FC2E19517BD5}"/>
              </a:ext>
            </a:extLst>
          </p:cNvPr>
          <p:cNvSpPr>
            <a:spLocks noGrp="1"/>
          </p:cNvSpPr>
          <p:nvPr>
            <p:ph idx="1"/>
          </p:nvPr>
        </p:nvSpPr>
        <p:spPr>
          <a:xfrm>
            <a:off x="443365" y="1825625"/>
            <a:ext cx="11215235" cy="43513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26367082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mparison">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a:t>Click to edit Master title style</a:t>
            </a:r>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4" name="Freeform: Shape 23">
            <a:extLst>
              <a:ext uri="{FF2B5EF4-FFF2-40B4-BE49-F238E27FC236}">
                <a16:creationId xmlns:a16="http://schemas.microsoft.com/office/drawing/2014/main" id="{18103E00-7E4A-44CD-81AC-06433CAE1110}"/>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25" name="Text Placeholder 2">
            <a:extLst>
              <a:ext uri="{FF2B5EF4-FFF2-40B4-BE49-F238E27FC236}">
                <a16:creationId xmlns:a16="http://schemas.microsoft.com/office/drawing/2014/main" id="{7FA80A70-18DE-4DB9-9982-BA75BE54CF93}"/>
              </a:ext>
            </a:extLst>
          </p:cNvPr>
          <p:cNvSpPr>
            <a:spLocks noGrp="1"/>
          </p:cNvSpPr>
          <p:nvPr>
            <p:ph type="body" idx="1"/>
          </p:nvPr>
        </p:nvSpPr>
        <p:spPr>
          <a:xfrm>
            <a:off x="444500" y="1681163"/>
            <a:ext cx="5157787" cy="823912"/>
          </a:xfrm>
        </p:spPr>
        <p:txBody>
          <a:bodyPr anchor="t">
            <a:normAutofit/>
          </a:bodyPr>
          <a:lstStyle>
            <a:lvl1pPr marL="0" indent="0" algn="ctr">
              <a:buFont typeface="Arial" panose="020B0604020202020204" pitchFamily="34" charset="0"/>
              <a:buNone/>
              <a:defRPr sz="2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Click to edit Master text styles</a:t>
            </a:r>
          </a:p>
        </p:txBody>
      </p:sp>
      <p:sp>
        <p:nvSpPr>
          <p:cNvPr id="26" name="Text Placeholder 4">
            <a:extLst>
              <a:ext uri="{FF2B5EF4-FFF2-40B4-BE49-F238E27FC236}">
                <a16:creationId xmlns:a16="http://schemas.microsoft.com/office/drawing/2014/main" id="{2801C0EF-C078-44B0-AD01-4850E9A65EE0}"/>
              </a:ext>
            </a:extLst>
          </p:cNvPr>
          <p:cNvSpPr>
            <a:spLocks noGrp="1"/>
          </p:cNvSpPr>
          <p:nvPr>
            <p:ph type="body" sz="quarter" idx="3"/>
          </p:nvPr>
        </p:nvSpPr>
        <p:spPr>
          <a:xfrm>
            <a:off x="6500812" y="1681163"/>
            <a:ext cx="5157788" cy="823912"/>
          </a:xfrm>
        </p:spPr>
        <p:txBody>
          <a:bodyPr anchor="t">
            <a:normAutofit/>
          </a:bodyPr>
          <a:lstStyle>
            <a:lvl1pPr marL="0" indent="0" algn="ctr">
              <a:buFont typeface="Arial" panose="020B0604020202020204" pitchFamily="34" charset="0"/>
              <a:buNone/>
              <a:defRPr sz="2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Click to edit Master text styles</a:t>
            </a:r>
          </a:p>
        </p:txBody>
      </p:sp>
      <p:sp>
        <p:nvSpPr>
          <p:cNvPr id="27" name="Content Placeholder 3">
            <a:extLst>
              <a:ext uri="{FF2B5EF4-FFF2-40B4-BE49-F238E27FC236}">
                <a16:creationId xmlns:a16="http://schemas.microsoft.com/office/drawing/2014/main" id="{7C9DED91-45F6-4308-A085-1EFACA6468CF}"/>
              </a:ext>
            </a:extLst>
          </p:cNvPr>
          <p:cNvSpPr>
            <a:spLocks noGrp="1"/>
          </p:cNvSpPr>
          <p:nvPr>
            <p:ph sz="half" idx="2"/>
          </p:nvPr>
        </p:nvSpPr>
        <p:spPr>
          <a:xfrm>
            <a:off x="444500" y="2505075"/>
            <a:ext cx="5157787" cy="3684588"/>
          </a:xfrm>
        </p:spPr>
        <p:txBody>
          <a:bodyPr>
            <a:normAutofit/>
          </a:bodyPr>
          <a:lstStyle>
            <a:lvl1pPr>
              <a:defRPr sz="1800">
                <a:solidFill>
                  <a:schemeClr val="bg1"/>
                </a:solidFill>
              </a:defRPr>
            </a:lvl1pPr>
            <a:lvl2pPr>
              <a:defRPr sz="1600">
                <a:solidFill>
                  <a:schemeClr val="bg1"/>
                </a:solidFill>
              </a:defRPr>
            </a:lvl2pPr>
            <a:lvl3pPr>
              <a:defRPr sz="1400">
                <a:solidFill>
                  <a:schemeClr val="bg1"/>
                </a:solidFill>
              </a:defRPr>
            </a:lvl3pPr>
            <a:lvl4pPr>
              <a:defRPr sz="1200">
                <a:solidFill>
                  <a:schemeClr val="bg1"/>
                </a:solidFill>
              </a:defRPr>
            </a:lvl4pPr>
            <a:lvl5pPr>
              <a:defRPr sz="1200">
                <a:solidFill>
                  <a:schemeClr val="bg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 name="Content Placeholder 5">
            <a:extLst>
              <a:ext uri="{FF2B5EF4-FFF2-40B4-BE49-F238E27FC236}">
                <a16:creationId xmlns:a16="http://schemas.microsoft.com/office/drawing/2014/main" id="{0574B5E7-B666-439B-9278-67BE1EA6EBC5}"/>
              </a:ext>
            </a:extLst>
          </p:cNvPr>
          <p:cNvSpPr>
            <a:spLocks noGrp="1"/>
          </p:cNvSpPr>
          <p:nvPr>
            <p:ph sz="quarter" idx="4"/>
          </p:nvPr>
        </p:nvSpPr>
        <p:spPr>
          <a:xfrm>
            <a:off x="6475412" y="2505075"/>
            <a:ext cx="5183188" cy="3684588"/>
          </a:xfrm>
        </p:spPr>
        <p:txBody>
          <a:bodyPr>
            <a:normAutofit/>
          </a:bodyPr>
          <a:lstStyle>
            <a:lvl1pPr>
              <a:defRPr sz="1800">
                <a:solidFill>
                  <a:schemeClr val="bg1"/>
                </a:solidFill>
              </a:defRPr>
            </a:lvl1pPr>
            <a:lvl2pPr>
              <a:defRPr sz="1600">
                <a:solidFill>
                  <a:schemeClr val="bg1"/>
                </a:solidFill>
              </a:defRPr>
            </a:lvl2pPr>
            <a:lvl3pPr>
              <a:defRPr sz="1400">
                <a:solidFill>
                  <a:schemeClr val="bg1"/>
                </a:solidFill>
              </a:defRPr>
            </a:lvl3pPr>
            <a:lvl4pPr>
              <a:defRPr sz="1200">
                <a:solidFill>
                  <a:schemeClr val="bg1"/>
                </a:solidFill>
              </a:defRPr>
            </a:lvl4pPr>
            <a:lvl5pPr>
              <a:defRPr sz="1200">
                <a:solidFill>
                  <a:schemeClr val="bg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32191671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61B0E15-6FC5-434E-8780-B186D9DB0CD0}"/>
              </a:ext>
            </a:extLst>
          </p:cNvPr>
          <p:cNvSpPr>
            <a:spLocks noGrp="1"/>
          </p:cNvSpPr>
          <p:nvPr>
            <p:ph type="title"/>
          </p:nvPr>
        </p:nvSpPr>
        <p:spPr>
          <a:xfrm>
            <a:off x="838200" y="365125"/>
            <a:ext cx="10820400" cy="1325563"/>
          </a:xfrm>
          <a:prstGeom prst="rect">
            <a:avLst/>
          </a:prstGeom>
        </p:spPr>
        <p:txBody>
          <a:bodyPr vert="horz" lIns="91440" tIns="45720" rIns="91440" bIns="45720" rtlCol="0" anchor="ctr">
            <a:normAutofit/>
          </a:bodyPr>
          <a:lstStyle/>
          <a:p>
            <a:r>
              <a:rPr lang="en-US" noProof="0"/>
              <a:t>Click to edit Master title style</a:t>
            </a:r>
          </a:p>
        </p:txBody>
      </p:sp>
      <p:sp>
        <p:nvSpPr>
          <p:cNvPr id="3" name="Text Placeholder 2">
            <a:extLst>
              <a:ext uri="{FF2B5EF4-FFF2-40B4-BE49-F238E27FC236}">
                <a16:creationId xmlns:a16="http://schemas.microsoft.com/office/drawing/2014/main" id="{A9C7B128-34F3-405C-B601-8BAFDB43499C}"/>
              </a:ext>
            </a:extLst>
          </p:cNvPr>
          <p:cNvSpPr>
            <a:spLocks noGrp="1"/>
          </p:cNvSpPr>
          <p:nvPr>
            <p:ph type="body" idx="1"/>
          </p:nvPr>
        </p:nvSpPr>
        <p:spPr>
          <a:xfrm>
            <a:off x="838200" y="1825625"/>
            <a:ext cx="10820400" cy="4351338"/>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Slide Number Placeholder 5">
            <a:extLst>
              <a:ext uri="{FF2B5EF4-FFF2-40B4-BE49-F238E27FC236}">
                <a16:creationId xmlns:a16="http://schemas.microsoft.com/office/drawing/2014/main" id="{9F5A7754-E8C7-438B-922D-9027C6CF58E2}"/>
              </a:ext>
            </a:extLst>
          </p:cNvPr>
          <p:cNvSpPr>
            <a:spLocks noGrp="1"/>
          </p:cNvSpPr>
          <p:nvPr>
            <p:ph type="sldNum" sz="quarter" idx="4"/>
          </p:nvPr>
        </p:nvSpPr>
        <p:spPr>
          <a:xfrm>
            <a:off x="11112500" y="6356350"/>
            <a:ext cx="660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63D6C4-4840-40CC-AC84-17E24B3B7BDE}" type="slidenum">
              <a:rPr lang="en-US" noProof="0" smtClean="0"/>
              <a:t>‹#›</a:t>
            </a:fld>
            <a:endParaRPr lang="en-US" noProof="0" dirty="0"/>
          </a:p>
        </p:txBody>
      </p:sp>
      <p:sp>
        <p:nvSpPr>
          <p:cNvPr id="5" name="Rectangle 4">
            <a:extLst>
              <a:ext uri="{FF2B5EF4-FFF2-40B4-BE49-F238E27FC236}">
                <a16:creationId xmlns:a16="http://schemas.microsoft.com/office/drawing/2014/main" id="{7CDDDB7D-9189-9548-A2B9-81DC62C3C1A3}"/>
              </a:ext>
            </a:extLst>
          </p:cNvPr>
          <p:cNvSpPr/>
          <p:nvPr userDrawn="1"/>
        </p:nvSpPr>
        <p:spPr>
          <a:xfrm>
            <a:off x="0" y="1"/>
            <a:ext cx="12192000" cy="6857999"/>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7" name="Freeform: Shape 9">
            <a:extLst>
              <a:ext uri="{FF2B5EF4-FFF2-40B4-BE49-F238E27FC236}">
                <a16:creationId xmlns:a16="http://schemas.microsoft.com/office/drawing/2014/main" id="{096D8877-6B4A-4540-8927-767DD7401718}"/>
              </a:ext>
            </a:extLst>
          </p:cNvPr>
          <p:cNvSpPr/>
          <p:nvPr userDrawn="1"/>
        </p:nvSpPr>
        <p:spPr>
          <a:xfrm>
            <a:off x="0" y="1"/>
            <a:ext cx="12192001" cy="6857999"/>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8" name="Freeform: Shape 17">
            <a:extLst>
              <a:ext uri="{FF2B5EF4-FFF2-40B4-BE49-F238E27FC236}">
                <a16:creationId xmlns:a16="http://schemas.microsoft.com/office/drawing/2014/main" id="{5AF2E123-FE0F-8541-8E36-5030C450AA7E}"/>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9" name="Freeform: Shape 11">
            <a:extLst>
              <a:ext uri="{FF2B5EF4-FFF2-40B4-BE49-F238E27FC236}">
                <a16:creationId xmlns:a16="http://schemas.microsoft.com/office/drawing/2014/main" id="{E5519D99-3B68-924A-9CD0-14B911711CA8}"/>
              </a:ext>
            </a:extLst>
          </p:cNvPr>
          <p:cNvSpPr/>
          <p:nvPr userDrawn="1"/>
        </p:nvSpPr>
        <p:spPr>
          <a:xfrm rot="16200000" flipV="1">
            <a:off x="2664629" y="-2669372"/>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7">
            <a:extLst>
              <a:ext uri="{FF2B5EF4-FFF2-40B4-BE49-F238E27FC236}">
                <a16:creationId xmlns:a16="http://schemas.microsoft.com/office/drawing/2014/main" id="{A09E21A9-FBEF-144C-A152-FE484F3C55C1}"/>
              </a:ext>
            </a:extLst>
          </p:cNvPr>
          <p:cNvSpPr/>
          <p:nvPr userDrawn="1"/>
        </p:nvSpPr>
        <p:spPr>
          <a:xfrm rot="16200000" flipV="1">
            <a:off x="2664629" y="-2669372"/>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1" name="Title 1">
            <a:extLst>
              <a:ext uri="{FF2B5EF4-FFF2-40B4-BE49-F238E27FC236}">
                <a16:creationId xmlns:a16="http://schemas.microsoft.com/office/drawing/2014/main" id="{70C7F2CB-A8CE-1545-A08D-93592C4BAEEA}"/>
              </a:ext>
            </a:extLst>
          </p:cNvPr>
          <p:cNvSpPr txBox="1">
            <a:spLocks/>
          </p:cNvSpPr>
          <p:nvPr userDrawn="1"/>
        </p:nvSpPr>
        <p:spPr>
          <a:xfrm>
            <a:off x="444500" y="542925"/>
            <a:ext cx="11214100" cy="535531"/>
          </a:xfrm>
          <a:prstGeom prst="rect">
            <a:avLst/>
          </a:prstGeom>
        </p:spPr>
        <p:txBody>
          <a:bodyPr vert="horz" wrap="square" lIns="91440" tIns="45720" rIns="91440" bIns="45720" rtlCol="0" anchor="t">
            <a:spAutoFit/>
          </a:bodyPr>
          <a:lstStyle>
            <a:lvl1pPr algn="l" defTabSz="914400" rtl="0" eaLnBrk="1" latinLnBrk="0" hangingPunct="1">
              <a:lnSpc>
                <a:spcPct val="90000"/>
              </a:lnSpc>
              <a:spcBef>
                <a:spcPct val="0"/>
              </a:spcBef>
              <a:buNone/>
              <a:defRPr lang="en-GB" sz="3200" b="1" kern="1200" spc="-70" baseline="0" dirty="0">
                <a:solidFill>
                  <a:schemeClr val="bg1"/>
                </a:solidFill>
                <a:latin typeface="Trebuchet MS" panose="020B0603020202020204" pitchFamily="34" charset="0"/>
                <a:ea typeface="+mj-ea"/>
                <a:cs typeface="+mj-cs"/>
              </a:defRPr>
            </a:lvl1pPr>
          </a:lstStyle>
          <a:p>
            <a:r>
              <a:rPr lang="en-US" noProof="0" dirty="0">
                <a:latin typeface="+mj-lt"/>
              </a:rPr>
              <a:t>Click to edit Master title style</a:t>
            </a:r>
          </a:p>
        </p:txBody>
      </p:sp>
      <p:grpSp>
        <p:nvGrpSpPr>
          <p:cNvPr id="12" name="Group 11">
            <a:extLst>
              <a:ext uri="{FF2B5EF4-FFF2-40B4-BE49-F238E27FC236}">
                <a16:creationId xmlns:a16="http://schemas.microsoft.com/office/drawing/2014/main" id="{7068FCE4-1B47-3C4B-B091-013120A97D09}"/>
              </a:ext>
            </a:extLst>
          </p:cNvPr>
          <p:cNvGrpSpPr/>
          <p:nvPr userDrawn="1"/>
        </p:nvGrpSpPr>
        <p:grpSpPr>
          <a:xfrm rot="16200000">
            <a:off x="499388" y="-322655"/>
            <a:ext cx="535531" cy="645309"/>
            <a:chOff x="10945855" y="7317026"/>
            <a:chExt cx="2483924" cy="2993104"/>
          </a:xfrm>
        </p:grpSpPr>
        <p:sp>
          <p:nvSpPr>
            <p:cNvPr id="13" name="Freeform: Shape 15">
              <a:extLst>
                <a:ext uri="{FF2B5EF4-FFF2-40B4-BE49-F238E27FC236}">
                  <a16:creationId xmlns:a16="http://schemas.microsoft.com/office/drawing/2014/main" id="{FEC3FDE7-F27E-5E4E-8752-287CAB7792D4}"/>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4" name="Freeform: Shape 16">
              <a:extLst>
                <a:ext uri="{FF2B5EF4-FFF2-40B4-BE49-F238E27FC236}">
                  <a16:creationId xmlns:a16="http://schemas.microsoft.com/office/drawing/2014/main" id="{81C902DB-0D21-5044-82B6-9E7A70A1BF62}"/>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15" name="Group 14">
            <a:extLst>
              <a:ext uri="{FF2B5EF4-FFF2-40B4-BE49-F238E27FC236}">
                <a16:creationId xmlns:a16="http://schemas.microsoft.com/office/drawing/2014/main" id="{BE1E08A0-195D-694F-947B-986A76FBB93E}"/>
              </a:ext>
            </a:extLst>
          </p:cNvPr>
          <p:cNvGrpSpPr/>
          <p:nvPr userDrawn="1"/>
        </p:nvGrpSpPr>
        <p:grpSpPr>
          <a:xfrm>
            <a:off x="-1" y="1357409"/>
            <a:ext cx="12192001" cy="4846320"/>
            <a:chOff x="-1" y="1357409"/>
            <a:chExt cx="12192001" cy="4917518"/>
          </a:xfrm>
        </p:grpSpPr>
        <p:sp>
          <p:nvSpPr>
            <p:cNvPr id="16" name="Rectangle: Single Corner Snipped 18">
              <a:extLst>
                <a:ext uri="{FF2B5EF4-FFF2-40B4-BE49-F238E27FC236}">
                  <a16:creationId xmlns:a16="http://schemas.microsoft.com/office/drawing/2014/main" id="{ED5DFFCD-1EE3-E64E-B51F-BD7D72413E0B}"/>
                </a:ext>
              </a:extLst>
            </p:cNvPr>
            <p:cNvSpPr/>
            <p:nvPr userDrawn="1"/>
          </p:nvSpPr>
          <p:spPr>
            <a:xfrm flipV="1">
              <a:off x="-1" y="1357409"/>
              <a:ext cx="12192000" cy="4917518"/>
            </a:xfrm>
            <a:prstGeom prst="snip1Rect">
              <a:avLst>
                <a:gd name="adj" fmla="val 0"/>
              </a:avLst>
            </a:prstGeom>
            <a:pattFill prst="dkVert">
              <a:fgClr>
                <a:schemeClr val="accent5"/>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dirty="0"/>
            </a:p>
          </p:txBody>
        </p:sp>
        <p:sp>
          <p:nvSpPr>
            <p:cNvPr id="17" name="Rectangle: Single Corner Snipped 2">
              <a:extLst>
                <a:ext uri="{FF2B5EF4-FFF2-40B4-BE49-F238E27FC236}">
                  <a16:creationId xmlns:a16="http://schemas.microsoft.com/office/drawing/2014/main" id="{C12DB3CA-8E64-AA43-BFBE-A2CA9A816DBE}"/>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18" name="Freeform: Shape 23">
            <a:extLst>
              <a:ext uri="{FF2B5EF4-FFF2-40B4-BE49-F238E27FC236}">
                <a16:creationId xmlns:a16="http://schemas.microsoft.com/office/drawing/2014/main" id="{A587DEFD-D470-4142-8E0D-A71DDB147C92}"/>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9" name="Slide Number Placeholder 4">
            <a:extLst>
              <a:ext uri="{FF2B5EF4-FFF2-40B4-BE49-F238E27FC236}">
                <a16:creationId xmlns:a16="http://schemas.microsoft.com/office/drawing/2014/main" id="{7D9BF857-7910-734D-A217-5E3344220AA2}"/>
              </a:ext>
            </a:extLst>
          </p:cNvPr>
          <p:cNvSpPr txBox="1">
            <a:spLocks/>
          </p:cNvSpPr>
          <p:nvPr userDrawn="1"/>
        </p:nvSpPr>
        <p:spPr>
          <a:xfrm>
            <a:off x="11252200" y="6315075"/>
            <a:ext cx="406400" cy="365125"/>
          </a:xfrm>
          <a:prstGeom prst="rect">
            <a:avLst/>
          </a:prstGeom>
        </p:spPr>
        <p:txBody>
          <a:bodyPr/>
          <a:lstStyle>
            <a:defPPr>
              <a:defRPr lang="en-US"/>
            </a:defPPr>
            <a:lvl1pPr marL="0" algn="l" defTabSz="914400" rtl="0" eaLnBrk="1" latinLnBrk="0" hangingPunct="1">
              <a:defRPr sz="1000" kern="1200">
                <a:solidFill>
                  <a:schemeClr val="bg1"/>
                </a:solidFill>
                <a:latin typeface="Trade Gothic LT Pro" panose="020B05030403030200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263D6C4-4840-40CC-AC84-17E24B3B7BDE}" type="slidenum">
              <a:rPr lang="en-US" noProof="0" smtClean="0"/>
              <a:pPr/>
              <a:t>‹#›</a:t>
            </a:fld>
            <a:endParaRPr lang="en-US" noProof="0" dirty="0"/>
          </a:p>
        </p:txBody>
      </p:sp>
    </p:spTree>
    <p:extLst>
      <p:ext uri="{BB962C8B-B14F-4D97-AF65-F5344CB8AC3E}">
        <p14:creationId xmlns:p14="http://schemas.microsoft.com/office/powerpoint/2010/main" val="666093331"/>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60" r:id="rId3"/>
    <p:sldLayoutId id="2147483666" r:id="rId4"/>
    <p:sldLayoutId id="2147483654" r:id="rId5"/>
    <p:sldLayoutId id="2147483661" r:id="rId6"/>
    <p:sldLayoutId id="2147483677" r:id="rId7"/>
    <p:sldLayoutId id="2147483674" r:id="rId8"/>
    <p:sldLayoutId id="2147483665" r:id="rId9"/>
    <p:sldLayoutId id="2147483673" r:id="rId10"/>
    <p:sldLayoutId id="2147483662" r:id="rId11"/>
    <p:sldLayoutId id="2147483663" r:id="rId12"/>
    <p:sldLayoutId id="2147483664" r:id="rId13"/>
    <p:sldLayoutId id="2147483675" r:id="rId14"/>
    <p:sldLayoutId id="2147483676" r:id="rId15"/>
    <p:sldLayoutId id="2147483672" r:id="rId16"/>
    <p:sldLayoutId id="2147483667" r:id="rId17"/>
    <p:sldLayoutId id="2147483668" r:id="rId18"/>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Clr>
          <a:schemeClr val="accent2"/>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chemeClr val="accent2"/>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chemeClr val="accent2"/>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chemeClr val="accent2"/>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chemeClr val="accent2"/>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pos="336">
          <p15:clr>
            <a:srgbClr val="F26B43"/>
          </p15:clr>
        </p15:guide>
        <p15:guide id="4" orient="horz" pos="336">
          <p15:clr>
            <a:srgbClr val="F26B43"/>
          </p15:clr>
        </p15:guide>
        <p15:guide id="5" pos="7344">
          <p15:clr>
            <a:srgbClr val="F26B43"/>
          </p15:clr>
        </p15:guide>
        <p15:guide id="6" orient="horz" pos="398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8.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8.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2.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8.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2BE5BF-9922-45FB-8F3F-4446D40A051B}"/>
              </a:ext>
            </a:extLst>
          </p:cNvPr>
          <p:cNvSpPr>
            <a:spLocks noGrp="1"/>
          </p:cNvSpPr>
          <p:nvPr>
            <p:ph type="ctrTitle"/>
          </p:nvPr>
        </p:nvSpPr>
        <p:spPr>
          <a:xfrm>
            <a:off x="2365884" y="1839758"/>
            <a:ext cx="8889304" cy="2951249"/>
          </a:xfrm>
        </p:spPr>
        <p:txBody>
          <a:bodyPr/>
          <a:lstStyle/>
          <a:p>
            <a:pPr algn="ctr"/>
            <a:r>
              <a:rPr lang="en-US" dirty="0">
                <a:solidFill>
                  <a:schemeClr val="bg1"/>
                </a:solidFill>
              </a:rPr>
              <a:t>SCHEDULE III-</a:t>
            </a:r>
            <a:br>
              <a:rPr lang="en-US" dirty="0">
                <a:solidFill>
                  <a:schemeClr val="bg1"/>
                </a:solidFill>
              </a:rPr>
            </a:br>
            <a:r>
              <a:rPr lang="en-US" dirty="0">
                <a:solidFill>
                  <a:schemeClr val="bg1"/>
                </a:solidFill>
              </a:rPr>
              <a:t>AN UPDATE</a:t>
            </a:r>
            <a:endParaRPr lang="en-US" dirty="0"/>
          </a:p>
        </p:txBody>
      </p:sp>
      <p:sp>
        <p:nvSpPr>
          <p:cNvPr id="5" name="Subtitle 2">
            <a:extLst>
              <a:ext uri="{FF2B5EF4-FFF2-40B4-BE49-F238E27FC236}">
                <a16:creationId xmlns:a16="http://schemas.microsoft.com/office/drawing/2014/main" id="{0D537F64-4C96-4AA8-BB21-E8053A3186DD}"/>
              </a:ext>
            </a:extLst>
          </p:cNvPr>
          <p:cNvSpPr txBox="1">
            <a:spLocks/>
          </p:cNvSpPr>
          <p:nvPr/>
        </p:nvSpPr>
        <p:spPr>
          <a:xfrm>
            <a:off x="3114675" y="5419725"/>
            <a:ext cx="8305800" cy="1141303"/>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Clr>
                <a:schemeClr val="accent2"/>
              </a:buClr>
              <a:buFont typeface="Arial" panose="020B0604020202020204" pitchFamily="34" charset="0"/>
              <a:buNone/>
              <a:defRPr lang="en-GB" sz="1800" kern="1200" spc="300" dirty="0">
                <a:solidFill>
                  <a:schemeClr val="bg1"/>
                </a:solidFill>
                <a:latin typeface="+mn-lt"/>
                <a:ea typeface="+mn-ea"/>
                <a:cs typeface="Arial" panose="020B0604020202020204" pitchFamily="34" charset="0"/>
              </a:defRPr>
            </a:lvl1pPr>
            <a:lvl2pPr marL="685800" indent="-228600" algn="l" defTabSz="914400" rtl="0" eaLnBrk="1" latinLnBrk="0" hangingPunct="1">
              <a:lnSpc>
                <a:spcPct val="90000"/>
              </a:lnSpc>
              <a:spcBef>
                <a:spcPts val="500"/>
              </a:spcBef>
              <a:buClr>
                <a:schemeClr val="accent2"/>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chemeClr val="accent2"/>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chemeClr val="accent2"/>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chemeClr val="accent2"/>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ct val="0"/>
              </a:spcBef>
            </a:pPr>
            <a:r>
              <a:rPr lang="en-US" sz="2800" b="1" dirty="0">
                <a:effectLst>
                  <a:outerShdw blurRad="38100" dist="38100" dir="2700000" algn="tl">
                    <a:srgbClr val="000000">
                      <a:alpha val="43137"/>
                    </a:srgbClr>
                  </a:outerShdw>
                </a:effectLst>
                <a:latin typeface="+mj-lt"/>
                <a:cs typeface="Angsana New" panose="02020603050405020304" pitchFamily="18" charset="-34"/>
              </a:rPr>
              <a:t>		 CA. Madhukuttan Pillai K.B</a:t>
            </a:r>
          </a:p>
          <a:p>
            <a:endParaRPr lang="en-GB" sz="2800" b="1" dirty="0">
              <a:latin typeface="+mj-lt"/>
            </a:endParaRPr>
          </a:p>
        </p:txBody>
      </p:sp>
    </p:spTree>
    <p:extLst>
      <p:ext uri="{BB962C8B-B14F-4D97-AF65-F5344CB8AC3E}">
        <p14:creationId xmlns:p14="http://schemas.microsoft.com/office/powerpoint/2010/main" val="1257717"/>
      </p:ext>
    </p:extLst>
  </p:cSld>
  <p:clrMapOvr>
    <a:masterClrMapping/>
  </p:clrMapOvr>
  <p:transition spd="slow">
    <p:split orient="ver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normAutofit/>
          </a:bodyPr>
          <a:lstStyle/>
          <a:p>
            <a:r>
              <a:rPr lang="en-US" sz="2000" b="1" dirty="0"/>
              <a:t>COMPANIES ACT 201</a:t>
            </a:r>
            <a:r>
              <a:rPr lang="en-IN" sz="2000" b="1" dirty="0"/>
              <a:t>3</a:t>
            </a:r>
            <a:endParaRPr lang="en-US" sz="2000" b="1" dirty="0"/>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10</a:t>
            </a:fld>
            <a:endParaRPr lang="en-US" noProof="0" dirty="0"/>
          </a:p>
        </p:txBody>
      </p:sp>
      <p:sp>
        <p:nvSpPr>
          <p:cNvPr id="4" name="Title 3"/>
          <p:cNvSpPr>
            <a:spLocks noGrp="1"/>
          </p:cNvSpPr>
          <p:nvPr>
            <p:ph type="title"/>
          </p:nvPr>
        </p:nvSpPr>
        <p:spPr/>
        <p:txBody>
          <a:bodyPr>
            <a:normAutofit fontScale="90000"/>
          </a:bodyPr>
          <a:lstStyle/>
          <a:p>
            <a:r>
              <a:rPr lang="en-US" dirty="0"/>
              <a:t>INTRODUCTION TO SCHEDULE III</a:t>
            </a:r>
            <a:endParaRPr lang="en-IN" dirty="0"/>
          </a:p>
        </p:txBody>
      </p:sp>
    </p:spTree>
    <p:extLst>
      <p:ext uri="{BB962C8B-B14F-4D97-AF65-F5344CB8AC3E}">
        <p14:creationId xmlns:p14="http://schemas.microsoft.com/office/powerpoint/2010/main" val="35077199"/>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4500" y="523875"/>
            <a:ext cx="11214100" cy="535531"/>
          </a:xfrm>
        </p:spPr>
        <p:txBody>
          <a:bodyPr/>
          <a:lstStyle/>
          <a:p>
            <a:r>
              <a:rPr lang="en-US" dirty="0"/>
              <a:t>APPLICABILITY OF SCHEDULE III</a:t>
            </a:r>
            <a:endParaRPr lang="en-IN" dirty="0"/>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11</a:t>
            </a:fld>
            <a:endParaRPr lang="en-US" noProof="0" dirty="0"/>
          </a:p>
        </p:txBody>
      </p:sp>
      <p:sp>
        <p:nvSpPr>
          <p:cNvPr id="4" name="Content Placeholder 3"/>
          <p:cNvSpPr>
            <a:spLocks noGrp="1"/>
          </p:cNvSpPr>
          <p:nvPr>
            <p:ph idx="1"/>
          </p:nvPr>
        </p:nvSpPr>
        <p:spPr>
          <a:xfrm>
            <a:off x="-114301" y="1368695"/>
            <a:ext cx="12068175" cy="5225779"/>
          </a:xfrm>
        </p:spPr>
        <p:txBody>
          <a:bodyPr>
            <a:normAutofit fontScale="92500" lnSpcReduction="10000"/>
          </a:bodyPr>
          <a:lstStyle/>
          <a:p>
            <a:r>
              <a:rPr lang="en-US" dirty="0"/>
              <a:t>Schedule III is applicable for the following </a:t>
            </a:r>
            <a:r>
              <a:rPr lang="en-US" b="1" dirty="0">
                <a:solidFill>
                  <a:srgbClr val="FF0000"/>
                </a:solidFill>
              </a:rPr>
              <a:t>3 </a:t>
            </a:r>
            <a:r>
              <a:rPr lang="en-US" dirty="0"/>
              <a:t>segments whose FS are prepared, audited and presented to the Shareholders:</a:t>
            </a:r>
          </a:p>
          <a:p>
            <a:endParaRPr lang="en-US" dirty="0"/>
          </a:p>
          <a:p>
            <a:pPr lvl="1">
              <a:buFont typeface="Wingdings" panose="05000000000000000000" pitchFamily="2" charset="2"/>
              <a:buChar char="Ø"/>
            </a:pPr>
            <a:r>
              <a:rPr lang="en-US" b="1" u="sng" dirty="0"/>
              <a:t>Division I</a:t>
            </a:r>
            <a:r>
              <a:rPr lang="en-US" b="1" dirty="0"/>
              <a:t> : Companies Governed by AS Rules, 2021</a:t>
            </a:r>
          </a:p>
          <a:p>
            <a:pPr lvl="2">
              <a:buFont typeface="Wingdings" panose="05000000000000000000" pitchFamily="2" charset="2"/>
              <a:buChar char="Ø"/>
            </a:pPr>
            <a:r>
              <a:rPr lang="en-US" sz="2100" dirty="0"/>
              <a:t>Applicable to Companies whose FS are drawn up with the Companies (Accounting Standards) Rules, 2021</a:t>
            </a:r>
          </a:p>
          <a:p>
            <a:pPr marL="914400" lvl="2" indent="0">
              <a:buNone/>
            </a:pPr>
            <a:endParaRPr lang="en-US" dirty="0"/>
          </a:p>
          <a:p>
            <a:pPr lvl="1">
              <a:buFont typeface="Wingdings" panose="05000000000000000000" pitchFamily="2" charset="2"/>
              <a:buChar char="Ø"/>
            </a:pPr>
            <a:r>
              <a:rPr lang="en-US" b="1" u="sng" dirty="0"/>
              <a:t>Division II</a:t>
            </a:r>
            <a:r>
              <a:rPr lang="en-US" b="1" dirty="0"/>
              <a:t> : Companies Governed by Ind AS Rules, 2015</a:t>
            </a:r>
          </a:p>
          <a:p>
            <a:pPr lvl="2">
              <a:lnSpc>
                <a:spcPct val="120000"/>
              </a:lnSpc>
              <a:buFont typeface="Wingdings" panose="05000000000000000000" pitchFamily="2" charset="2"/>
              <a:buChar char="Ø"/>
            </a:pPr>
            <a:r>
              <a:rPr lang="en-US" dirty="0"/>
              <a:t>Applicable to Companies whose FS are drawn up in compliance with Companies (Indian Accounting Standards) Rules, 2015.</a:t>
            </a:r>
          </a:p>
          <a:p>
            <a:pPr lvl="2">
              <a:lnSpc>
                <a:spcPct val="120000"/>
              </a:lnSpc>
              <a:buFont typeface="Wingdings" panose="05000000000000000000" pitchFamily="2" charset="2"/>
              <a:buChar char="Ø"/>
            </a:pPr>
            <a:r>
              <a:rPr lang="en-US" dirty="0"/>
              <a:t>Unlisted </a:t>
            </a:r>
            <a:r>
              <a:rPr lang="en-US" dirty="0" err="1"/>
              <a:t>cos</a:t>
            </a:r>
            <a:r>
              <a:rPr lang="en-US" dirty="0"/>
              <a:t> having </a:t>
            </a:r>
            <a:r>
              <a:rPr lang="en-US" b="1" dirty="0">
                <a:solidFill>
                  <a:srgbClr val="FF0000"/>
                </a:solidFill>
              </a:rPr>
              <a:t>NW of  Rs.250 </a:t>
            </a:r>
            <a:r>
              <a:rPr lang="en-US" b="1" dirty="0" err="1">
                <a:solidFill>
                  <a:srgbClr val="FF0000"/>
                </a:solidFill>
              </a:rPr>
              <a:t>cr</a:t>
            </a:r>
            <a:r>
              <a:rPr lang="en-US" dirty="0"/>
              <a:t> or more but less than 500 </a:t>
            </a:r>
            <a:r>
              <a:rPr lang="en-US" dirty="0" err="1"/>
              <a:t>cr</a:t>
            </a:r>
            <a:r>
              <a:rPr lang="en-US" dirty="0"/>
              <a:t>-mandatory</a:t>
            </a:r>
          </a:p>
          <a:p>
            <a:pPr lvl="2">
              <a:buFont typeface="Wingdings" panose="05000000000000000000" pitchFamily="2" charset="2"/>
              <a:buChar char="Ø"/>
            </a:pPr>
            <a:endParaRPr lang="en-US" dirty="0"/>
          </a:p>
          <a:p>
            <a:pPr lvl="1">
              <a:buFont typeface="Wingdings" panose="05000000000000000000" pitchFamily="2" charset="2"/>
              <a:buChar char="Ø"/>
            </a:pPr>
            <a:r>
              <a:rPr lang="en-US" b="1" u="sng" dirty="0"/>
              <a:t>Division III</a:t>
            </a:r>
            <a:r>
              <a:rPr lang="en-US" b="1" dirty="0"/>
              <a:t> : NBFC Companies</a:t>
            </a:r>
          </a:p>
          <a:p>
            <a:pPr lvl="2">
              <a:lnSpc>
                <a:spcPct val="120000"/>
              </a:lnSpc>
              <a:buFont typeface="Wingdings" panose="05000000000000000000" pitchFamily="2" charset="2"/>
              <a:buChar char="Ø"/>
            </a:pPr>
            <a:r>
              <a:rPr lang="en-US" dirty="0"/>
              <a:t>Applicable to Companies who fall under the scope of Non- Banking Financial Companies (NBFC) whose FS are drawn up in compliance with Companies (Indian Accounting Standards) Rules, 2015.</a:t>
            </a:r>
          </a:p>
        </p:txBody>
      </p:sp>
    </p:spTree>
    <p:extLst>
      <p:ext uri="{BB962C8B-B14F-4D97-AF65-F5344CB8AC3E}">
        <p14:creationId xmlns:p14="http://schemas.microsoft.com/office/powerpoint/2010/main" val="3411970375"/>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27B9EE-48FF-EE1C-EB9E-4609F9E4894B}"/>
              </a:ext>
            </a:extLst>
          </p:cNvPr>
          <p:cNvSpPr>
            <a:spLocks noGrp="1"/>
          </p:cNvSpPr>
          <p:nvPr>
            <p:ph type="title"/>
          </p:nvPr>
        </p:nvSpPr>
        <p:spPr/>
        <p:txBody>
          <a:bodyPr/>
          <a:lstStyle/>
          <a:p>
            <a:r>
              <a:rPr lang="en-IN" dirty="0"/>
              <a:t>Structural outlay of </a:t>
            </a:r>
            <a:r>
              <a:rPr lang="en-IN" dirty="0" err="1"/>
              <a:t>Sch.III</a:t>
            </a:r>
            <a:endParaRPr lang="en-IN" dirty="0"/>
          </a:p>
        </p:txBody>
      </p:sp>
      <p:sp>
        <p:nvSpPr>
          <p:cNvPr id="3" name="Slide Number Placeholder 2">
            <a:extLst>
              <a:ext uri="{FF2B5EF4-FFF2-40B4-BE49-F238E27FC236}">
                <a16:creationId xmlns:a16="http://schemas.microsoft.com/office/drawing/2014/main" id="{A4C6588A-13F4-0CE7-9F8E-A9148AE49B0F}"/>
              </a:ext>
            </a:extLst>
          </p:cNvPr>
          <p:cNvSpPr>
            <a:spLocks noGrp="1"/>
          </p:cNvSpPr>
          <p:nvPr>
            <p:ph type="sldNum" sz="quarter" idx="12"/>
          </p:nvPr>
        </p:nvSpPr>
        <p:spPr/>
        <p:txBody>
          <a:bodyPr/>
          <a:lstStyle/>
          <a:p>
            <a:fld id="{C263D6C4-4840-40CC-AC84-17E24B3B7BDE}" type="slidenum">
              <a:rPr lang="en-US" noProof="0" smtClean="0"/>
              <a:pPr/>
              <a:t>12</a:t>
            </a:fld>
            <a:endParaRPr lang="en-US" noProof="0" dirty="0"/>
          </a:p>
        </p:txBody>
      </p:sp>
      <p:sp>
        <p:nvSpPr>
          <p:cNvPr id="4" name="Content Placeholder 3">
            <a:extLst>
              <a:ext uri="{FF2B5EF4-FFF2-40B4-BE49-F238E27FC236}">
                <a16:creationId xmlns:a16="http://schemas.microsoft.com/office/drawing/2014/main" id="{DEAE787A-8D17-50C8-7A58-3C66C7EA5A5F}"/>
              </a:ext>
            </a:extLst>
          </p:cNvPr>
          <p:cNvSpPr>
            <a:spLocks noGrp="1"/>
          </p:cNvSpPr>
          <p:nvPr>
            <p:ph idx="1"/>
          </p:nvPr>
        </p:nvSpPr>
        <p:spPr>
          <a:xfrm>
            <a:off x="443365" y="1825625"/>
            <a:ext cx="11643860" cy="4356100"/>
          </a:xfrm>
        </p:spPr>
        <p:txBody>
          <a:bodyPr/>
          <a:lstStyle/>
          <a:p>
            <a:r>
              <a:rPr lang="en-IN" dirty="0"/>
              <a:t>3 divisions</a:t>
            </a:r>
          </a:p>
          <a:p>
            <a:r>
              <a:rPr lang="en-IN" dirty="0"/>
              <a:t>Division I</a:t>
            </a:r>
          </a:p>
          <a:p>
            <a:pPr lvl="1"/>
            <a:r>
              <a:rPr lang="en-IN" dirty="0"/>
              <a:t>General instructions for Preparation of B/S &amp; St. of P&amp;L</a:t>
            </a:r>
          </a:p>
          <a:p>
            <a:pPr lvl="1"/>
            <a:r>
              <a:rPr lang="en-IN" dirty="0"/>
              <a:t>Part I: B/S</a:t>
            </a:r>
          </a:p>
          <a:p>
            <a:pPr marL="457200" lvl="1" indent="0">
              <a:buNone/>
            </a:pPr>
            <a:r>
              <a:rPr lang="en-IN" dirty="0"/>
              <a:t>   General Instructions for Preparation Of B/S</a:t>
            </a:r>
          </a:p>
          <a:p>
            <a:pPr marL="457200" lvl="1" indent="0">
              <a:buNone/>
            </a:pPr>
            <a:r>
              <a:rPr lang="en-IN" b="1">
                <a:solidFill>
                  <a:srgbClr val="FF0000"/>
                </a:solidFill>
              </a:rPr>
              <a:t>   Additional </a:t>
            </a:r>
            <a:r>
              <a:rPr lang="en-IN" b="1" dirty="0">
                <a:solidFill>
                  <a:srgbClr val="FF0000"/>
                </a:solidFill>
              </a:rPr>
              <a:t>Regulatory Information(ARI)</a:t>
            </a:r>
            <a:r>
              <a:rPr lang="en-IN" dirty="0"/>
              <a:t>-Particulars </a:t>
            </a:r>
            <a:r>
              <a:rPr lang="en-IN" b="1" dirty="0">
                <a:solidFill>
                  <a:srgbClr val="FF0000"/>
                </a:solidFill>
              </a:rPr>
              <a:t>(</a:t>
            </a:r>
            <a:r>
              <a:rPr lang="en-IN" b="1" dirty="0" err="1">
                <a:solidFill>
                  <a:srgbClr val="FF0000"/>
                </a:solidFill>
              </a:rPr>
              <a:t>i</a:t>
            </a:r>
            <a:r>
              <a:rPr lang="en-IN" b="1" dirty="0">
                <a:solidFill>
                  <a:srgbClr val="FF0000"/>
                </a:solidFill>
              </a:rPr>
              <a:t>) to (xiv)</a:t>
            </a:r>
          </a:p>
          <a:p>
            <a:pPr lvl="1"/>
            <a:r>
              <a:rPr lang="en-IN" dirty="0"/>
              <a:t>Part II: Statement of P&amp;L </a:t>
            </a:r>
          </a:p>
          <a:p>
            <a:pPr lvl="1"/>
            <a:r>
              <a:rPr lang="en-IN" dirty="0"/>
              <a:t>General Instructions for preparation of CFS</a:t>
            </a:r>
          </a:p>
        </p:txBody>
      </p:sp>
    </p:spTree>
    <p:extLst>
      <p:ext uri="{BB962C8B-B14F-4D97-AF65-F5344CB8AC3E}">
        <p14:creationId xmlns:p14="http://schemas.microsoft.com/office/powerpoint/2010/main" val="2986525181"/>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A9C5E9-D95D-46C6-B83B-8E7A5E77BEAF}"/>
              </a:ext>
            </a:extLst>
          </p:cNvPr>
          <p:cNvSpPr>
            <a:spLocks noGrp="1"/>
          </p:cNvSpPr>
          <p:nvPr>
            <p:ph type="title"/>
          </p:nvPr>
        </p:nvSpPr>
        <p:spPr>
          <a:xfrm>
            <a:off x="444500" y="523875"/>
            <a:ext cx="11214100" cy="535531"/>
          </a:xfrm>
        </p:spPr>
        <p:txBody>
          <a:bodyPr/>
          <a:lstStyle/>
          <a:p>
            <a:r>
              <a:rPr lang="en-IN" dirty="0"/>
              <a:t>General Instructions</a:t>
            </a:r>
          </a:p>
        </p:txBody>
      </p:sp>
      <p:sp>
        <p:nvSpPr>
          <p:cNvPr id="3" name="Slide Number Placeholder 2">
            <a:extLst>
              <a:ext uri="{FF2B5EF4-FFF2-40B4-BE49-F238E27FC236}">
                <a16:creationId xmlns:a16="http://schemas.microsoft.com/office/drawing/2014/main" id="{3691EBAB-EF2E-4A85-89E7-EA69B769D50B}"/>
              </a:ext>
            </a:extLst>
          </p:cNvPr>
          <p:cNvSpPr>
            <a:spLocks noGrp="1"/>
          </p:cNvSpPr>
          <p:nvPr>
            <p:ph type="sldNum" sz="quarter" idx="12"/>
          </p:nvPr>
        </p:nvSpPr>
        <p:spPr/>
        <p:txBody>
          <a:bodyPr/>
          <a:lstStyle/>
          <a:p>
            <a:fld id="{C263D6C4-4840-40CC-AC84-17E24B3B7BDE}" type="slidenum">
              <a:rPr lang="en-US" noProof="0" smtClean="0"/>
              <a:pPr/>
              <a:t>13</a:t>
            </a:fld>
            <a:endParaRPr lang="en-US" noProof="0" dirty="0"/>
          </a:p>
        </p:txBody>
      </p:sp>
      <p:sp>
        <p:nvSpPr>
          <p:cNvPr id="4" name="Content Placeholder 3">
            <a:extLst>
              <a:ext uri="{FF2B5EF4-FFF2-40B4-BE49-F238E27FC236}">
                <a16:creationId xmlns:a16="http://schemas.microsoft.com/office/drawing/2014/main" id="{53789C4D-4A37-4322-A4EB-0B18EE25B69E}"/>
              </a:ext>
            </a:extLst>
          </p:cNvPr>
          <p:cNvSpPr>
            <a:spLocks noGrp="1"/>
          </p:cNvSpPr>
          <p:nvPr>
            <p:ph idx="1"/>
          </p:nvPr>
        </p:nvSpPr>
        <p:spPr>
          <a:xfrm>
            <a:off x="0" y="1557336"/>
            <a:ext cx="12334875" cy="4976813"/>
          </a:xfrm>
        </p:spPr>
        <p:txBody>
          <a:bodyPr>
            <a:normAutofit fontScale="85000" lnSpcReduction="10000"/>
          </a:bodyPr>
          <a:lstStyle/>
          <a:p>
            <a:pPr>
              <a:lnSpc>
                <a:spcPct val="120000"/>
              </a:lnSpc>
            </a:pPr>
            <a:r>
              <a:rPr lang="en-IN" dirty="0"/>
              <a:t>Compliance with Act including AS require any change in treatment/disclosure including addition/</a:t>
            </a:r>
            <a:r>
              <a:rPr lang="en-IN" dirty="0" err="1"/>
              <a:t>amdt</a:t>
            </a:r>
            <a:r>
              <a:rPr lang="en-IN" dirty="0"/>
              <a:t>/substitution/deletion of items/heads </a:t>
            </a:r>
            <a:r>
              <a:rPr lang="en-IN" dirty="0" err="1"/>
              <a:t>etc,the</a:t>
            </a:r>
            <a:r>
              <a:rPr lang="en-IN" dirty="0"/>
              <a:t> same shall be made and </a:t>
            </a:r>
            <a:r>
              <a:rPr lang="en-IN" dirty="0" err="1"/>
              <a:t>Sch.III</a:t>
            </a:r>
            <a:r>
              <a:rPr lang="en-IN" dirty="0"/>
              <a:t> requirements shall be </a:t>
            </a:r>
            <a:r>
              <a:rPr lang="en-IN" b="1" dirty="0">
                <a:solidFill>
                  <a:srgbClr val="FF0000"/>
                </a:solidFill>
              </a:rPr>
              <a:t>modified</a:t>
            </a:r>
            <a:r>
              <a:rPr lang="en-IN" dirty="0"/>
              <a:t> accordingly</a:t>
            </a:r>
          </a:p>
          <a:p>
            <a:pPr>
              <a:lnSpc>
                <a:spcPct val="120000"/>
              </a:lnSpc>
            </a:pPr>
            <a:r>
              <a:rPr lang="en-IN" dirty="0"/>
              <a:t>Disclosure under </a:t>
            </a:r>
            <a:r>
              <a:rPr lang="en-IN" dirty="0" err="1"/>
              <a:t>Sch.III</a:t>
            </a:r>
            <a:r>
              <a:rPr lang="en-IN" dirty="0"/>
              <a:t> are </a:t>
            </a:r>
            <a:r>
              <a:rPr lang="en-IN" b="1" dirty="0">
                <a:solidFill>
                  <a:srgbClr val="FF0000"/>
                </a:solidFill>
              </a:rPr>
              <a:t>in addition to and not in substitution</a:t>
            </a:r>
            <a:r>
              <a:rPr lang="en-IN" dirty="0"/>
              <a:t> of disclosure requirements in CA13</a:t>
            </a:r>
          </a:p>
          <a:p>
            <a:pPr>
              <a:lnSpc>
                <a:spcPct val="120000"/>
              </a:lnSpc>
            </a:pPr>
            <a:r>
              <a:rPr lang="en-IN" dirty="0" err="1"/>
              <a:t>Addl.disclosures</a:t>
            </a:r>
            <a:r>
              <a:rPr lang="en-IN" dirty="0"/>
              <a:t> are made in the </a:t>
            </a:r>
            <a:r>
              <a:rPr lang="en-IN" b="1" dirty="0">
                <a:solidFill>
                  <a:srgbClr val="FF0000"/>
                </a:solidFill>
              </a:rPr>
              <a:t>notes/additional statements</a:t>
            </a:r>
            <a:r>
              <a:rPr lang="en-IN" dirty="0"/>
              <a:t>, unless to be disclosed in the face of FSs</a:t>
            </a:r>
          </a:p>
          <a:p>
            <a:pPr>
              <a:lnSpc>
                <a:spcPct val="120000"/>
              </a:lnSpc>
            </a:pPr>
            <a:r>
              <a:rPr lang="en-IN" dirty="0"/>
              <a:t>Notes to accts shall contain ,in addition to that presented in FS and required to give </a:t>
            </a:r>
          </a:p>
          <a:p>
            <a:pPr marL="0" indent="0">
              <a:lnSpc>
                <a:spcPct val="120000"/>
              </a:lnSpc>
              <a:buNone/>
            </a:pPr>
            <a:r>
              <a:rPr lang="en-IN" dirty="0"/>
              <a:t>   a) </a:t>
            </a:r>
            <a:r>
              <a:rPr lang="en-IN" b="1" dirty="0">
                <a:solidFill>
                  <a:srgbClr val="FF0000"/>
                </a:solidFill>
              </a:rPr>
              <a:t>narrative descriptions /</a:t>
            </a:r>
            <a:r>
              <a:rPr lang="en-IN" b="1" dirty="0" err="1">
                <a:solidFill>
                  <a:srgbClr val="FF0000"/>
                </a:solidFill>
              </a:rPr>
              <a:t>disaggregations</a:t>
            </a:r>
            <a:r>
              <a:rPr lang="en-IN" dirty="0"/>
              <a:t> of items</a:t>
            </a:r>
          </a:p>
          <a:p>
            <a:pPr marL="0" indent="0">
              <a:lnSpc>
                <a:spcPct val="120000"/>
              </a:lnSpc>
              <a:buNone/>
            </a:pPr>
            <a:r>
              <a:rPr lang="en-IN" dirty="0"/>
              <a:t>   b) information about items that </a:t>
            </a:r>
            <a:r>
              <a:rPr lang="en-IN" b="1" dirty="0">
                <a:solidFill>
                  <a:srgbClr val="FF0000"/>
                </a:solidFill>
              </a:rPr>
              <a:t>do not qualify for recognition</a:t>
            </a:r>
            <a:r>
              <a:rPr lang="en-IN" dirty="0"/>
              <a:t> in FS</a:t>
            </a:r>
          </a:p>
          <a:p>
            <a:endParaRPr lang="en-IN" dirty="0"/>
          </a:p>
        </p:txBody>
      </p:sp>
    </p:spTree>
    <p:extLst>
      <p:ext uri="{BB962C8B-B14F-4D97-AF65-F5344CB8AC3E}">
        <p14:creationId xmlns:p14="http://schemas.microsoft.com/office/powerpoint/2010/main" val="3451257964"/>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FA0EF7-BBD4-294A-BE7B-7C0E2B0DFE0D}"/>
              </a:ext>
            </a:extLst>
          </p:cNvPr>
          <p:cNvSpPr>
            <a:spLocks noGrp="1"/>
          </p:cNvSpPr>
          <p:nvPr>
            <p:ph type="title"/>
          </p:nvPr>
        </p:nvSpPr>
        <p:spPr/>
        <p:txBody>
          <a:bodyPr/>
          <a:lstStyle/>
          <a:p>
            <a:r>
              <a:rPr lang="en-IN" dirty="0"/>
              <a:t>General Instructions</a:t>
            </a:r>
          </a:p>
        </p:txBody>
      </p:sp>
      <p:sp>
        <p:nvSpPr>
          <p:cNvPr id="3" name="Slide Number Placeholder 2">
            <a:extLst>
              <a:ext uri="{FF2B5EF4-FFF2-40B4-BE49-F238E27FC236}">
                <a16:creationId xmlns:a16="http://schemas.microsoft.com/office/drawing/2014/main" id="{6C69EBEB-8484-66C1-3B5E-2BA9731F3671}"/>
              </a:ext>
            </a:extLst>
          </p:cNvPr>
          <p:cNvSpPr>
            <a:spLocks noGrp="1"/>
          </p:cNvSpPr>
          <p:nvPr>
            <p:ph type="sldNum" sz="quarter" idx="12"/>
          </p:nvPr>
        </p:nvSpPr>
        <p:spPr/>
        <p:txBody>
          <a:bodyPr/>
          <a:lstStyle/>
          <a:p>
            <a:fld id="{C263D6C4-4840-40CC-AC84-17E24B3B7BDE}" type="slidenum">
              <a:rPr lang="en-US" noProof="0" smtClean="0"/>
              <a:pPr/>
              <a:t>14</a:t>
            </a:fld>
            <a:endParaRPr lang="en-US" noProof="0" dirty="0"/>
          </a:p>
        </p:txBody>
      </p:sp>
      <p:sp>
        <p:nvSpPr>
          <p:cNvPr id="4" name="Content Placeholder 3">
            <a:extLst>
              <a:ext uri="{FF2B5EF4-FFF2-40B4-BE49-F238E27FC236}">
                <a16:creationId xmlns:a16="http://schemas.microsoft.com/office/drawing/2014/main" id="{5B8862F1-06D8-61C0-E2A1-30B046F42A7C}"/>
              </a:ext>
            </a:extLst>
          </p:cNvPr>
          <p:cNvSpPr>
            <a:spLocks noGrp="1"/>
          </p:cNvSpPr>
          <p:nvPr>
            <p:ph idx="1"/>
          </p:nvPr>
        </p:nvSpPr>
        <p:spPr/>
        <p:txBody>
          <a:bodyPr/>
          <a:lstStyle/>
          <a:p>
            <a:pPr>
              <a:lnSpc>
                <a:spcPct val="120000"/>
              </a:lnSpc>
            </a:pPr>
            <a:r>
              <a:rPr lang="en-IN" dirty="0"/>
              <a:t>Each item in the face of B/S/P&amp;L shall be </a:t>
            </a:r>
            <a:r>
              <a:rPr lang="en-IN" b="1" dirty="0">
                <a:solidFill>
                  <a:srgbClr val="FF0000"/>
                </a:solidFill>
              </a:rPr>
              <a:t>cross referenced</a:t>
            </a:r>
            <a:r>
              <a:rPr lang="en-IN" dirty="0"/>
              <a:t> to any related info.in the notes</a:t>
            </a:r>
          </a:p>
          <a:p>
            <a:pPr>
              <a:lnSpc>
                <a:spcPct val="120000"/>
              </a:lnSpc>
            </a:pPr>
            <a:r>
              <a:rPr lang="en-IN" b="1" dirty="0">
                <a:solidFill>
                  <a:srgbClr val="FF0000"/>
                </a:solidFill>
              </a:rPr>
              <a:t>Balance</a:t>
            </a:r>
            <a:r>
              <a:rPr lang="en-IN" dirty="0"/>
              <a:t> shall be maintained between providing excessive details and not providing important info.as a result of too much aggregation </a:t>
            </a:r>
          </a:p>
          <a:p>
            <a:pPr>
              <a:lnSpc>
                <a:spcPct val="120000"/>
              </a:lnSpc>
            </a:pPr>
            <a:r>
              <a:rPr lang="en-IN" dirty="0" err="1"/>
              <a:t>Sch.III</a:t>
            </a:r>
            <a:r>
              <a:rPr lang="en-IN" dirty="0"/>
              <a:t> requirements are the </a:t>
            </a:r>
            <a:r>
              <a:rPr lang="en-IN" b="1" dirty="0">
                <a:solidFill>
                  <a:srgbClr val="FF0000"/>
                </a:solidFill>
              </a:rPr>
              <a:t>minimum</a:t>
            </a:r>
            <a:r>
              <a:rPr lang="en-IN" dirty="0"/>
              <a:t> requirements</a:t>
            </a:r>
          </a:p>
          <a:p>
            <a:pPr>
              <a:lnSpc>
                <a:spcPct val="120000"/>
              </a:lnSpc>
            </a:pPr>
            <a:r>
              <a:rPr lang="en-IN" dirty="0"/>
              <a:t>Unit of measurement </a:t>
            </a:r>
            <a:r>
              <a:rPr lang="en-IN" b="1" dirty="0">
                <a:solidFill>
                  <a:srgbClr val="FF0000"/>
                </a:solidFill>
              </a:rPr>
              <a:t>should</a:t>
            </a:r>
            <a:r>
              <a:rPr lang="en-IN" dirty="0"/>
              <a:t> be used uniformly in the FS</a:t>
            </a:r>
          </a:p>
          <a:p>
            <a:pPr>
              <a:lnSpc>
                <a:spcPct val="120000"/>
              </a:lnSpc>
            </a:pPr>
            <a:r>
              <a:rPr lang="en-IN" dirty="0"/>
              <a:t>Terms used in </a:t>
            </a:r>
            <a:r>
              <a:rPr lang="en-IN" dirty="0" err="1"/>
              <a:t>Sch.III</a:t>
            </a:r>
            <a:r>
              <a:rPr lang="en-IN" dirty="0"/>
              <a:t> shall be as per the ASs</a:t>
            </a:r>
          </a:p>
          <a:p>
            <a:endParaRPr lang="en-IN" dirty="0"/>
          </a:p>
          <a:p>
            <a:endParaRPr lang="en-IN" dirty="0"/>
          </a:p>
        </p:txBody>
      </p:sp>
    </p:spTree>
    <p:extLst>
      <p:ext uri="{BB962C8B-B14F-4D97-AF65-F5344CB8AC3E}">
        <p14:creationId xmlns:p14="http://schemas.microsoft.com/office/powerpoint/2010/main" val="2489498954"/>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4500" y="542925"/>
            <a:ext cx="11214100" cy="978729"/>
          </a:xfrm>
        </p:spPr>
        <p:txBody>
          <a:bodyPr/>
          <a:lstStyle/>
          <a:p>
            <a:r>
              <a:rPr lang="en-US" dirty="0"/>
              <a:t> DATE OF APPLICABILITY OF AMENDED SCH.III</a:t>
            </a:r>
            <a:br>
              <a:rPr lang="en-US" dirty="0"/>
            </a:br>
            <a:endParaRPr lang="en-IN" dirty="0"/>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15</a:t>
            </a:fld>
            <a:endParaRPr lang="en-US" noProof="0" dirty="0"/>
          </a:p>
        </p:txBody>
      </p:sp>
      <p:sp>
        <p:nvSpPr>
          <p:cNvPr id="4" name="Content Placeholder 3"/>
          <p:cNvSpPr>
            <a:spLocks noGrp="1"/>
          </p:cNvSpPr>
          <p:nvPr>
            <p:ph idx="1"/>
          </p:nvPr>
        </p:nvSpPr>
        <p:spPr/>
        <p:txBody>
          <a:bodyPr/>
          <a:lstStyle/>
          <a:p>
            <a:r>
              <a:rPr lang="en-US" dirty="0"/>
              <a:t>These amendments are applicable w.e f. </a:t>
            </a:r>
            <a:r>
              <a:rPr lang="en-US" b="1" dirty="0">
                <a:solidFill>
                  <a:srgbClr val="FF0000"/>
                </a:solidFill>
              </a:rPr>
              <a:t>01/04/2021</a:t>
            </a:r>
            <a:r>
              <a:rPr lang="en-US" dirty="0"/>
              <a:t>.</a:t>
            </a:r>
          </a:p>
          <a:p>
            <a:r>
              <a:rPr lang="en-US" dirty="0"/>
              <a:t>This means, FS prepared for F.Y 2021-22 shall be based on these amendments.</a:t>
            </a:r>
          </a:p>
          <a:p>
            <a:r>
              <a:rPr lang="en-US" dirty="0"/>
              <a:t>However, the Company need to show </a:t>
            </a:r>
            <a:r>
              <a:rPr lang="en-US" b="1" dirty="0">
                <a:solidFill>
                  <a:srgbClr val="FF0000"/>
                </a:solidFill>
              </a:rPr>
              <a:t>comparative figures</a:t>
            </a:r>
            <a:r>
              <a:rPr lang="en-US" dirty="0"/>
              <a:t> for the F.Y 2020-21(previous year figures).</a:t>
            </a:r>
          </a:p>
          <a:p>
            <a:r>
              <a:rPr lang="en-US" dirty="0"/>
              <a:t>Therefore the impact of the additional disclosure need to be assessed w.e.f F.Y 2020-21.</a:t>
            </a:r>
          </a:p>
        </p:txBody>
      </p:sp>
    </p:spTree>
    <p:extLst>
      <p:ext uri="{BB962C8B-B14F-4D97-AF65-F5344CB8AC3E}">
        <p14:creationId xmlns:p14="http://schemas.microsoft.com/office/powerpoint/2010/main" val="1424734740"/>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PURPOSE OF THE AMENDMENT</a:t>
            </a:r>
            <a:endParaRPr lang="en-IN" dirty="0"/>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16</a:t>
            </a:fld>
            <a:endParaRPr lang="en-US" noProof="0" dirty="0"/>
          </a:p>
        </p:txBody>
      </p:sp>
      <p:sp>
        <p:nvSpPr>
          <p:cNvPr id="4" name="Content Placeholder 3"/>
          <p:cNvSpPr>
            <a:spLocks noGrp="1"/>
          </p:cNvSpPr>
          <p:nvPr>
            <p:ph idx="1"/>
          </p:nvPr>
        </p:nvSpPr>
        <p:spPr>
          <a:xfrm>
            <a:off x="443365" y="1825625"/>
            <a:ext cx="11392320" cy="4351338"/>
          </a:xfrm>
        </p:spPr>
        <p:txBody>
          <a:bodyPr>
            <a:normAutofit lnSpcReduction="10000"/>
          </a:bodyPr>
          <a:lstStyle/>
          <a:p>
            <a:pPr marL="444500" indent="-444500">
              <a:buFont typeface="Wingdings" panose="05000000000000000000" pitchFamily="2" charset="2"/>
              <a:buChar char="v"/>
            </a:pPr>
            <a:r>
              <a:rPr lang="en-US" dirty="0"/>
              <a:t>Integrated approach for disclosure with that of CARO 2020( which being applicable for the period on or after 1-4-21)</a:t>
            </a:r>
          </a:p>
          <a:p>
            <a:pPr marL="444500" indent="-444500">
              <a:buFont typeface="Wingdings" panose="05000000000000000000" pitchFamily="2" charset="2"/>
              <a:buChar char="v"/>
            </a:pPr>
            <a:r>
              <a:rPr lang="en-US" dirty="0"/>
              <a:t>To know the real ultimate beneficiary in cases where the   investments are made through conduits and much more transparent.</a:t>
            </a:r>
          </a:p>
          <a:p>
            <a:pPr marL="444500" indent="-444500">
              <a:buFont typeface="Wingdings" panose="05000000000000000000" pitchFamily="2" charset="2"/>
              <a:buChar char="v"/>
            </a:pPr>
            <a:r>
              <a:rPr lang="en-US" dirty="0"/>
              <a:t>Adequate disclosures in areas like promoter shareholdings.</a:t>
            </a:r>
          </a:p>
          <a:p>
            <a:pPr marL="444500" indent="-444500">
              <a:buFont typeface="Wingdings" panose="05000000000000000000" pitchFamily="2" charset="2"/>
              <a:buChar char="v"/>
            </a:pPr>
            <a:r>
              <a:rPr lang="en-US" dirty="0"/>
              <a:t>MSME Payments.</a:t>
            </a:r>
          </a:p>
          <a:p>
            <a:pPr marL="444500" indent="-444500">
              <a:buFont typeface="Wingdings" panose="05000000000000000000" pitchFamily="2" charset="2"/>
              <a:buChar char="v"/>
            </a:pPr>
            <a:r>
              <a:rPr lang="en-US" dirty="0"/>
              <a:t>Increased disclosure on Trade Receivables and Trade Payables.</a:t>
            </a:r>
          </a:p>
          <a:p>
            <a:pPr marL="444500" indent="-444500">
              <a:buFont typeface="Wingdings" panose="05000000000000000000" pitchFamily="2" charset="2"/>
              <a:buChar char="v"/>
            </a:pPr>
            <a:r>
              <a:rPr lang="en-US" dirty="0"/>
              <a:t>Loans and advances given to promoters, directors, KMPs and RPs</a:t>
            </a:r>
          </a:p>
          <a:p>
            <a:pPr marL="444500" indent="-444500">
              <a:buFont typeface="Wingdings" panose="05000000000000000000" pitchFamily="2" charset="2"/>
              <a:buChar char="v"/>
            </a:pPr>
            <a:r>
              <a:rPr lang="en-US" dirty="0"/>
              <a:t>Details on Benami properties held.</a:t>
            </a:r>
          </a:p>
          <a:p>
            <a:pPr marL="0" indent="0">
              <a:buNone/>
            </a:pPr>
            <a:endParaRPr lang="en-IN" dirty="0"/>
          </a:p>
        </p:txBody>
      </p:sp>
    </p:spTree>
    <p:extLst>
      <p:ext uri="{BB962C8B-B14F-4D97-AF65-F5344CB8AC3E}">
        <p14:creationId xmlns:p14="http://schemas.microsoft.com/office/powerpoint/2010/main" val="4102037805"/>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PURPOSE OF THE AMENDMENT (Continued)</a:t>
            </a:r>
            <a:endParaRPr lang="en-IN" dirty="0"/>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17</a:t>
            </a:fld>
            <a:endParaRPr lang="en-US" noProof="0" dirty="0"/>
          </a:p>
        </p:txBody>
      </p:sp>
      <p:sp>
        <p:nvSpPr>
          <p:cNvPr id="4" name="Content Placeholder 3"/>
          <p:cNvSpPr>
            <a:spLocks noGrp="1"/>
          </p:cNvSpPr>
          <p:nvPr>
            <p:ph idx="1"/>
          </p:nvPr>
        </p:nvSpPr>
        <p:spPr/>
        <p:txBody>
          <a:bodyPr/>
          <a:lstStyle/>
          <a:p>
            <a:r>
              <a:rPr lang="en-US" dirty="0"/>
              <a:t>Increased disclosures on Capital WIP of projects including which have been delayed and suspended.</a:t>
            </a:r>
          </a:p>
          <a:p>
            <a:r>
              <a:rPr lang="en-US" dirty="0"/>
              <a:t>Details of borrowing based on security of Current Assets from banks and Financial Institutions.</a:t>
            </a:r>
          </a:p>
          <a:p>
            <a:r>
              <a:rPr lang="en-US" dirty="0"/>
              <a:t>Details relating to wilful defaulters.</a:t>
            </a:r>
          </a:p>
          <a:p>
            <a:r>
              <a:rPr lang="en-US" dirty="0"/>
              <a:t>Relationship with Struck off Companies.</a:t>
            </a:r>
          </a:p>
          <a:p>
            <a:r>
              <a:rPr lang="en-US" dirty="0"/>
              <a:t>Status of delayed filing of charge and satisfaction.</a:t>
            </a:r>
          </a:p>
          <a:p>
            <a:r>
              <a:rPr lang="en-US" dirty="0"/>
              <a:t>Compliance with No. of layers of Company.</a:t>
            </a:r>
          </a:p>
          <a:p>
            <a:r>
              <a:rPr lang="en-US" dirty="0"/>
              <a:t>Disclosures of Important Ratios.</a:t>
            </a:r>
            <a:endParaRPr lang="en-IN" dirty="0"/>
          </a:p>
        </p:txBody>
      </p:sp>
    </p:spTree>
    <p:extLst>
      <p:ext uri="{BB962C8B-B14F-4D97-AF65-F5344CB8AC3E}">
        <p14:creationId xmlns:p14="http://schemas.microsoft.com/office/powerpoint/2010/main" val="1391538955"/>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B750BE-8077-3E07-4191-F8B60413D5A4}"/>
              </a:ext>
            </a:extLst>
          </p:cNvPr>
          <p:cNvSpPr>
            <a:spLocks noGrp="1"/>
          </p:cNvSpPr>
          <p:nvPr>
            <p:ph type="title"/>
          </p:nvPr>
        </p:nvSpPr>
        <p:spPr/>
        <p:txBody>
          <a:bodyPr/>
          <a:lstStyle/>
          <a:p>
            <a:r>
              <a:rPr lang="en-US" dirty="0"/>
              <a:t>NORMS FOR DISCLOSURE</a:t>
            </a:r>
            <a:endParaRPr lang="en-IN" dirty="0"/>
          </a:p>
        </p:txBody>
      </p:sp>
      <p:sp>
        <p:nvSpPr>
          <p:cNvPr id="3" name="Slide Number Placeholder 2">
            <a:extLst>
              <a:ext uri="{FF2B5EF4-FFF2-40B4-BE49-F238E27FC236}">
                <a16:creationId xmlns:a16="http://schemas.microsoft.com/office/drawing/2014/main" id="{D057CA56-AD1C-C146-3EA6-03AB2E68D8F4}"/>
              </a:ext>
            </a:extLst>
          </p:cNvPr>
          <p:cNvSpPr>
            <a:spLocks noGrp="1"/>
          </p:cNvSpPr>
          <p:nvPr>
            <p:ph type="sldNum" sz="quarter" idx="12"/>
          </p:nvPr>
        </p:nvSpPr>
        <p:spPr/>
        <p:txBody>
          <a:bodyPr/>
          <a:lstStyle/>
          <a:p>
            <a:fld id="{C263D6C4-4840-40CC-AC84-17E24B3B7BDE}" type="slidenum">
              <a:rPr lang="en-US" noProof="0" smtClean="0"/>
              <a:pPr/>
              <a:t>18</a:t>
            </a:fld>
            <a:endParaRPr lang="en-US" noProof="0" dirty="0"/>
          </a:p>
        </p:txBody>
      </p:sp>
      <p:sp>
        <p:nvSpPr>
          <p:cNvPr id="4" name="Content Placeholder 3">
            <a:extLst>
              <a:ext uri="{FF2B5EF4-FFF2-40B4-BE49-F238E27FC236}">
                <a16:creationId xmlns:a16="http://schemas.microsoft.com/office/drawing/2014/main" id="{4692575D-0730-090C-FD5B-61E8A00194E5}"/>
              </a:ext>
            </a:extLst>
          </p:cNvPr>
          <p:cNvSpPr>
            <a:spLocks noGrp="1"/>
          </p:cNvSpPr>
          <p:nvPr>
            <p:ph idx="1"/>
          </p:nvPr>
        </p:nvSpPr>
        <p:spPr>
          <a:xfrm>
            <a:off x="355601" y="1168400"/>
            <a:ext cx="11303000" cy="4998403"/>
          </a:xfrm>
        </p:spPr>
        <p:txBody>
          <a:bodyPr/>
          <a:lstStyle/>
          <a:p>
            <a:r>
              <a:rPr lang="en-US" dirty="0" err="1"/>
              <a:t>Shedule</a:t>
            </a:r>
            <a:r>
              <a:rPr lang="en-US" dirty="0"/>
              <a:t> III-Minimum requirements</a:t>
            </a:r>
          </a:p>
          <a:p>
            <a:r>
              <a:rPr lang="en-US" dirty="0"/>
              <a:t>Schedule III &amp; AS-AS will prevail</a:t>
            </a:r>
          </a:p>
          <a:p>
            <a:r>
              <a:rPr lang="en-US" dirty="0"/>
              <a:t>AS &amp; CA13-CA13 will prevail</a:t>
            </a:r>
          </a:p>
          <a:p>
            <a:r>
              <a:rPr lang="en-US" dirty="0"/>
              <a:t>If presentation norms not in AS, </a:t>
            </a:r>
            <a:r>
              <a:rPr lang="en-US" dirty="0" err="1"/>
              <a:t>sch.III</a:t>
            </a:r>
            <a:r>
              <a:rPr lang="en-US" dirty="0"/>
              <a:t> should be followed eg.AS-13-CA &amp; NCA</a:t>
            </a:r>
          </a:p>
          <a:p>
            <a:r>
              <a:rPr lang="en-US" dirty="0"/>
              <a:t>Additional line item whenever warranted</a:t>
            </a:r>
          </a:p>
          <a:p>
            <a:r>
              <a:rPr lang="en-US" dirty="0"/>
              <a:t>Disclosure mandated by other laws to be made in FS</a:t>
            </a:r>
          </a:p>
          <a:p>
            <a:r>
              <a:rPr lang="en-US" dirty="0"/>
              <a:t>Apart from compliance with AS/CA13,industry/sector specific disclosures to be catered to-separate line/sub line item advisable </a:t>
            </a:r>
            <a:r>
              <a:rPr lang="en-US" dirty="0" err="1"/>
              <a:t>Eg:EBIDTA</a:t>
            </a:r>
            <a:endParaRPr lang="en-US" dirty="0"/>
          </a:p>
          <a:p>
            <a:endParaRPr lang="en-IN" dirty="0"/>
          </a:p>
        </p:txBody>
      </p:sp>
    </p:spTree>
    <p:extLst>
      <p:ext uri="{BB962C8B-B14F-4D97-AF65-F5344CB8AC3E}">
        <p14:creationId xmlns:p14="http://schemas.microsoft.com/office/powerpoint/2010/main" val="14598594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C263D6C4-4840-40CC-AC84-17E24B3B7BDE}" type="slidenum">
              <a:rPr lang="en-US" noProof="0" smtClean="0"/>
              <a:pPr/>
              <a:t>19</a:t>
            </a:fld>
            <a:endParaRPr lang="en-US" noProof="0" dirty="0"/>
          </a:p>
        </p:txBody>
      </p:sp>
      <p:sp>
        <p:nvSpPr>
          <p:cNvPr id="4" name="Title 3"/>
          <p:cNvSpPr>
            <a:spLocks noGrp="1"/>
          </p:cNvSpPr>
          <p:nvPr>
            <p:ph type="title"/>
          </p:nvPr>
        </p:nvSpPr>
        <p:spPr>
          <a:xfrm>
            <a:off x="913331" y="3626820"/>
            <a:ext cx="7805156" cy="1495631"/>
          </a:xfrm>
        </p:spPr>
        <p:txBody>
          <a:bodyPr>
            <a:normAutofit fontScale="90000"/>
          </a:bodyPr>
          <a:lstStyle/>
          <a:p>
            <a:br>
              <a:rPr lang="en-US" b="0" dirty="0"/>
            </a:br>
            <a:br>
              <a:rPr lang="en-US" b="0" dirty="0"/>
            </a:br>
            <a:r>
              <a:rPr lang="en-US" b="0" dirty="0"/>
              <a:t>DISCLOSURES-B/S ITEMS</a:t>
            </a:r>
            <a:br>
              <a:rPr lang="en-US" b="0" dirty="0"/>
            </a:br>
            <a:endParaRPr lang="en-IN" dirty="0"/>
          </a:p>
        </p:txBody>
      </p:sp>
    </p:spTree>
    <p:extLst>
      <p:ext uri="{BB962C8B-B14F-4D97-AF65-F5344CB8AC3E}">
        <p14:creationId xmlns:p14="http://schemas.microsoft.com/office/powerpoint/2010/main" val="1920355268"/>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4500" y="542925"/>
            <a:ext cx="11214100" cy="535531"/>
          </a:xfrm>
        </p:spPr>
        <p:txBody>
          <a:bodyPr/>
          <a:lstStyle/>
          <a:p>
            <a:r>
              <a:rPr lang="en-GB" dirty="0"/>
              <a:t>AREAS OF DISCUSSION </a:t>
            </a:r>
            <a:endParaRPr lang="en-IN" dirty="0"/>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2</a:t>
            </a:fld>
            <a:endParaRPr lang="en-US" noProof="0" dirty="0"/>
          </a:p>
        </p:txBody>
      </p:sp>
      <p:sp>
        <p:nvSpPr>
          <p:cNvPr id="4" name="Content Placeholder 3"/>
          <p:cNvSpPr>
            <a:spLocks noGrp="1"/>
          </p:cNvSpPr>
          <p:nvPr>
            <p:ph idx="1"/>
          </p:nvPr>
        </p:nvSpPr>
        <p:spPr/>
        <p:txBody>
          <a:bodyPr/>
          <a:lstStyle/>
          <a:p>
            <a:r>
              <a:rPr lang="en-GB" dirty="0"/>
              <a:t>Some Relevant Definitions</a:t>
            </a:r>
          </a:p>
          <a:p>
            <a:r>
              <a:rPr lang="en-GB" dirty="0"/>
              <a:t>Legal sanctity of </a:t>
            </a:r>
            <a:r>
              <a:rPr lang="en-GB" dirty="0" err="1"/>
              <a:t>Sch.III</a:t>
            </a:r>
            <a:r>
              <a:rPr lang="en-GB" dirty="0"/>
              <a:t>-A small peep into relevant sections of CA13</a:t>
            </a:r>
          </a:p>
          <a:p>
            <a:r>
              <a:rPr lang="en-GB" dirty="0"/>
              <a:t>Schedule – III-</a:t>
            </a:r>
            <a:r>
              <a:rPr lang="en-US" dirty="0"/>
              <a:t> structural analysis</a:t>
            </a:r>
            <a:endParaRPr lang="en-GB" dirty="0"/>
          </a:p>
          <a:p>
            <a:r>
              <a:rPr lang="en-US" dirty="0"/>
              <a:t>Balance Sheet Items and related disclosures</a:t>
            </a:r>
          </a:p>
          <a:p>
            <a:r>
              <a:rPr lang="en-US" dirty="0"/>
              <a:t>Statement of Profit and Loss items and related disclosures</a:t>
            </a:r>
          </a:p>
          <a:p>
            <a:r>
              <a:rPr lang="en-IN" dirty="0"/>
              <a:t>Additional Regulatory Information</a:t>
            </a:r>
          </a:p>
          <a:p>
            <a:r>
              <a:rPr lang="en-IN" dirty="0"/>
              <a:t>Connected CARO clauses</a:t>
            </a:r>
          </a:p>
          <a:p>
            <a:r>
              <a:rPr lang="en-IN" dirty="0"/>
              <a:t>Enhanced scope of audit</a:t>
            </a:r>
          </a:p>
        </p:txBody>
      </p:sp>
    </p:spTree>
    <p:extLst>
      <p:ext uri="{BB962C8B-B14F-4D97-AF65-F5344CB8AC3E}">
        <p14:creationId xmlns:p14="http://schemas.microsoft.com/office/powerpoint/2010/main" val="1511566620"/>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Highlights</a:t>
            </a:r>
            <a:r>
              <a:rPr lang="en-US" dirty="0"/>
              <a:t> on </a:t>
            </a:r>
            <a:r>
              <a:rPr lang="en-US" dirty="0">
                <a:solidFill>
                  <a:srgbClr val="FF0000"/>
                </a:solidFill>
              </a:rPr>
              <a:t>Balance Sheet items -</a:t>
            </a:r>
            <a:r>
              <a:rPr lang="en-US" dirty="0"/>
              <a:t>related disclosures</a:t>
            </a:r>
            <a:endParaRPr lang="en-IN" dirty="0"/>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20</a:t>
            </a:fld>
            <a:endParaRPr lang="en-US" noProof="0" dirty="0"/>
          </a:p>
        </p:txBody>
      </p:sp>
      <p:sp>
        <p:nvSpPr>
          <p:cNvPr id="4" name="Content Placeholder 3"/>
          <p:cNvSpPr>
            <a:spLocks noGrp="1"/>
          </p:cNvSpPr>
          <p:nvPr>
            <p:ph idx="1"/>
          </p:nvPr>
        </p:nvSpPr>
        <p:spPr>
          <a:xfrm>
            <a:off x="443365" y="1364343"/>
            <a:ext cx="11215235" cy="4812620"/>
          </a:xfrm>
        </p:spPr>
        <p:txBody>
          <a:bodyPr>
            <a:normAutofit/>
          </a:bodyPr>
          <a:lstStyle/>
          <a:p>
            <a:r>
              <a:rPr lang="en-US" dirty="0"/>
              <a:t>Promoter’s shareholding</a:t>
            </a:r>
          </a:p>
          <a:p>
            <a:r>
              <a:rPr lang="en-US" dirty="0"/>
              <a:t>Current maturities of long-term borrowings</a:t>
            </a:r>
          </a:p>
          <a:p>
            <a:r>
              <a:rPr lang="en-US" dirty="0"/>
              <a:t>Trade payables</a:t>
            </a:r>
          </a:p>
          <a:p>
            <a:r>
              <a:rPr lang="en-US" dirty="0"/>
              <a:t>Property, Plant and Equipment &amp; Intangible Assets</a:t>
            </a:r>
          </a:p>
          <a:p>
            <a:r>
              <a:rPr lang="en-US" dirty="0"/>
              <a:t>Other Non Current assets</a:t>
            </a:r>
          </a:p>
          <a:p>
            <a:r>
              <a:rPr lang="en-US" dirty="0"/>
              <a:t>Trade receivables</a:t>
            </a:r>
          </a:p>
          <a:p>
            <a:r>
              <a:rPr lang="en-US" dirty="0"/>
              <a:t>Disclosure of Specified Bank Notes (SBN) held and transacted during 8/11/16 to 30/12/16 has been </a:t>
            </a:r>
            <a:r>
              <a:rPr lang="en-US" b="1" dirty="0">
                <a:solidFill>
                  <a:srgbClr val="FF0000"/>
                </a:solidFill>
              </a:rPr>
              <a:t>done away with</a:t>
            </a:r>
            <a:r>
              <a:rPr lang="en-US" dirty="0"/>
              <a:t>.</a:t>
            </a:r>
          </a:p>
          <a:p>
            <a:endParaRPr lang="en-US" dirty="0"/>
          </a:p>
          <a:p>
            <a:endParaRPr lang="en-IN" dirty="0"/>
          </a:p>
        </p:txBody>
      </p:sp>
    </p:spTree>
    <p:extLst>
      <p:ext uri="{BB962C8B-B14F-4D97-AF65-F5344CB8AC3E}">
        <p14:creationId xmlns:p14="http://schemas.microsoft.com/office/powerpoint/2010/main" val="2273736613"/>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REGROUPING OF CERTAIN BALANCE SHEET ITEMS</a:t>
            </a:r>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21</a:t>
            </a:fld>
            <a:endParaRPr lang="en-US" noProof="0"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189165273"/>
              </p:ext>
            </p:extLst>
          </p:nvPr>
        </p:nvGraphicFramePr>
        <p:xfrm>
          <a:off x="651144" y="1689824"/>
          <a:ext cx="10828650" cy="4149660"/>
        </p:xfrm>
        <a:graphic>
          <a:graphicData uri="http://schemas.openxmlformats.org/drawingml/2006/table">
            <a:tbl>
              <a:tblPr firstRow="1" bandRow="1">
                <a:tableStyleId>{5C22544A-7EE6-4342-B048-85BDC9FD1C3A}</a:tableStyleId>
              </a:tblPr>
              <a:tblGrid>
                <a:gridCol w="3273694">
                  <a:extLst>
                    <a:ext uri="{9D8B030D-6E8A-4147-A177-3AD203B41FA5}">
                      <a16:colId xmlns:a16="http://schemas.microsoft.com/office/drawing/2014/main" val="20000"/>
                    </a:ext>
                  </a:extLst>
                </a:gridCol>
                <a:gridCol w="7554956">
                  <a:extLst>
                    <a:ext uri="{9D8B030D-6E8A-4147-A177-3AD203B41FA5}">
                      <a16:colId xmlns:a16="http://schemas.microsoft.com/office/drawing/2014/main" val="20001"/>
                    </a:ext>
                  </a:extLst>
                </a:gridCol>
              </a:tblGrid>
              <a:tr h="1037415">
                <a:tc>
                  <a:txBody>
                    <a:bodyPr/>
                    <a:lstStyle/>
                    <a:p>
                      <a:pPr algn="ctr"/>
                      <a:r>
                        <a:rPr lang="en-GB" dirty="0"/>
                        <a:t>HEADING</a:t>
                      </a:r>
                    </a:p>
                  </a:txBody>
                  <a:tcPr anchor="ctr"/>
                </a:tc>
                <a:tc>
                  <a:txBody>
                    <a:bodyPr/>
                    <a:lstStyle/>
                    <a:p>
                      <a:pPr algn="ctr"/>
                      <a:r>
                        <a:rPr lang="en-GB" dirty="0"/>
                        <a:t>AMENDMENT</a:t>
                      </a:r>
                    </a:p>
                  </a:txBody>
                  <a:tcPr anchor="ctr"/>
                </a:tc>
                <a:extLst>
                  <a:ext uri="{0D108BD9-81ED-4DB2-BD59-A6C34878D82A}">
                    <a16:rowId xmlns:a16="http://schemas.microsoft.com/office/drawing/2014/main" val="10000"/>
                  </a:ext>
                </a:extLst>
              </a:tr>
              <a:tr h="1037415">
                <a:tc>
                  <a:txBody>
                    <a:bodyPr/>
                    <a:lstStyle/>
                    <a:p>
                      <a:r>
                        <a:rPr lang="en-GB" dirty="0"/>
                        <a:t>Under Current</a:t>
                      </a:r>
                      <a:r>
                        <a:rPr lang="en-GB" baseline="0" dirty="0"/>
                        <a:t> Liabilities - Borrowings</a:t>
                      </a:r>
                      <a:endParaRPr lang="en-GB" dirty="0"/>
                    </a:p>
                  </a:txBody>
                  <a:tcPr/>
                </a:tc>
                <a:tc>
                  <a:txBody>
                    <a:bodyPr/>
                    <a:lstStyle/>
                    <a:p>
                      <a:r>
                        <a:rPr lang="en-GB" dirty="0"/>
                        <a:t>The Current</a:t>
                      </a:r>
                      <a:r>
                        <a:rPr lang="en-GB" baseline="0" dirty="0"/>
                        <a:t> Maturities of Long Term Borrowings are to be now regrouped under </a:t>
                      </a:r>
                      <a:r>
                        <a:rPr lang="en-GB" b="1" baseline="0" dirty="0">
                          <a:solidFill>
                            <a:srgbClr val="FF0000"/>
                          </a:solidFill>
                        </a:rPr>
                        <a:t>Borrowings</a:t>
                      </a:r>
                      <a:r>
                        <a:rPr lang="en-GB" baseline="0" dirty="0"/>
                        <a:t>.</a:t>
                      </a:r>
                      <a:endParaRPr lang="en-GB" dirty="0"/>
                    </a:p>
                  </a:txBody>
                  <a:tcPr/>
                </a:tc>
                <a:extLst>
                  <a:ext uri="{0D108BD9-81ED-4DB2-BD59-A6C34878D82A}">
                    <a16:rowId xmlns:a16="http://schemas.microsoft.com/office/drawing/2014/main" val="10001"/>
                  </a:ext>
                </a:extLst>
              </a:tr>
              <a:tr h="1037415">
                <a:tc>
                  <a:txBody>
                    <a:bodyPr/>
                    <a:lstStyle/>
                    <a:p>
                      <a:r>
                        <a:rPr lang="en-GB" dirty="0"/>
                        <a:t>Under Current</a:t>
                      </a:r>
                      <a:r>
                        <a:rPr lang="en-GB" baseline="0" dirty="0"/>
                        <a:t> Assets - Loans</a:t>
                      </a:r>
                      <a:endParaRPr lang="en-GB" dirty="0"/>
                    </a:p>
                  </a:txBody>
                  <a:tcPr/>
                </a:tc>
                <a:tc>
                  <a:txBody>
                    <a:bodyPr/>
                    <a:lstStyle/>
                    <a:p>
                      <a:r>
                        <a:rPr lang="en-GB" dirty="0"/>
                        <a:t>Security</a:t>
                      </a:r>
                      <a:r>
                        <a:rPr lang="en-GB" baseline="0" dirty="0"/>
                        <a:t> Deposit which is currently shown as loans is to be regrouped as </a:t>
                      </a:r>
                      <a:r>
                        <a:rPr lang="en-GB" b="1" baseline="0" dirty="0">
                          <a:solidFill>
                            <a:srgbClr val="FF0000"/>
                          </a:solidFill>
                        </a:rPr>
                        <a:t>Other Financial Assets</a:t>
                      </a:r>
                      <a:r>
                        <a:rPr lang="en-GB" baseline="0" dirty="0"/>
                        <a:t>.</a:t>
                      </a:r>
                      <a:endParaRPr lang="en-GB" dirty="0"/>
                    </a:p>
                  </a:txBody>
                  <a:tcPr/>
                </a:tc>
                <a:extLst>
                  <a:ext uri="{0D108BD9-81ED-4DB2-BD59-A6C34878D82A}">
                    <a16:rowId xmlns:a16="http://schemas.microsoft.com/office/drawing/2014/main" val="10002"/>
                  </a:ext>
                </a:extLst>
              </a:tr>
              <a:tr h="1037415">
                <a:tc>
                  <a:txBody>
                    <a:bodyPr/>
                    <a:lstStyle/>
                    <a:p>
                      <a:r>
                        <a:rPr lang="en-GB" dirty="0"/>
                        <a:t>Under Current Liabilities - Lease</a:t>
                      </a:r>
                    </a:p>
                  </a:txBody>
                  <a:tcPr/>
                </a:tc>
                <a:tc>
                  <a:txBody>
                    <a:bodyPr/>
                    <a:lstStyle/>
                    <a:p>
                      <a:r>
                        <a:rPr lang="en-GB" dirty="0"/>
                        <a:t>Other Financial Liabilities</a:t>
                      </a:r>
                      <a:r>
                        <a:rPr lang="en-GB" baseline="0" dirty="0"/>
                        <a:t> which includes Lease liabilities are now required to be regrouped under </a:t>
                      </a:r>
                      <a:r>
                        <a:rPr lang="en-GB" b="1" baseline="0" dirty="0">
                          <a:solidFill>
                            <a:srgbClr val="FF0000"/>
                          </a:solidFill>
                        </a:rPr>
                        <a:t>Lease Liabilities</a:t>
                      </a:r>
                      <a:endParaRPr lang="en-GB" b="1" dirty="0">
                        <a:solidFill>
                          <a:srgbClr val="FF0000"/>
                        </a:solidFill>
                      </a:endParaRPr>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151591933"/>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4500" y="542925"/>
            <a:ext cx="11214100" cy="535531"/>
          </a:xfrm>
        </p:spPr>
        <p:txBody>
          <a:bodyPr/>
          <a:lstStyle/>
          <a:p>
            <a:r>
              <a:rPr lang="en-IN" dirty="0"/>
              <a:t>PROMOTER’S SHAREHOLDING</a:t>
            </a:r>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22</a:t>
            </a:fld>
            <a:endParaRPr lang="en-US" noProof="0" dirty="0"/>
          </a:p>
        </p:txBody>
      </p:sp>
      <p:sp>
        <p:nvSpPr>
          <p:cNvPr id="4" name="Content Placeholder 3"/>
          <p:cNvSpPr>
            <a:spLocks noGrp="1"/>
          </p:cNvSpPr>
          <p:nvPr>
            <p:ph idx="1"/>
          </p:nvPr>
        </p:nvSpPr>
        <p:spPr>
          <a:xfrm>
            <a:off x="240165" y="1516969"/>
            <a:ext cx="11215235" cy="4798106"/>
          </a:xfrm>
        </p:spPr>
        <p:txBody>
          <a:bodyPr>
            <a:normAutofit/>
          </a:bodyPr>
          <a:lstStyle/>
          <a:p>
            <a:pPr marL="0" indent="0">
              <a:buNone/>
            </a:pPr>
            <a:r>
              <a:rPr lang="en-IN" b="1" u="sng" dirty="0"/>
              <a:t>Existing requirement:</a:t>
            </a:r>
          </a:p>
          <a:p>
            <a:r>
              <a:rPr lang="en-US" dirty="0"/>
              <a:t>No specific requirement to disclose the promoter’s shareholding in financial statements.</a:t>
            </a:r>
          </a:p>
          <a:p>
            <a:pPr marL="0" indent="0">
              <a:buNone/>
            </a:pPr>
            <a:r>
              <a:rPr lang="en-IN" b="1" u="sng" dirty="0"/>
              <a:t>Amended requirement:</a:t>
            </a:r>
          </a:p>
          <a:p>
            <a:r>
              <a:rPr lang="en-US" dirty="0"/>
              <a:t>This amendment has now harmonized the regulation 31 of SEBI (Listing Obligation &amp; Disclosure Requirements ) Regulation, 2015 which specified that the listed entities are required to make the disclosures relating to promoter’s holding.</a:t>
            </a:r>
          </a:p>
          <a:p>
            <a:r>
              <a:rPr lang="en-US" dirty="0"/>
              <a:t>Details shall be given separately for each class of shares. </a:t>
            </a:r>
          </a:p>
        </p:txBody>
      </p:sp>
    </p:spTree>
    <p:extLst>
      <p:ext uri="{BB962C8B-B14F-4D97-AF65-F5344CB8AC3E}">
        <p14:creationId xmlns:p14="http://schemas.microsoft.com/office/powerpoint/2010/main" val="638475277"/>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Promoter’s shareholding( Item(m))</a:t>
            </a:r>
            <a:endParaRPr lang="en-GB" dirty="0"/>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23</a:t>
            </a:fld>
            <a:endParaRPr lang="en-US" noProof="0" dirty="0"/>
          </a:p>
        </p:txBody>
      </p:sp>
      <p:sp>
        <p:nvSpPr>
          <p:cNvPr id="4" name="Content Placeholder 3"/>
          <p:cNvSpPr>
            <a:spLocks noGrp="1"/>
          </p:cNvSpPr>
          <p:nvPr>
            <p:ph idx="1"/>
          </p:nvPr>
        </p:nvSpPr>
        <p:spPr>
          <a:xfrm>
            <a:off x="443365" y="1382863"/>
            <a:ext cx="11097326" cy="5402948"/>
          </a:xfrm>
        </p:spPr>
        <p:txBody>
          <a:bodyPr>
            <a:normAutofit/>
          </a:bodyPr>
          <a:lstStyle/>
          <a:p>
            <a:r>
              <a:rPr lang="en-US" dirty="0"/>
              <a:t>A company shall disclose Shareholding of Promoters as at the year end in the  </a:t>
            </a:r>
            <a:r>
              <a:rPr lang="en-US" b="1" dirty="0">
                <a:solidFill>
                  <a:srgbClr val="FF0000"/>
                </a:solidFill>
              </a:rPr>
              <a:t>Notes </a:t>
            </a:r>
            <a:r>
              <a:rPr lang="en-GB" b="1" dirty="0">
                <a:solidFill>
                  <a:srgbClr val="FF0000"/>
                </a:solidFill>
              </a:rPr>
              <a:t>– Share Capital </a:t>
            </a:r>
            <a:r>
              <a:rPr lang="en-GB" dirty="0"/>
              <a:t>as below:</a:t>
            </a:r>
          </a:p>
          <a:p>
            <a:r>
              <a:rPr lang="en-GB" dirty="0"/>
              <a:t>Details shall be given separately for each class of shares</a:t>
            </a:r>
          </a:p>
          <a:p>
            <a:r>
              <a:rPr lang="en-GB" dirty="0"/>
              <a:t>% changes shall be computed with respect to no.at the beginning of the yr/date of issue</a:t>
            </a:r>
          </a:p>
          <a:p>
            <a:endParaRPr lang="en-GB" dirty="0"/>
          </a:p>
          <a:p>
            <a:endParaRPr lang="en-GB" dirty="0"/>
          </a:p>
          <a:p>
            <a:endParaRPr lang="en-GB" dirty="0"/>
          </a:p>
          <a:p>
            <a:endParaRPr lang="en-GB" dirty="0"/>
          </a:p>
          <a:p>
            <a:endParaRPr lang="en-GB" dirty="0"/>
          </a:p>
          <a:p>
            <a:endParaRPr lang="en-GB" dirty="0"/>
          </a:p>
          <a:p>
            <a:endParaRPr lang="en-GB" dirty="0"/>
          </a:p>
          <a:p>
            <a:pPr marL="0" indent="0">
              <a:buNone/>
            </a:pPr>
            <a:endParaRPr lang="en-GB" dirty="0"/>
          </a:p>
        </p:txBody>
      </p:sp>
      <p:graphicFrame>
        <p:nvGraphicFramePr>
          <p:cNvPr id="5" name="Table 4"/>
          <p:cNvGraphicFramePr>
            <a:graphicFrameLocks noGrp="1"/>
          </p:cNvGraphicFramePr>
          <p:nvPr>
            <p:extLst>
              <p:ext uri="{D42A27DB-BD31-4B8C-83A1-F6EECF244321}">
                <p14:modId xmlns:p14="http://schemas.microsoft.com/office/powerpoint/2010/main" val="2086092747"/>
              </p:ext>
            </p:extLst>
          </p:nvPr>
        </p:nvGraphicFramePr>
        <p:xfrm>
          <a:off x="601821" y="4084337"/>
          <a:ext cx="10780414" cy="1371600"/>
        </p:xfrm>
        <a:graphic>
          <a:graphicData uri="http://schemas.openxmlformats.org/drawingml/2006/table">
            <a:tbl>
              <a:tblPr firstRow="1" bandRow="1">
                <a:tableStyleId>{21E4AEA4-8DFA-4A89-87EB-49C32662AFE0}</a:tableStyleId>
              </a:tblPr>
              <a:tblGrid>
                <a:gridCol w="1271216">
                  <a:extLst>
                    <a:ext uri="{9D8B030D-6E8A-4147-A177-3AD203B41FA5}">
                      <a16:colId xmlns:a16="http://schemas.microsoft.com/office/drawing/2014/main" val="20000"/>
                    </a:ext>
                  </a:extLst>
                </a:gridCol>
                <a:gridCol w="2857998">
                  <a:extLst>
                    <a:ext uri="{9D8B030D-6E8A-4147-A177-3AD203B41FA5}">
                      <a16:colId xmlns:a16="http://schemas.microsoft.com/office/drawing/2014/main" val="20001"/>
                    </a:ext>
                  </a:extLst>
                </a:gridCol>
                <a:gridCol w="2064606">
                  <a:extLst>
                    <a:ext uri="{9D8B030D-6E8A-4147-A177-3AD203B41FA5}">
                      <a16:colId xmlns:a16="http://schemas.microsoft.com/office/drawing/2014/main" val="20002"/>
                    </a:ext>
                  </a:extLst>
                </a:gridCol>
                <a:gridCol w="2064606">
                  <a:extLst>
                    <a:ext uri="{9D8B030D-6E8A-4147-A177-3AD203B41FA5}">
                      <a16:colId xmlns:a16="http://schemas.microsoft.com/office/drawing/2014/main" val="20003"/>
                    </a:ext>
                  </a:extLst>
                </a:gridCol>
                <a:gridCol w="2521988">
                  <a:extLst>
                    <a:ext uri="{9D8B030D-6E8A-4147-A177-3AD203B41FA5}">
                      <a16:colId xmlns:a16="http://schemas.microsoft.com/office/drawing/2014/main" val="20004"/>
                    </a:ext>
                  </a:extLst>
                </a:gridCol>
              </a:tblGrid>
              <a:tr h="329344">
                <a:tc>
                  <a:txBody>
                    <a:bodyPr/>
                    <a:lstStyle/>
                    <a:p>
                      <a:pPr algn="ctr"/>
                      <a:r>
                        <a:rPr lang="en-GB" dirty="0"/>
                        <a:t>Sl No</a:t>
                      </a:r>
                    </a:p>
                  </a:txBody>
                  <a:tcPr anchor="ctr"/>
                </a:tc>
                <a:tc>
                  <a:txBody>
                    <a:bodyPr/>
                    <a:lstStyle/>
                    <a:p>
                      <a:pPr algn="ctr"/>
                      <a:r>
                        <a:rPr lang="en-GB" dirty="0"/>
                        <a:t>Promotor Name</a:t>
                      </a:r>
                    </a:p>
                  </a:txBody>
                  <a:tcPr anchor="ctr"/>
                </a:tc>
                <a:tc>
                  <a:txBody>
                    <a:bodyPr/>
                    <a:lstStyle/>
                    <a:p>
                      <a:pPr algn="ctr"/>
                      <a:r>
                        <a:rPr lang="en-GB" dirty="0"/>
                        <a:t>No. of Shares</a:t>
                      </a:r>
                      <a:r>
                        <a:rPr lang="en-GB" baseline="0" dirty="0"/>
                        <a:t> Held</a:t>
                      </a:r>
                      <a:endParaRPr lang="en-GB" dirty="0"/>
                    </a:p>
                  </a:txBody>
                  <a:tcPr anchor="ctr"/>
                </a:tc>
                <a:tc>
                  <a:txBody>
                    <a:bodyPr/>
                    <a:lstStyle/>
                    <a:p>
                      <a:pPr algn="ctr"/>
                      <a:r>
                        <a:rPr lang="en-GB" dirty="0"/>
                        <a:t>%</a:t>
                      </a:r>
                      <a:r>
                        <a:rPr lang="en-GB" baseline="0" dirty="0"/>
                        <a:t> of shares held</a:t>
                      </a:r>
                      <a:endParaRPr lang="en-GB" dirty="0"/>
                    </a:p>
                  </a:txBody>
                  <a:tcPr anchor="ctr"/>
                </a:tc>
                <a:tc>
                  <a:txBody>
                    <a:bodyPr/>
                    <a:lstStyle/>
                    <a:p>
                      <a:pPr algn="ctr"/>
                      <a:r>
                        <a:rPr lang="en-GB" dirty="0"/>
                        <a:t>% change during the year</a:t>
                      </a:r>
                    </a:p>
                  </a:txBody>
                  <a:tcPr anchor="ctr"/>
                </a:tc>
                <a:extLst>
                  <a:ext uri="{0D108BD9-81ED-4DB2-BD59-A6C34878D82A}">
                    <a16:rowId xmlns:a16="http://schemas.microsoft.com/office/drawing/2014/main" val="10000"/>
                  </a:ext>
                </a:extLst>
              </a:tr>
              <a:tr h="188197">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10001"/>
                  </a:ext>
                </a:extLst>
              </a:tr>
              <a:tr h="188197">
                <a:tc>
                  <a:txBody>
                    <a:bodyPr/>
                    <a:lstStyle/>
                    <a:p>
                      <a:r>
                        <a:rPr lang="en-GB" dirty="0"/>
                        <a:t>Total</a:t>
                      </a:r>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3884860082"/>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Section 2(69): Promoter</a:t>
            </a:r>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24</a:t>
            </a:fld>
            <a:endParaRPr lang="en-US" noProof="0" dirty="0"/>
          </a:p>
        </p:txBody>
      </p:sp>
      <p:sp>
        <p:nvSpPr>
          <p:cNvPr id="4" name="Content Placeholder 3"/>
          <p:cNvSpPr>
            <a:spLocks noGrp="1"/>
          </p:cNvSpPr>
          <p:nvPr>
            <p:ph idx="1"/>
          </p:nvPr>
        </p:nvSpPr>
        <p:spPr>
          <a:xfrm>
            <a:off x="361884" y="1521095"/>
            <a:ext cx="11477691" cy="4584429"/>
          </a:xfrm>
        </p:spPr>
        <p:txBody>
          <a:bodyPr anchor="ctr">
            <a:noAutofit/>
          </a:bodyPr>
          <a:lstStyle/>
          <a:p>
            <a:pPr marL="0" indent="0">
              <a:buNone/>
            </a:pPr>
            <a:r>
              <a:rPr lang="en-US" dirty="0"/>
              <a:t>“Promoter” means a person—</a:t>
            </a:r>
          </a:p>
          <a:p>
            <a:pPr lvl="1">
              <a:buFont typeface="Wingdings" panose="05000000000000000000" pitchFamily="2" charset="2"/>
              <a:buChar char="Ø"/>
            </a:pPr>
            <a:r>
              <a:rPr lang="en-US" dirty="0"/>
              <a:t>Who has been named as such in a </a:t>
            </a:r>
            <a:r>
              <a:rPr lang="en-US" b="1" dirty="0">
                <a:solidFill>
                  <a:srgbClr val="FF0000"/>
                </a:solidFill>
              </a:rPr>
              <a:t>prospectus</a:t>
            </a:r>
            <a:r>
              <a:rPr lang="en-US" dirty="0"/>
              <a:t> or is identified by the company in the </a:t>
            </a:r>
            <a:r>
              <a:rPr lang="en-US" b="1" dirty="0">
                <a:solidFill>
                  <a:srgbClr val="FF0000"/>
                </a:solidFill>
              </a:rPr>
              <a:t>annual return</a:t>
            </a:r>
            <a:r>
              <a:rPr lang="en-US" dirty="0"/>
              <a:t> referred to in Section 92; or</a:t>
            </a:r>
          </a:p>
          <a:p>
            <a:pPr lvl="1">
              <a:buFont typeface="Wingdings" panose="05000000000000000000" pitchFamily="2" charset="2"/>
              <a:buChar char="Ø"/>
            </a:pPr>
            <a:r>
              <a:rPr lang="en-US" dirty="0"/>
              <a:t>Who has </a:t>
            </a:r>
            <a:r>
              <a:rPr lang="en-US" b="1" dirty="0">
                <a:solidFill>
                  <a:srgbClr val="FF0000"/>
                </a:solidFill>
              </a:rPr>
              <a:t>control over the affairs</a:t>
            </a:r>
            <a:r>
              <a:rPr lang="en-US" dirty="0"/>
              <a:t> of the company, directly or indirectly whether as a </a:t>
            </a:r>
            <a:r>
              <a:rPr lang="en-US" b="1" dirty="0">
                <a:solidFill>
                  <a:srgbClr val="FF0000"/>
                </a:solidFill>
              </a:rPr>
              <a:t>shareholder, director or otherwise</a:t>
            </a:r>
            <a:r>
              <a:rPr lang="en-US" dirty="0"/>
              <a:t>; or</a:t>
            </a:r>
          </a:p>
          <a:p>
            <a:pPr lvl="1">
              <a:buFont typeface="Wingdings" panose="05000000000000000000" pitchFamily="2" charset="2"/>
              <a:buChar char="Ø"/>
            </a:pPr>
            <a:r>
              <a:rPr lang="en-US" dirty="0"/>
              <a:t>In accordance with whose advice, directions or instructions the Board of Directors of the company is </a:t>
            </a:r>
            <a:r>
              <a:rPr lang="en-US" b="1" dirty="0">
                <a:solidFill>
                  <a:srgbClr val="FF0000"/>
                </a:solidFill>
              </a:rPr>
              <a:t>accustomed to act</a:t>
            </a:r>
            <a:r>
              <a:rPr lang="en-US" dirty="0"/>
              <a:t>:</a:t>
            </a:r>
          </a:p>
          <a:p>
            <a:r>
              <a:rPr lang="en-US" b="1" dirty="0"/>
              <a:t>Provided </a:t>
            </a:r>
            <a:r>
              <a:rPr lang="en-US" i="1" dirty="0"/>
              <a:t>that nothing in sub-clause (</a:t>
            </a:r>
            <a:r>
              <a:rPr lang="en-US" dirty="0"/>
              <a:t>c</a:t>
            </a:r>
            <a:r>
              <a:rPr lang="en-US" i="1" dirty="0"/>
              <a:t>) shall apply to a person who is acting merely in a </a:t>
            </a:r>
            <a:r>
              <a:rPr lang="en-US" b="1" i="1" dirty="0">
                <a:solidFill>
                  <a:srgbClr val="FF0000"/>
                </a:solidFill>
              </a:rPr>
              <a:t>professional capacity</a:t>
            </a:r>
          </a:p>
          <a:p>
            <a:r>
              <a:rPr lang="en-US" b="1" i="1" dirty="0">
                <a:solidFill>
                  <a:srgbClr val="FF0000"/>
                </a:solidFill>
              </a:rPr>
              <a:t>Verification of secretarial records such as minutes of BM/GM/Registers apart from MRL </a:t>
            </a:r>
            <a:r>
              <a:rPr lang="en-US" i="1" dirty="0"/>
              <a:t>will be helpful in identification</a:t>
            </a:r>
            <a:endParaRPr lang="en-US" b="1" dirty="0">
              <a:solidFill>
                <a:srgbClr val="FF0000"/>
              </a:solidFill>
            </a:endParaRPr>
          </a:p>
        </p:txBody>
      </p:sp>
    </p:spTree>
    <p:extLst>
      <p:ext uri="{BB962C8B-B14F-4D97-AF65-F5344CB8AC3E}">
        <p14:creationId xmlns:p14="http://schemas.microsoft.com/office/powerpoint/2010/main" val="75672016"/>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4500" y="542925"/>
            <a:ext cx="11214100" cy="535531"/>
          </a:xfrm>
        </p:spPr>
        <p:txBody>
          <a:bodyPr/>
          <a:lstStyle/>
          <a:p>
            <a:r>
              <a:rPr lang="en-US" dirty="0"/>
              <a:t>CURRENT MATURITIES OF LONG-TERM BORROWINGS</a:t>
            </a:r>
            <a:endParaRPr lang="en-IN" dirty="0"/>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25</a:t>
            </a:fld>
            <a:endParaRPr lang="en-US" noProof="0" dirty="0"/>
          </a:p>
        </p:txBody>
      </p:sp>
      <p:sp>
        <p:nvSpPr>
          <p:cNvPr id="4" name="Content Placeholder 3"/>
          <p:cNvSpPr>
            <a:spLocks noGrp="1"/>
          </p:cNvSpPr>
          <p:nvPr>
            <p:ph idx="1"/>
          </p:nvPr>
        </p:nvSpPr>
        <p:spPr>
          <a:xfrm>
            <a:off x="443365" y="1825625"/>
            <a:ext cx="11548610" cy="4489450"/>
          </a:xfrm>
        </p:spPr>
        <p:txBody>
          <a:bodyPr>
            <a:normAutofit/>
          </a:bodyPr>
          <a:lstStyle/>
          <a:p>
            <a:pPr marL="0" indent="0">
              <a:buNone/>
            </a:pPr>
            <a:r>
              <a:rPr lang="en-IN" b="1" u="sng" dirty="0"/>
              <a:t>Existing requirement:</a:t>
            </a:r>
          </a:p>
          <a:p>
            <a:r>
              <a:rPr lang="en-US" dirty="0"/>
              <a:t>Schedule III requires presenting “current maturities of long-term debt” under “Other Financial Liabilities” </a:t>
            </a:r>
            <a:r>
              <a:rPr lang="en-IN" dirty="0"/>
              <a:t>grouped under “Current Liabilities”.</a:t>
            </a:r>
          </a:p>
          <a:p>
            <a:endParaRPr lang="en-US" dirty="0"/>
          </a:p>
          <a:p>
            <a:pPr marL="0" indent="0">
              <a:buNone/>
            </a:pPr>
            <a:r>
              <a:rPr lang="en-IN" b="1" u="sng" dirty="0"/>
              <a:t>Amended requirement:</a:t>
            </a:r>
          </a:p>
          <a:p>
            <a:r>
              <a:rPr lang="en-US" dirty="0"/>
              <a:t>Current maturities of long–term borrowings shall be disclosed under “</a:t>
            </a:r>
            <a:r>
              <a:rPr lang="en-US" b="1" dirty="0">
                <a:solidFill>
                  <a:srgbClr val="FF0000"/>
                </a:solidFill>
              </a:rPr>
              <a:t>Short term borrowings</a:t>
            </a:r>
            <a:r>
              <a:rPr lang="en-US" dirty="0"/>
              <a:t>” separately, </a:t>
            </a:r>
            <a:r>
              <a:rPr lang="en-IN" dirty="0"/>
              <a:t>namely: </a:t>
            </a:r>
            <a:r>
              <a:rPr lang="en-US" dirty="0"/>
              <a:t>“Current maturities of long-term borrowings”</a:t>
            </a:r>
            <a:endParaRPr lang="en-IN" dirty="0"/>
          </a:p>
        </p:txBody>
      </p:sp>
    </p:spTree>
    <p:extLst>
      <p:ext uri="{BB962C8B-B14F-4D97-AF65-F5344CB8AC3E}">
        <p14:creationId xmlns:p14="http://schemas.microsoft.com/office/powerpoint/2010/main" val="43173769"/>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4500" y="542925"/>
            <a:ext cx="11214100" cy="535531"/>
          </a:xfrm>
        </p:spPr>
        <p:txBody>
          <a:bodyPr/>
          <a:lstStyle/>
          <a:p>
            <a:r>
              <a:rPr lang="en-IN" dirty="0"/>
              <a:t>TRADE PAYABLES</a:t>
            </a:r>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26</a:t>
            </a:fld>
            <a:endParaRPr lang="en-US" noProof="0" dirty="0"/>
          </a:p>
        </p:txBody>
      </p:sp>
      <p:sp>
        <p:nvSpPr>
          <p:cNvPr id="4" name="Content Placeholder 3"/>
          <p:cNvSpPr>
            <a:spLocks noGrp="1"/>
          </p:cNvSpPr>
          <p:nvPr>
            <p:ph idx="1"/>
          </p:nvPr>
        </p:nvSpPr>
        <p:spPr>
          <a:xfrm>
            <a:off x="463218" y="1364342"/>
            <a:ext cx="11366832" cy="5017407"/>
          </a:xfrm>
        </p:spPr>
        <p:txBody>
          <a:bodyPr/>
          <a:lstStyle/>
          <a:p>
            <a:pPr marL="0" indent="0">
              <a:buNone/>
            </a:pPr>
            <a:r>
              <a:rPr lang="en-IN" b="1" u="sng" dirty="0"/>
              <a:t>Existing requirement:</a:t>
            </a:r>
          </a:p>
          <a:p>
            <a:r>
              <a:rPr lang="en-US" dirty="0"/>
              <a:t>Trade payables were required to be segregated into :</a:t>
            </a:r>
          </a:p>
          <a:p>
            <a:pPr lvl="1"/>
            <a:r>
              <a:rPr lang="en-US" dirty="0"/>
              <a:t>dues of micro enterprises and small enterprises (MSME) and</a:t>
            </a:r>
          </a:p>
          <a:p>
            <a:pPr lvl="1"/>
            <a:r>
              <a:rPr lang="en-US" dirty="0"/>
              <a:t>other than micro enterprises and small enterprises. </a:t>
            </a:r>
          </a:p>
          <a:p>
            <a:r>
              <a:rPr lang="en-US" dirty="0"/>
              <a:t>Schedule III also required disclosure of specific details which are mandated as per the MSMED Act, 2006.</a:t>
            </a:r>
          </a:p>
          <a:p>
            <a:pPr marL="0" indent="0">
              <a:buNone/>
            </a:pPr>
            <a:r>
              <a:rPr lang="en-IN" b="1" u="sng" dirty="0"/>
              <a:t>Amended requirement:</a:t>
            </a:r>
          </a:p>
          <a:p>
            <a:r>
              <a:rPr lang="en-US" dirty="0"/>
              <a:t>As per amendment, following additional categorization is to be disclosed  :</a:t>
            </a:r>
            <a:endParaRPr lang="en-IN" dirty="0"/>
          </a:p>
        </p:txBody>
      </p:sp>
    </p:spTree>
    <p:extLst>
      <p:ext uri="{BB962C8B-B14F-4D97-AF65-F5344CB8AC3E}">
        <p14:creationId xmlns:p14="http://schemas.microsoft.com/office/powerpoint/2010/main" val="276909234"/>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TRADE PAYABLES</a:t>
            </a:r>
            <a:endParaRPr lang="en-GB" dirty="0"/>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27</a:t>
            </a:fld>
            <a:endParaRPr lang="en-US" noProof="0" dirty="0"/>
          </a:p>
        </p:txBody>
      </p:sp>
      <p:sp>
        <p:nvSpPr>
          <p:cNvPr id="4" name="Content Placeholder 3"/>
          <p:cNvSpPr>
            <a:spLocks noGrp="1"/>
          </p:cNvSpPr>
          <p:nvPr>
            <p:ph idx="1"/>
          </p:nvPr>
        </p:nvSpPr>
        <p:spPr>
          <a:xfrm>
            <a:off x="443365" y="1521095"/>
            <a:ext cx="11215235" cy="4793979"/>
          </a:xfrm>
        </p:spPr>
        <p:txBody>
          <a:bodyPr>
            <a:normAutofit lnSpcReduction="10000"/>
          </a:bodyPr>
          <a:lstStyle/>
          <a:p>
            <a:endParaRPr lang="en-GB" dirty="0"/>
          </a:p>
          <a:p>
            <a:endParaRPr lang="en-GB" dirty="0"/>
          </a:p>
          <a:p>
            <a:endParaRPr lang="en-GB" dirty="0"/>
          </a:p>
          <a:p>
            <a:endParaRPr lang="en-GB" dirty="0"/>
          </a:p>
          <a:p>
            <a:endParaRPr lang="en-GB" dirty="0"/>
          </a:p>
          <a:p>
            <a:endParaRPr lang="en-GB" dirty="0"/>
          </a:p>
          <a:p>
            <a:endParaRPr lang="en-GB" dirty="0"/>
          </a:p>
          <a:p>
            <a:r>
              <a:rPr lang="en-GB" dirty="0"/>
              <a:t>Similar info shall be given where no due date of payment specified</a:t>
            </a:r>
          </a:p>
          <a:p>
            <a:r>
              <a:rPr lang="en-GB" dirty="0"/>
              <a:t>In such cases, disclosure shall be from the date of transaction</a:t>
            </a:r>
          </a:p>
          <a:p>
            <a:r>
              <a:rPr lang="en-GB" dirty="0"/>
              <a:t>Unbilled dues shall be disclosed separately</a:t>
            </a:r>
          </a:p>
        </p:txBody>
      </p:sp>
      <p:graphicFrame>
        <p:nvGraphicFramePr>
          <p:cNvPr id="6" name="Table 5"/>
          <p:cNvGraphicFramePr>
            <a:graphicFrameLocks noGrp="1"/>
          </p:cNvGraphicFramePr>
          <p:nvPr/>
        </p:nvGraphicFramePr>
        <p:xfrm>
          <a:off x="706922" y="1454845"/>
          <a:ext cx="10706226" cy="3212065"/>
        </p:xfrm>
        <a:graphic>
          <a:graphicData uri="http://schemas.openxmlformats.org/drawingml/2006/table">
            <a:tbl>
              <a:tblPr firstRow="1" bandRow="1">
                <a:tableStyleId>{21E4AEA4-8DFA-4A89-87EB-49C32662AFE0}</a:tableStyleId>
              </a:tblPr>
              <a:tblGrid>
                <a:gridCol w="2733395">
                  <a:extLst>
                    <a:ext uri="{9D8B030D-6E8A-4147-A177-3AD203B41FA5}">
                      <a16:colId xmlns:a16="http://schemas.microsoft.com/office/drawing/2014/main" val="20000"/>
                    </a:ext>
                  </a:extLst>
                </a:gridCol>
                <a:gridCol w="1520982">
                  <a:extLst>
                    <a:ext uri="{9D8B030D-6E8A-4147-A177-3AD203B41FA5}">
                      <a16:colId xmlns:a16="http://schemas.microsoft.com/office/drawing/2014/main" val="20001"/>
                    </a:ext>
                  </a:extLst>
                </a:gridCol>
                <a:gridCol w="1439501">
                  <a:extLst>
                    <a:ext uri="{9D8B030D-6E8A-4147-A177-3AD203B41FA5}">
                      <a16:colId xmlns:a16="http://schemas.microsoft.com/office/drawing/2014/main" val="20002"/>
                    </a:ext>
                  </a:extLst>
                </a:gridCol>
                <a:gridCol w="1443606">
                  <a:extLst>
                    <a:ext uri="{9D8B030D-6E8A-4147-A177-3AD203B41FA5}">
                      <a16:colId xmlns:a16="http://schemas.microsoft.com/office/drawing/2014/main" val="20003"/>
                    </a:ext>
                  </a:extLst>
                </a:gridCol>
                <a:gridCol w="1784371">
                  <a:extLst>
                    <a:ext uri="{9D8B030D-6E8A-4147-A177-3AD203B41FA5}">
                      <a16:colId xmlns:a16="http://schemas.microsoft.com/office/drawing/2014/main" val="20004"/>
                    </a:ext>
                  </a:extLst>
                </a:gridCol>
                <a:gridCol w="1784371">
                  <a:extLst>
                    <a:ext uri="{9D8B030D-6E8A-4147-A177-3AD203B41FA5}">
                      <a16:colId xmlns:a16="http://schemas.microsoft.com/office/drawing/2014/main" val="20005"/>
                    </a:ext>
                  </a:extLst>
                </a:gridCol>
              </a:tblGrid>
              <a:tr h="370840">
                <a:tc>
                  <a:txBody>
                    <a:bodyPr/>
                    <a:lstStyle/>
                    <a:p>
                      <a:r>
                        <a:rPr lang="en-GB" dirty="0"/>
                        <a:t>Particulars</a:t>
                      </a:r>
                    </a:p>
                  </a:txBody>
                  <a:tcPr/>
                </a:tc>
                <a:tc gridSpan="4">
                  <a:txBody>
                    <a:bodyPr/>
                    <a:lstStyle/>
                    <a:p>
                      <a:r>
                        <a:rPr lang="en-US" sz="1800" kern="1200" dirty="0">
                          <a:effectLst/>
                        </a:rPr>
                        <a:t>Outstanding for following periods from due date of payment</a:t>
                      </a:r>
                      <a:br>
                        <a:rPr lang="en-US" dirty="0"/>
                      </a:br>
                      <a:endParaRPr lang="en-GB" dirty="0"/>
                    </a:p>
                  </a:txBody>
                  <a:tcPr/>
                </a:tc>
                <a:tc hMerge="1">
                  <a:txBody>
                    <a:bodyPr/>
                    <a:lstStyle/>
                    <a:p>
                      <a:endParaRPr lang="en-GB"/>
                    </a:p>
                  </a:txBody>
                  <a:tcPr/>
                </a:tc>
                <a:tc hMerge="1">
                  <a:txBody>
                    <a:bodyPr/>
                    <a:lstStyle/>
                    <a:p>
                      <a:endParaRPr lang="en-GB"/>
                    </a:p>
                  </a:txBody>
                  <a:tcPr/>
                </a:tc>
                <a:tc hMerge="1">
                  <a:txBody>
                    <a:bodyPr/>
                    <a:lstStyle/>
                    <a:p>
                      <a:endParaRPr lang="en-GB" dirty="0"/>
                    </a:p>
                  </a:txBody>
                  <a:tcPr/>
                </a:tc>
                <a:tc>
                  <a:txBody>
                    <a:bodyPr/>
                    <a:lstStyle/>
                    <a:p>
                      <a:endParaRPr lang="en-GB" dirty="0"/>
                    </a:p>
                  </a:txBody>
                  <a:tcPr/>
                </a:tc>
                <a:extLst>
                  <a:ext uri="{0D108BD9-81ED-4DB2-BD59-A6C34878D82A}">
                    <a16:rowId xmlns:a16="http://schemas.microsoft.com/office/drawing/2014/main" val="10000"/>
                  </a:ext>
                </a:extLst>
              </a:tr>
              <a:tr h="370840">
                <a:tc>
                  <a:txBody>
                    <a:bodyPr/>
                    <a:lstStyle/>
                    <a:p>
                      <a:pPr algn="ctr"/>
                      <a:endParaRPr lang="en-GB" dirty="0"/>
                    </a:p>
                  </a:txBody>
                  <a:tcPr/>
                </a:tc>
                <a:tc>
                  <a:txBody>
                    <a:bodyPr/>
                    <a:lstStyle/>
                    <a:p>
                      <a:pPr algn="ctr"/>
                      <a:r>
                        <a:rPr lang="en-GB" dirty="0"/>
                        <a:t>&lt; 1 Year</a:t>
                      </a:r>
                    </a:p>
                  </a:txBody>
                  <a:tcPr/>
                </a:tc>
                <a:tc>
                  <a:txBody>
                    <a:bodyPr/>
                    <a:lstStyle/>
                    <a:p>
                      <a:pPr algn="ctr"/>
                      <a:r>
                        <a:rPr lang="en-GB" dirty="0"/>
                        <a:t>1-2 Years</a:t>
                      </a:r>
                    </a:p>
                  </a:txBody>
                  <a:tcPr/>
                </a:tc>
                <a:tc>
                  <a:txBody>
                    <a:bodyPr/>
                    <a:lstStyle/>
                    <a:p>
                      <a:pPr algn="ctr"/>
                      <a:r>
                        <a:rPr lang="en-GB" dirty="0"/>
                        <a:t>2-3 Years</a:t>
                      </a:r>
                    </a:p>
                  </a:txBody>
                  <a:tcPr/>
                </a:tc>
                <a:tc>
                  <a:txBody>
                    <a:bodyPr/>
                    <a:lstStyle/>
                    <a:p>
                      <a:pPr algn="ctr"/>
                      <a:r>
                        <a:rPr lang="en-GB" dirty="0"/>
                        <a:t>&gt;</a:t>
                      </a:r>
                      <a:r>
                        <a:rPr lang="en-GB" baseline="0" dirty="0"/>
                        <a:t>  3years</a:t>
                      </a:r>
                      <a:endParaRPr lang="en-GB" dirty="0"/>
                    </a:p>
                  </a:txBody>
                  <a:tcPr/>
                </a:tc>
                <a:tc>
                  <a:txBody>
                    <a:bodyPr/>
                    <a:lstStyle/>
                    <a:p>
                      <a:pPr algn="ctr"/>
                      <a:r>
                        <a:rPr lang="en-GB" dirty="0"/>
                        <a:t>Total</a:t>
                      </a:r>
                    </a:p>
                  </a:txBody>
                  <a:tcPr/>
                </a:tc>
                <a:extLst>
                  <a:ext uri="{0D108BD9-81ED-4DB2-BD59-A6C34878D82A}">
                    <a16:rowId xmlns:a16="http://schemas.microsoft.com/office/drawing/2014/main" val="10001"/>
                  </a:ext>
                </a:extLst>
              </a:tr>
              <a:tr h="370840">
                <a:tc>
                  <a:txBody>
                    <a:bodyPr/>
                    <a:lstStyle/>
                    <a:p>
                      <a:r>
                        <a:rPr lang="en-GB" dirty="0"/>
                        <a:t>MSME</a:t>
                      </a:r>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10002"/>
                  </a:ext>
                </a:extLst>
              </a:tr>
              <a:tr h="370840">
                <a:tc>
                  <a:txBody>
                    <a:bodyPr/>
                    <a:lstStyle/>
                    <a:p>
                      <a:r>
                        <a:rPr lang="en-GB" dirty="0"/>
                        <a:t>Others</a:t>
                      </a:r>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10003"/>
                  </a:ext>
                </a:extLst>
              </a:tr>
              <a:tr h="443465">
                <a:tc>
                  <a:txBody>
                    <a:bodyPr/>
                    <a:lstStyle/>
                    <a:p>
                      <a:r>
                        <a:rPr lang="en-GB" dirty="0"/>
                        <a:t>Disputed</a:t>
                      </a:r>
                      <a:r>
                        <a:rPr lang="en-GB" baseline="0" dirty="0"/>
                        <a:t> MSMEs</a:t>
                      </a:r>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10004"/>
                  </a:ext>
                </a:extLst>
              </a:tr>
              <a:tr h="370840">
                <a:tc>
                  <a:txBody>
                    <a:bodyPr/>
                    <a:lstStyle/>
                    <a:p>
                      <a:r>
                        <a:rPr lang="en-GB" dirty="0"/>
                        <a:t>Disputed</a:t>
                      </a:r>
                      <a:r>
                        <a:rPr lang="en-GB" baseline="0" dirty="0"/>
                        <a:t> Others</a:t>
                      </a:r>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10005"/>
                  </a:ext>
                </a:extLst>
              </a:tr>
              <a:tr h="370840">
                <a:tc>
                  <a:txBody>
                    <a:bodyPr/>
                    <a:lstStyle/>
                    <a:p>
                      <a:pPr algn="r"/>
                      <a:r>
                        <a:rPr lang="en-GB" dirty="0"/>
                        <a:t>Total</a:t>
                      </a:r>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1179046012"/>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TRADE PAYABLES</a:t>
            </a:r>
            <a:endParaRPr lang="en-GB" dirty="0"/>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28</a:t>
            </a:fld>
            <a:endParaRPr lang="en-US" noProof="0" dirty="0"/>
          </a:p>
        </p:txBody>
      </p:sp>
      <p:sp>
        <p:nvSpPr>
          <p:cNvPr id="4" name="Content Placeholder 3"/>
          <p:cNvSpPr>
            <a:spLocks noGrp="1"/>
          </p:cNvSpPr>
          <p:nvPr>
            <p:ph idx="1"/>
          </p:nvPr>
        </p:nvSpPr>
        <p:spPr>
          <a:xfrm>
            <a:off x="443365" y="1321806"/>
            <a:ext cx="11215235" cy="5196689"/>
          </a:xfrm>
        </p:spPr>
        <p:txBody>
          <a:bodyPr/>
          <a:lstStyle/>
          <a:p>
            <a:r>
              <a:rPr lang="en-US" dirty="0"/>
              <a:t>MSME stands for Micro, Small, and Medium Enterprises. In accordance with the Micro, Small, and Medium Enterprises Development (MSMED) Act in 2006, the enterprises are classified into two divisions.</a:t>
            </a:r>
          </a:p>
          <a:p>
            <a:pPr lvl="1"/>
            <a:r>
              <a:rPr lang="en-US" b="1" dirty="0"/>
              <a:t>Manufacturing enterprises</a:t>
            </a:r>
            <a:r>
              <a:rPr lang="en-US" dirty="0"/>
              <a:t> – engaged in the manufacturing or production of goods in any industry</a:t>
            </a:r>
          </a:p>
          <a:p>
            <a:pPr lvl="1"/>
            <a:r>
              <a:rPr lang="en-US" b="1" dirty="0"/>
              <a:t>Service enterprises</a:t>
            </a:r>
            <a:r>
              <a:rPr lang="en-US" dirty="0"/>
              <a:t> – engaged in providing or rendering services</a:t>
            </a:r>
          </a:p>
          <a:p>
            <a:r>
              <a:rPr lang="en-US" dirty="0"/>
              <a:t>The classification for determining an enterprise (Both Manufacturing or Service) as “Micro”, “Small” and “Medium” are as follows:</a:t>
            </a:r>
          </a:p>
        </p:txBody>
      </p:sp>
      <p:graphicFrame>
        <p:nvGraphicFramePr>
          <p:cNvPr id="6" name="Content Placeholder 4"/>
          <p:cNvGraphicFramePr>
            <a:graphicFrameLocks/>
          </p:cNvGraphicFramePr>
          <p:nvPr>
            <p:extLst>
              <p:ext uri="{D42A27DB-BD31-4B8C-83A1-F6EECF244321}">
                <p14:modId xmlns:p14="http://schemas.microsoft.com/office/powerpoint/2010/main" val="1856094537"/>
              </p:ext>
            </p:extLst>
          </p:nvPr>
        </p:nvGraphicFramePr>
        <p:xfrm>
          <a:off x="596822" y="5029256"/>
          <a:ext cx="11215687" cy="1489239"/>
        </p:xfrm>
        <a:graphic>
          <a:graphicData uri="http://schemas.openxmlformats.org/drawingml/2006/table">
            <a:tbl>
              <a:tblPr firstRow="1" bandRow="1">
                <a:tableStyleId>{5C22544A-7EE6-4342-B048-85BDC9FD1C3A}</a:tableStyleId>
              </a:tblPr>
              <a:tblGrid>
                <a:gridCol w="3738562">
                  <a:extLst>
                    <a:ext uri="{9D8B030D-6E8A-4147-A177-3AD203B41FA5}">
                      <a16:colId xmlns:a16="http://schemas.microsoft.com/office/drawing/2014/main" val="20000"/>
                    </a:ext>
                  </a:extLst>
                </a:gridCol>
                <a:gridCol w="3738563">
                  <a:extLst>
                    <a:ext uri="{9D8B030D-6E8A-4147-A177-3AD203B41FA5}">
                      <a16:colId xmlns:a16="http://schemas.microsoft.com/office/drawing/2014/main" val="20001"/>
                    </a:ext>
                  </a:extLst>
                </a:gridCol>
                <a:gridCol w="3738562">
                  <a:extLst>
                    <a:ext uri="{9D8B030D-6E8A-4147-A177-3AD203B41FA5}">
                      <a16:colId xmlns:a16="http://schemas.microsoft.com/office/drawing/2014/main" val="20002"/>
                    </a:ext>
                  </a:extLst>
                </a:gridCol>
              </a:tblGrid>
              <a:tr h="376719">
                <a:tc>
                  <a:txBody>
                    <a:bodyPr/>
                    <a:lstStyle/>
                    <a:p>
                      <a:r>
                        <a:rPr lang="en-GB" dirty="0"/>
                        <a:t>Type</a:t>
                      </a:r>
                      <a:r>
                        <a:rPr lang="en-GB" baseline="0" dirty="0"/>
                        <a:t> </a:t>
                      </a:r>
                      <a:endParaRPr lang="en-GB" dirty="0"/>
                    </a:p>
                  </a:txBody>
                  <a:tcPr/>
                </a:tc>
                <a:tc>
                  <a:txBody>
                    <a:bodyPr/>
                    <a:lstStyle/>
                    <a:p>
                      <a:r>
                        <a:rPr lang="en-GB" b="1" dirty="0">
                          <a:solidFill>
                            <a:schemeClr val="bg1"/>
                          </a:solidFill>
                        </a:rPr>
                        <a:t>Investment in PPE</a:t>
                      </a:r>
                    </a:p>
                  </a:txBody>
                  <a:tcPr/>
                </a:tc>
                <a:tc>
                  <a:txBody>
                    <a:bodyPr/>
                    <a:lstStyle/>
                    <a:p>
                      <a:r>
                        <a:rPr lang="en-GB" b="1" dirty="0">
                          <a:solidFill>
                            <a:schemeClr val="bg1"/>
                          </a:solidFill>
                        </a:rPr>
                        <a:t>Turnover</a:t>
                      </a:r>
                    </a:p>
                  </a:txBody>
                  <a:tcPr/>
                </a:tc>
                <a:extLst>
                  <a:ext uri="{0D108BD9-81ED-4DB2-BD59-A6C34878D82A}">
                    <a16:rowId xmlns:a16="http://schemas.microsoft.com/office/drawing/2014/main" val="10000"/>
                  </a:ext>
                </a:extLst>
              </a:tr>
              <a:tr h="370840">
                <a:tc>
                  <a:txBody>
                    <a:bodyPr/>
                    <a:lstStyle/>
                    <a:p>
                      <a:r>
                        <a:rPr lang="en-GB" dirty="0"/>
                        <a:t>Micro</a:t>
                      </a:r>
                      <a:r>
                        <a:rPr lang="en-GB" baseline="0" dirty="0"/>
                        <a:t> Enterprises</a:t>
                      </a:r>
                      <a:endParaRPr lang="en-GB" dirty="0"/>
                    </a:p>
                  </a:txBody>
                  <a:tcPr/>
                </a:tc>
                <a:tc>
                  <a:txBody>
                    <a:bodyPr/>
                    <a:lstStyle/>
                    <a:p>
                      <a:r>
                        <a:rPr lang="en-GB" b="1" dirty="0">
                          <a:solidFill>
                            <a:srgbClr val="FF0000"/>
                          </a:solidFill>
                        </a:rPr>
                        <a:t>Not</a:t>
                      </a:r>
                      <a:r>
                        <a:rPr lang="en-GB" b="1" baseline="0" dirty="0">
                          <a:solidFill>
                            <a:srgbClr val="FF0000"/>
                          </a:solidFill>
                        </a:rPr>
                        <a:t> more than </a:t>
                      </a:r>
                      <a:r>
                        <a:rPr lang="en-GB" b="1" dirty="0">
                          <a:solidFill>
                            <a:srgbClr val="FF0000"/>
                          </a:solidFill>
                        </a:rPr>
                        <a:t>  Rs 1 Crore</a:t>
                      </a:r>
                    </a:p>
                  </a:txBody>
                  <a:tcPr/>
                </a:tc>
                <a:tc>
                  <a:txBody>
                    <a:bodyPr/>
                    <a:lstStyle/>
                    <a:p>
                      <a:r>
                        <a:rPr lang="en-GB" b="1" dirty="0">
                          <a:solidFill>
                            <a:srgbClr val="FF0000"/>
                          </a:solidFill>
                        </a:rPr>
                        <a:t>Not</a:t>
                      </a:r>
                      <a:r>
                        <a:rPr lang="en-GB" b="1" baseline="0" dirty="0">
                          <a:solidFill>
                            <a:srgbClr val="FF0000"/>
                          </a:solidFill>
                        </a:rPr>
                        <a:t> more than </a:t>
                      </a:r>
                      <a:r>
                        <a:rPr lang="en-GB" b="1" dirty="0">
                          <a:solidFill>
                            <a:srgbClr val="FF0000"/>
                          </a:solidFill>
                        </a:rPr>
                        <a:t>  Rs 5 Crore</a:t>
                      </a:r>
                    </a:p>
                  </a:txBody>
                  <a:tcPr/>
                </a:tc>
                <a:extLst>
                  <a:ext uri="{0D108BD9-81ED-4DB2-BD59-A6C34878D82A}">
                    <a16:rowId xmlns:a16="http://schemas.microsoft.com/office/drawing/2014/main" val="10001"/>
                  </a:ext>
                </a:extLst>
              </a:tr>
              <a:tr h="370840">
                <a:tc>
                  <a:txBody>
                    <a:bodyPr/>
                    <a:lstStyle/>
                    <a:p>
                      <a:r>
                        <a:rPr lang="en-GB" dirty="0"/>
                        <a:t>Small Enterprises</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b="1" dirty="0">
                          <a:solidFill>
                            <a:srgbClr val="FF0000"/>
                          </a:solidFill>
                        </a:rPr>
                        <a:t>Not</a:t>
                      </a:r>
                      <a:r>
                        <a:rPr lang="en-GB" b="1" baseline="0" dirty="0">
                          <a:solidFill>
                            <a:srgbClr val="FF0000"/>
                          </a:solidFill>
                        </a:rPr>
                        <a:t> more than </a:t>
                      </a:r>
                      <a:r>
                        <a:rPr lang="en-GB" b="1" dirty="0">
                          <a:solidFill>
                            <a:srgbClr val="FF0000"/>
                          </a:solidFill>
                        </a:rPr>
                        <a:t>  Rs 10 Crore</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b="1" dirty="0">
                          <a:solidFill>
                            <a:srgbClr val="FF0000"/>
                          </a:solidFill>
                        </a:rPr>
                        <a:t>Not</a:t>
                      </a:r>
                      <a:r>
                        <a:rPr lang="en-GB" b="1" baseline="0" dirty="0">
                          <a:solidFill>
                            <a:srgbClr val="FF0000"/>
                          </a:solidFill>
                        </a:rPr>
                        <a:t> more than </a:t>
                      </a:r>
                      <a:r>
                        <a:rPr lang="en-GB" b="1" dirty="0">
                          <a:solidFill>
                            <a:srgbClr val="FF0000"/>
                          </a:solidFill>
                        </a:rPr>
                        <a:t>  Rs 50 Crore</a:t>
                      </a:r>
                    </a:p>
                  </a:txBody>
                  <a:tcPr/>
                </a:tc>
                <a:extLst>
                  <a:ext uri="{0D108BD9-81ED-4DB2-BD59-A6C34878D82A}">
                    <a16:rowId xmlns:a16="http://schemas.microsoft.com/office/drawing/2014/main" val="10002"/>
                  </a:ext>
                </a:extLst>
              </a:tr>
              <a:tr h="370840">
                <a:tc>
                  <a:txBody>
                    <a:bodyPr/>
                    <a:lstStyle/>
                    <a:p>
                      <a:r>
                        <a:rPr lang="en-GB" dirty="0"/>
                        <a:t>Medium Enterprises</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b="1" dirty="0">
                          <a:solidFill>
                            <a:srgbClr val="FF0000"/>
                          </a:solidFill>
                        </a:rPr>
                        <a:t>Not</a:t>
                      </a:r>
                      <a:r>
                        <a:rPr lang="en-GB" b="1" baseline="0" dirty="0">
                          <a:solidFill>
                            <a:srgbClr val="FF0000"/>
                          </a:solidFill>
                        </a:rPr>
                        <a:t> more than </a:t>
                      </a:r>
                      <a:r>
                        <a:rPr lang="en-GB" b="1" dirty="0">
                          <a:solidFill>
                            <a:srgbClr val="FF0000"/>
                          </a:solidFill>
                        </a:rPr>
                        <a:t>  Rs 50 Crore</a:t>
                      </a:r>
                    </a:p>
                  </a:txBody>
                  <a:tcPr/>
                </a:tc>
                <a:tc>
                  <a:txBody>
                    <a:bodyPr/>
                    <a:lstStyle/>
                    <a:p>
                      <a:r>
                        <a:rPr lang="en-GB" b="1" dirty="0">
                          <a:solidFill>
                            <a:srgbClr val="FF0000"/>
                          </a:solidFill>
                        </a:rPr>
                        <a:t>Not</a:t>
                      </a:r>
                      <a:r>
                        <a:rPr lang="en-GB" b="1" baseline="0" dirty="0">
                          <a:solidFill>
                            <a:srgbClr val="FF0000"/>
                          </a:solidFill>
                        </a:rPr>
                        <a:t> more than </a:t>
                      </a:r>
                      <a:r>
                        <a:rPr lang="en-GB" b="1" dirty="0">
                          <a:solidFill>
                            <a:srgbClr val="FF0000"/>
                          </a:solidFill>
                        </a:rPr>
                        <a:t>  Rs 250 Crore</a:t>
                      </a:r>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852205307"/>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Property, Plant and Equipment &amp; Intangible Assets</a:t>
            </a:r>
            <a:endParaRPr lang="en-GB" dirty="0"/>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29</a:t>
            </a:fld>
            <a:endParaRPr lang="en-US" noProof="0" dirty="0"/>
          </a:p>
        </p:txBody>
      </p:sp>
      <p:sp>
        <p:nvSpPr>
          <p:cNvPr id="4" name="Content Placeholder 3"/>
          <p:cNvSpPr>
            <a:spLocks noGrp="1"/>
          </p:cNvSpPr>
          <p:nvPr>
            <p:ph idx="1"/>
          </p:nvPr>
        </p:nvSpPr>
        <p:spPr>
          <a:xfrm>
            <a:off x="167140" y="1825625"/>
            <a:ext cx="11643860" cy="4327525"/>
          </a:xfrm>
        </p:spPr>
        <p:txBody>
          <a:bodyPr/>
          <a:lstStyle/>
          <a:p>
            <a:pPr marL="0" indent="0">
              <a:buNone/>
            </a:pPr>
            <a:r>
              <a:rPr lang="en-IN" b="1" u="sng" dirty="0"/>
              <a:t>Existing requirement:</a:t>
            </a:r>
          </a:p>
          <a:p>
            <a:r>
              <a:rPr lang="en-US" dirty="0"/>
              <a:t>The term ‘’Property, Plant and Equipment’’ substituted for Fixed Assets by Notification F No. 17/62/2015-CL-V Vol-1 dated 11-10-18.</a:t>
            </a:r>
          </a:p>
          <a:p>
            <a:r>
              <a:rPr lang="en-US" dirty="0"/>
              <a:t> A reconciliation of the gross and net carrying amounts of each class of assets at the beginning and end of the reporting period showing additions, disposals, acquisitions through business combinations other adjustments and the related depreciation and impairment losses/reversals shall be disclosed separately.</a:t>
            </a:r>
            <a:endParaRPr lang="en-GB" dirty="0"/>
          </a:p>
        </p:txBody>
      </p:sp>
    </p:spTree>
    <p:extLst>
      <p:ext uri="{BB962C8B-B14F-4D97-AF65-F5344CB8AC3E}">
        <p14:creationId xmlns:p14="http://schemas.microsoft.com/office/powerpoint/2010/main" val="558169090"/>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CC65E3-FBD5-6D15-EA50-4BF1AF7691E7}"/>
              </a:ext>
            </a:extLst>
          </p:cNvPr>
          <p:cNvSpPr>
            <a:spLocks noGrp="1"/>
          </p:cNvSpPr>
          <p:nvPr>
            <p:ph type="title"/>
          </p:nvPr>
        </p:nvSpPr>
        <p:spPr/>
        <p:txBody>
          <a:bodyPr/>
          <a:lstStyle/>
          <a:p>
            <a:r>
              <a:rPr lang="en-IN" dirty="0"/>
              <a:t>REFERENCES</a:t>
            </a:r>
          </a:p>
        </p:txBody>
      </p:sp>
      <p:sp>
        <p:nvSpPr>
          <p:cNvPr id="3" name="Slide Number Placeholder 2">
            <a:extLst>
              <a:ext uri="{FF2B5EF4-FFF2-40B4-BE49-F238E27FC236}">
                <a16:creationId xmlns:a16="http://schemas.microsoft.com/office/drawing/2014/main" id="{2C0D1281-1A39-4021-3BED-CB1D64840772}"/>
              </a:ext>
            </a:extLst>
          </p:cNvPr>
          <p:cNvSpPr>
            <a:spLocks noGrp="1"/>
          </p:cNvSpPr>
          <p:nvPr>
            <p:ph type="sldNum" sz="quarter" idx="12"/>
          </p:nvPr>
        </p:nvSpPr>
        <p:spPr/>
        <p:txBody>
          <a:bodyPr/>
          <a:lstStyle/>
          <a:p>
            <a:fld id="{C263D6C4-4840-40CC-AC84-17E24B3B7BDE}" type="slidenum">
              <a:rPr lang="en-US" noProof="0" smtClean="0"/>
              <a:pPr/>
              <a:t>3</a:t>
            </a:fld>
            <a:endParaRPr lang="en-US" noProof="0" dirty="0"/>
          </a:p>
        </p:txBody>
      </p:sp>
      <p:sp>
        <p:nvSpPr>
          <p:cNvPr id="4" name="Content Placeholder 3">
            <a:extLst>
              <a:ext uri="{FF2B5EF4-FFF2-40B4-BE49-F238E27FC236}">
                <a16:creationId xmlns:a16="http://schemas.microsoft.com/office/drawing/2014/main" id="{2CF9E75E-DEFC-77EA-A033-BECCCF252092}"/>
              </a:ext>
            </a:extLst>
          </p:cNvPr>
          <p:cNvSpPr>
            <a:spLocks noGrp="1"/>
          </p:cNvSpPr>
          <p:nvPr>
            <p:ph idx="1"/>
          </p:nvPr>
        </p:nvSpPr>
        <p:spPr/>
        <p:txBody>
          <a:bodyPr/>
          <a:lstStyle/>
          <a:p>
            <a:r>
              <a:rPr lang="en-IN" dirty="0" err="1"/>
              <a:t>Shedule</a:t>
            </a:r>
            <a:r>
              <a:rPr lang="en-IN" dirty="0"/>
              <a:t> III</a:t>
            </a:r>
          </a:p>
          <a:p>
            <a:r>
              <a:rPr lang="en-IN" dirty="0"/>
              <a:t>Companies(AS)Rules 2021</a:t>
            </a:r>
          </a:p>
          <a:p>
            <a:r>
              <a:rPr lang="en-IN" dirty="0"/>
              <a:t>GN ON </a:t>
            </a:r>
            <a:r>
              <a:rPr lang="en-IN" dirty="0" err="1"/>
              <a:t>Sch.III</a:t>
            </a:r>
            <a:r>
              <a:rPr lang="en-IN" dirty="0"/>
              <a:t> by ICAI</a:t>
            </a:r>
          </a:p>
          <a:p>
            <a:r>
              <a:rPr lang="en-IN" dirty="0"/>
              <a:t>GN ON CARO by ICAI</a:t>
            </a:r>
          </a:p>
          <a:p>
            <a:r>
              <a:rPr lang="en-IN" dirty="0"/>
              <a:t>BCAJ-various issues</a:t>
            </a:r>
          </a:p>
          <a:p>
            <a:r>
              <a:rPr lang="en-IN" dirty="0"/>
              <a:t>“Corporate Professionals Today”-Issue No.4,September 25,Page 187</a:t>
            </a:r>
          </a:p>
        </p:txBody>
      </p:sp>
    </p:spTree>
    <p:extLst>
      <p:ext uri="{BB962C8B-B14F-4D97-AF65-F5344CB8AC3E}">
        <p14:creationId xmlns:p14="http://schemas.microsoft.com/office/powerpoint/2010/main" val="353824529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Property, Plant and Equipment &amp; Intangible Assets</a:t>
            </a:r>
            <a:endParaRPr lang="en-GB" dirty="0"/>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30</a:t>
            </a:fld>
            <a:endParaRPr lang="en-US" noProof="0" dirty="0"/>
          </a:p>
        </p:txBody>
      </p:sp>
      <p:sp>
        <p:nvSpPr>
          <p:cNvPr id="4" name="Content Placeholder 3"/>
          <p:cNvSpPr>
            <a:spLocks noGrp="1"/>
          </p:cNvSpPr>
          <p:nvPr>
            <p:ph idx="1"/>
          </p:nvPr>
        </p:nvSpPr>
        <p:spPr>
          <a:xfrm>
            <a:off x="443365" y="1318661"/>
            <a:ext cx="11215235" cy="4858302"/>
          </a:xfrm>
        </p:spPr>
        <p:txBody>
          <a:bodyPr>
            <a:normAutofit/>
          </a:bodyPr>
          <a:lstStyle/>
          <a:p>
            <a:pPr marL="0" indent="0">
              <a:buNone/>
            </a:pPr>
            <a:r>
              <a:rPr lang="en-IN" b="1" u="sng" dirty="0"/>
              <a:t>Amended requirement:</a:t>
            </a:r>
          </a:p>
          <a:p>
            <a:r>
              <a:rPr lang="en-US" b="1" i="1" dirty="0"/>
              <a:t>Intangible assets</a:t>
            </a:r>
            <a:r>
              <a:rPr lang="en-US" dirty="0"/>
              <a:t> have been added to non-current assets and </a:t>
            </a:r>
            <a:r>
              <a:rPr lang="en-US" b="1" i="1" dirty="0"/>
              <a:t>property, plant, and equipment</a:t>
            </a:r>
            <a:r>
              <a:rPr lang="en-US" dirty="0"/>
              <a:t> previously the only three non-current assets mentioned under Schedule III.</a:t>
            </a:r>
          </a:p>
          <a:p>
            <a:r>
              <a:rPr lang="en-US" dirty="0"/>
              <a:t>In financial statements, </a:t>
            </a:r>
            <a:r>
              <a:rPr lang="en-US" b="1" i="1" dirty="0"/>
              <a:t>property, plant, and equipment</a:t>
            </a:r>
            <a:r>
              <a:rPr lang="en-US" dirty="0"/>
              <a:t> shall be used instead of </a:t>
            </a:r>
            <a:r>
              <a:rPr lang="en-US" b="1" i="1" dirty="0"/>
              <a:t>tangible assets</a:t>
            </a:r>
            <a:r>
              <a:rPr lang="en-US" dirty="0"/>
              <a:t>.</a:t>
            </a:r>
          </a:p>
          <a:p>
            <a:r>
              <a:rPr lang="en-US" dirty="0"/>
              <a:t>As per  the amendment, in reconciliation of gross and net carrying amounts of tangible and intangible assets, an additional line item is required to be added, i.e. amount of change due to revaluation (if change is </a:t>
            </a:r>
            <a:r>
              <a:rPr lang="en-US" b="1" dirty="0">
                <a:solidFill>
                  <a:srgbClr val="FF0000"/>
                </a:solidFill>
              </a:rPr>
              <a:t>10% </a:t>
            </a:r>
            <a:r>
              <a:rPr lang="en-US" dirty="0"/>
              <a:t>or more in the aggregate of the net carrying value of each class of Property, Plant and Equipment).</a:t>
            </a:r>
            <a:endParaRPr lang="en-IN" b="1" u="sng" dirty="0"/>
          </a:p>
        </p:txBody>
      </p:sp>
    </p:spTree>
    <p:extLst>
      <p:ext uri="{BB962C8B-B14F-4D97-AF65-F5344CB8AC3E}">
        <p14:creationId xmlns:p14="http://schemas.microsoft.com/office/powerpoint/2010/main" val="1120139972"/>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4500" y="542925"/>
            <a:ext cx="11214100" cy="535531"/>
          </a:xfrm>
        </p:spPr>
        <p:txBody>
          <a:bodyPr/>
          <a:lstStyle/>
          <a:p>
            <a:r>
              <a:rPr lang="en-IN" dirty="0"/>
              <a:t>OTHER NON CURRENT ASSETS</a:t>
            </a:r>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31</a:t>
            </a:fld>
            <a:endParaRPr lang="en-US" noProof="0" dirty="0"/>
          </a:p>
        </p:txBody>
      </p:sp>
      <p:sp>
        <p:nvSpPr>
          <p:cNvPr id="4" name="Content Placeholder 3"/>
          <p:cNvSpPr>
            <a:spLocks noGrp="1"/>
          </p:cNvSpPr>
          <p:nvPr>
            <p:ph idx="1"/>
          </p:nvPr>
        </p:nvSpPr>
        <p:spPr/>
        <p:txBody>
          <a:bodyPr/>
          <a:lstStyle/>
          <a:p>
            <a:pPr marL="0" indent="0">
              <a:buNone/>
            </a:pPr>
            <a:r>
              <a:rPr lang="en-IN" b="1" u="sng" dirty="0"/>
              <a:t>Existing requirement:</a:t>
            </a:r>
          </a:p>
          <a:p>
            <a:r>
              <a:rPr lang="en-US" dirty="0"/>
              <a:t>Security deposit was required to be disclosed under Long Term Loans </a:t>
            </a:r>
          </a:p>
          <a:p>
            <a:endParaRPr lang="en-US" dirty="0"/>
          </a:p>
          <a:p>
            <a:pPr marL="0" indent="0">
              <a:buNone/>
            </a:pPr>
            <a:r>
              <a:rPr lang="en-IN" b="1" u="sng" dirty="0"/>
              <a:t>Amended requirement:</a:t>
            </a:r>
          </a:p>
          <a:p>
            <a:r>
              <a:rPr lang="en-US" dirty="0"/>
              <a:t>The amendment requires that </a:t>
            </a:r>
            <a:r>
              <a:rPr lang="en-US" b="1" dirty="0">
                <a:solidFill>
                  <a:srgbClr val="FF0000"/>
                </a:solidFill>
              </a:rPr>
              <a:t>other Non Current assets</a:t>
            </a:r>
            <a:r>
              <a:rPr lang="en-US" dirty="0"/>
              <a:t> shall include:</a:t>
            </a:r>
          </a:p>
          <a:p>
            <a:r>
              <a:rPr lang="en-IN" dirty="0"/>
              <a:t>(i) Security deposits</a:t>
            </a:r>
          </a:p>
          <a:p>
            <a:r>
              <a:rPr lang="en-US" dirty="0"/>
              <a:t>(iii) Others (to be specified)</a:t>
            </a:r>
            <a:endParaRPr lang="en-IN" dirty="0"/>
          </a:p>
        </p:txBody>
      </p:sp>
    </p:spTree>
    <p:extLst>
      <p:ext uri="{BB962C8B-B14F-4D97-AF65-F5344CB8AC3E}">
        <p14:creationId xmlns:p14="http://schemas.microsoft.com/office/powerpoint/2010/main" val="1601670773"/>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4500" y="542925"/>
            <a:ext cx="11214100" cy="535531"/>
          </a:xfrm>
        </p:spPr>
        <p:txBody>
          <a:bodyPr/>
          <a:lstStyle/>
          <a:p>
            <a:r>
              <a:rPr lang="en-IN" dirty="0"/>
              <a:t>TRADE RECEIVABLE</a:t>
            </a:r>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32</a:t>
            </a:fld>
            <a:endParaRPr lang="en-US" noProof="0" dirty="0"/>
          </a:p>
        </p:txBody>
      </p:sp>
      <p:sp>
        <p:nvSpPr>
          <p:cNvPr id="4" name="Content Placeholder 3"/>
          <p:cNvSpPr>
            <a:spLocks noGrp="1"/>
          </p:cNvSpPr>
          <p:nvPr>
            <p:ph idx="1"/>
          </p:nvPr>
        </p:nvSpPr>
        <p:spPr>
          <a:xfrm>
            <a:off x="167140" y="1451428"/>
            <a:ext cx="11681960" cy="5139871"/>
          </a:xfrm>
        </p:spPr>
        <p:txBody>
          <a:bodyPr>
            <a:normAutofit/>
          </a:bodyPr>
          <a:lstStyle/>
          <a:p>
            <a:pPr marL="0" indent="0">
              <a:buNone/>
            </a:pPr>
            <a:r>
              <a:rPr lang="en-IN" b="1" u="sng" dirty="0"/>
              <a:t>Existing requirement:</a:t>
            </a:r>
          </a:p>
          <a:p>
            <a:r>
              <a:rPr lang="en-GB" sz="2400" dirty="0"/>
              <a:t>Aggregate amount of Trade Receivables outstanding for a period exceeding 6 months from the date they are due for payment should be disclosed separately.</a:t>
            </a:r>
            <a:endParaRPr lang="en-US" sz="2000" dirty="0"/>
          </a:p>
          <a:p>
            <a:r>
              <a:rPr lang="en-US" sz="2400" dirty="0"/>
              <a:t>(ii) Allowance for bad and doubtful debts shall be disclosed under the relevant heads separately</a:t>
            </a:r>
          </a:p>
          <a:p>
            <a:r>
              <a:rPr lang="en-US" sz="2400" dirty="0"/>
              <a:t>(iii) Debts due by directors or other officers of the company or any of them either severally or jointly with any other person or debts due by firms or private companies respectively in which any director is a partner or a director or a member should be separately stated</a:t>
            </a:r>
            <a:endParaRPr lang="en-IN" sz="2400" dirty="0"/>
          </a:p>
        </p:txBody>
      </p:sp>
    </p:spTree>
    <p:extLst>
      <p:ext uri="{BB962C8B-B14F-4D97-AF65-F5344CB8AC3E}">
        <p14:creationId xmlns:p14="http://schemas.microsoft.com/office/powerpoint/2010/main" val="2330659163"/>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TRADE RECEIVABLES-AGEING SCHEDULE</a:t>
            </a:r>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33</a:t>
            </a:fld>
            <a:endParaRPr lang="en-US" noProof="0" dirty="0"/>
          </a:p>
        </p:txBody>
      </p:sp>
      <p:sp>
        <p:nvSpPr>
          <p:cNvPr id="4" name="Content Placeholder 3"/>
          <p:cNvSpPr>
            <a:spLocks noGrp="1"/>
          </p:cNvSpPr>
          <p:nvPr>
            <p:ph idx="1"/>
          </p:nvPr>
        </p:nvSpPr>
        <p:spPr>
          <a:xfrm>
            <a:off x="443365" y="1405288"/>
            <a:ext cx="11215235" cy="4771675"/>
          </a:xfrm>
        </p:spPr>
        <p:txBody>
          <a:bodyPr/>
          <a:lstStyle/>
          <a:p>
            <a:pPr marL="0" indent="0">
              <a:buNone/>
            </a:pPr>
            <a:r>
              <a:rPr lang="en-IN" b="1" u="sng" dirty="0"/>
              <a:t>Amended requirement:</a:t>
            </a:r>
            <a:endParaRPr lang="en-IN" u="sng" dirty="0"/>
          </a:p>
        </p:txBody>
      </p:sp>
      <p:graphicFrame>
        <p:nvGraphicFramePr>
          <p:cNvPr id="5" name="Table 4"/>
          <p:cNvGraphicFramePr>
            <a:graphicFrameLocks noGrp="1"/>
          </p:cNvGraphicFramePr>
          <p:nvPr>
            <p:extLst>
              <p:ext uri="{D42A27DB-BD31-4B8C-83A1-F6EECF244321}">
                <p14:modId xmlns:p14="http://schemas.microsoft.com/office/powerpoint/2010/main" val="1865365486"/>
              </p:ext>
            </p:extLst>
          </p:nvPr>
        </p:nvGraphicFramePr>
        <p:xfrm>
          <a:off x="443365" y="2082082"/>
          <a:ext cx="10873068" cy="3582490"/>
        </p:xfrm>
        <a:graphic>
          <a:graphicData uri="http://schemas.openxmlformats.org/drawingml/2006/table">
            <a:tbl>
              <a:tblPr firstRow="1" bandRow="1">
                <a:tableStyleId>{5C22544A-7EE6-4342-B048-85BDC9FD1C3A}</a:tableStyleId>
              </a:tblPr>
              <a:tblGrid>
                <a:gridCol w="4559046">
                  <a:extLst>
                    <a:ext uri="{9D8B030D-6E8A-4147-A177-3AD203B41FA5}">
                      <a16:colId xmlns:a16="http://schemas.microsoft.com/office/drawing/2014/main" val="20000"/>
                    </a:ext>
                  </a:extLst>
                </a:gridCol>
                <a:gridCol w="1108363">
                  <a:extLst>
                    <a:ext uri="{9D8B030D-6E8A-4147-A177-3AD203B41FA5}">
                      <a16:colId xmlns:a16="http://schemas.microsoft.com/office/drawing/2014/main" val="20001"/>
                    </a:ext>
                  </a:extLst>
                </a:gridCol>
                <a:gridCol w="1081568">
                  <a:extLst>
                    <a:ext uri="{9D8B030D-6E8A-4147-A177-3AD203B41FA5}">
                      <a16:colId xmlns:a16="http://schemas.microsoft.com/office/drawing/2014/main" val="20002"/>
                    </a:ext>
                  </a:extLst>
                </a:gridCol>
                <a:gridCol w="1191189">
                  <a:extLst>
                    <a:ext uri="{9D8B030D-6E8A-4147-A177-3AD203B41FA5}">
                      <a16:colId xmlns:a16="http://schemas.microsoft.com/office/drawing/2014/main" val="20003"/>
                    </a:ext>
                  </a:extLst>
                </a:gridCol>
                <a:gridCol w="1013363">
                  <a:extLst>
                    <a:ext uri="{9D8B030D-6E8A-4147-A177-3AD203B41FA5}">
                      <a16:colId xmlns:a16="http://schemas.microsoft.com/office/drawing/2014/main" val="20004"/>
                    </a:ext>
                  </a:extLst>
                </a:gridCol>
                <a:gridCol w="984130">
                  <a:extLst>
                    <a:ext uri="{9D8B030D-6E8A-4147-A177-3AD203B41FA5}">
                      <a16:colId xmlns:a16="http://schemas.microsoft.com/office/drawing/2014/main" val="20005"/>
                    </a:ext>
                  </a:extLst>
                </a:gridCol>
                <a:gridCol w="935409">
                  <a:extLst>
                    <a:ext uri="{9D8B030D-6E8A-4147-A177-3AD203B41FA5}">
                      <a16:colId xmlns:a16="http://schemas.microsoft.com/office/drawing/2014/main" val="20006"/>
                    </a:ext>
                  </a:extLst>
                </a:gridCol>
              </a:tblGrid>
              <a:tr h="417863">
                <a:tc rowSpan="2">
                  <a:txBody>
                    <a:bodyPr/>
                    <a:lstStyle/>
                    <a:p>
                      <a:pPr algn="ctr"/>
                      <a:r>
                        <a:rPr lang="en-GB" dirty="0"/>
                        <a:t>Particulars</a:t>
                      </a:r>
                    </a:p>
                  </a:txBody>
                  <a:tcPr anchor="ctr"/>
                </a:tc>
                <a:tc gridSpan="6">
                  <a:txBody>
                    <a:bodyPr/>
                    <a:lstStyle/>
                    <a:p>
                      <a:pPr algn="ctr"/>
                      <a:r>
                        <a:rPr lang="en-GB" dirty="0"/>
                        <a:t>O/s</a:t>
                      </a:r>
                      <a:r>
                        <a:rPr lang="en-GB" baseline="0" dirty="0"/>
                        <a:t> for following period from due date of Payment</a:t>
                      </a:r>
                      <a:endParaRPr lang="en-GB" dirty="0"/>
                    </a:p>
                  </a:txBody>
                  <a:tcPr anchor="ct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10000"/>
                  </a:ext>
                </a:extLst>
              </a:tr>
              <a:tr h="445655">
                <a:tc vMerge="1">
                  <a:txBody>
                    <a:bodyPr/>
                    <a:lstStyle/>
                    <a:p>
                      <a:endParaRPr lang="en-GB" dirty="0"/>
                    </a:p>
                  </a:txBody>
                  <a:tcPr/>
                </a:tc>
                <a:tc>
                  <a:txBody>
                    <a:bodyPr/>
                    <a:lstStyle/>
                    <a:p>
                      <a:pPr algn="ctr"/>
                      <a:r>
                        <a:rPr lang="en-GB" dirty="0"/>
                        <a:t>&lt; 6M</a:t>
                      </a:r>
                    </a:p>
                  </a:txBody>
                  <a:tcPr anchor="ctr"/>
                </a:tc>
                <a:tc>
                  <a:txBody>
                    <a:bodyPr/>
                    <a:lstStyle/>
                    <a:p>
                      <a:pPr algn="ctr"/>
                      <a:r>
                        <a:rPr lang="en-GB" dirty="0"/>
                        <a:t>6M</a:t>
                      </a:r>
                      <a:r>
                        <a:rPr lang="en-GB" baseline="0" dirty="0"/>
                        <a:t> – 1Y</a:t>
                      </a:r>
                      <a:endParaRPr lang="en-GB" dirty="0"/>
                    </a:p>
                  </a:txBody>
                  <a:tcPr anchor="ctr"/>
                </a:tc>
                <a:tc>
                  <a:txBody>
                    <a:bodyPr/>
                    <a:lstStyle/>
                    <a:p>
                      <a:pPr algn="ctr"/>
                      <a:r>
                        <a:rPr lang="en-GB" dirty="0"/>
                        <a:t>1Y – 2Y</a:t>
                      </a:r>
                    </a:p>
                  </a:txBody>
                  <a:tcPr anchor="ctr"/>
                </a:tc>
                <a:tc>
                  <a:txBody>
                    <a:bodyPr/>
                    <a:lstStyle/>
                    <a:p>
                      <a:pPr algn="ctr"/>
                      <a:r>
                        <a:rPr lang="en-GB" dirty="0"/>
                        <a:t>2Y</a:t>
                      </a:r>
                      <a:r>
                        <a:rPr lang="en-GB" baseline="0" dirty="0"/>
                        <a:t> – 3Y</a:t>
                      </a:r>
                      <a:endParaRPr lang="en-GB" dirty="0"/>
                    </a:p>
                  </a:txBody>
                  <a:tcPr anchor="ctr"/>
                </a:tc>
                <a:tc>
                  <a:txBody>
                    <a:bodyPr/>
                    <a:lstStyle/>
                    <a:p>
                      <a:pPr algn="ctr"/>
                      <a:r>
                        <a:rPr lang="en-GB" dirty="0"/>
                        <a:t>&gt; 3Y</a:t>
                      </a:r>
                    </a:p>
                  </a:txBody>
                  <a:tcPr anchor="ctr"/>
                </a:tc>
                <a:tc>
                  <a:txBody>
                    <a:bodyPr/>
                    <a:lstStyle/>
                    <a:p>
                      <a:pPr algn="ctr"/>
                      <a:r>
                        <a:rPr lang="en-GB" dirty="0"/>
                        <a:t>Total</a:t>
                      </a:r>
                    </a:p>
                  </a:txBody>
                  <a:tcPr anchor="ctr"/>
                </a:tc>
                <a:extLst>
                  <a:ext uri="{0D108BD9-81ED-4DB2-BD59-A6C34878D82A}">
                    <a16:rowId xmlns:a16="http://schemas.microsoft.com/office/drawing/2014/main" val="10001"/>
                  </a:ext>
                </a:extLst>
              </a:tr>
              <a:tr h="417863">
                <a:tc>
                  <a:txBody>
                    <a:bodyPr/>
                    <a:lstStyle/>
                    <a:p>
                      <a:r>
                        <a:rPr lang="en-GB" dirty="0"/>
                        <a:t>(i) Undisputed</a:t>
                      </a:r>
                      <a:r>
                        <a:rPr lang="en-GB" baseline="0" dirty="0"/>
                        <a:t> T R – Considered Good</a:t>
                      </a:r>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10002"/>
                  </a:ext>
                </a:extLst>
              </a:tr>
              <a:tr h="621583">
                <a:tc>
                  <a:txBody>
                    <a:bodyPr/>
                    <a:lstStyle/>
                    <a:p>
                      <a:r>
                        <a:rPr lang="en-GB" dirty="0"/>
                        <a:t>(ii) Undisputed</a:t>
                      </a:r>
                      <a:r>
                        <a:rPr lang="en-GB" baseline="0" dirty="0"/>
                        <a:t> T R – Considered Doubtful</a:t>
                      </a:r>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10003"/>
                  </a:ext>
                </a:extLst>
              </a:tr>
              <a:tr h="417863">
                <a:tc>
                  <a:txBody>
                    <a:bodyPr/>
                    <a:lstStyle/>
                    <a:p>
                      <a:r>
                        <a:rPr lang="en-GB" dirty="0"/>
                        <a:t>(iii) Disputed</a:t>
                      </a:r>
                      <a:r>
                        <a:rPr lang="en-GB" baseline="0" dirty="0"/>
                        <a:t> T R – Considered Good</a:t>
                      </a:r>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10004"/>
                  </a:ext>
                </a:extLst>
              </a:tr>
              <a:tr h="621583">
                <a:tc>
                  <a:txBody>
                    <a:bodyPr/>
                    <a:lstStyle/>
                    <a:p>
                      <a:r>
                        <a:rPr lang="en-GB" dirty="0"/>
                        <a:t>(iv) Disputed</a:t>
                      </a:r>
                      <a:r>
                        <a:rPr lang="en-GB" baseline="0" dirty="0"/>
                        <a:t> T R – Considered Doubtful</a:t>
                      </a:r>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10005"/>
                  </a:ext>
                </a:extLst>
              </a:tr>
              <a:tr h="417863">
                <a:tc gridSpan="7">
                  <a:txBody>
                    <a:bodyPr/>
                    <a:lstStyle/>
                    <a:p>
                      <a:r>
                        <a:rPr lang="en-GB" dirty="0"/>
                        <a:t>Unbilled due shall be disclosed separately.</a:t>
                      </a:r>
                      <a:r>
                        <a:rPr lang="en-GB" baseline="0" dirty="0"/>
                        <a:t> Where no due date of payment is specified, disclosure shall be from date of transaction.</a:t>
                      </a:r>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1404633137"/>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C263D6C4-4840-40CC-AC84-17E24B3B7BDE}" type="slidenum">
              <a:rPr lang="en-US" noProof="0" smtClean="0"/>
              <a:pPr/>
              <a:t>34</a:t>
            </a:fld>
            <a:endParaRPr lang="en-US" noProof="0" dirty="0"/>
          </a:p>
        </p:txBody>
      </p:sp>
      <p:sp>
        <p:nvSpPr>
          <p:cNvPr id="4" name="Title 3"/>
          <p:cNvSpPr>
            <a:spLocks noGrp="1"/>
          </p:cNvSpPr>
          <p:nvPr>
            <p:ph type="title"/>
          </p:nvPr>
        </p:nvSpPr>
        <p:spPr>
          <a:xfrm>
            <a:off x="193475" y="1277257"/>
            <a:ext cx="10300353" cy="2727769"/>
          </a:xfrm>
        </p:spPr>
        <p:txBody>
          <a:bodyPr>
            <a:normAutofit fontScale="90000"/>
          </a:bodyPr>
          <a:lstStyle/>
          <a:p>
            <a:br>
              <a:rPr lang="en-IN" b="0" dirty="0"/>
            </a:br>
            <a:r>
              <a:rPr lang="en-IN" b="0" dirty="0"/>
              <a:t>DISCLOSURE OF PROFIT AND LOSS </a:t>
            </a:r>
            <a:r>
              <a:rPr lang="en-IN" dirty="0"/>
              <a:t>ITEMS </a:t>
            </a:r>
            <a:br>
              <a:rPr lang="en-IN" dirty="0"/>
            </a:br>
            <a:endParaRPr lang="en-IN" dirty="0"/>
          </a:p>
        </p:txBody>
      </p:sp>
    </p:spTree>
    <p:extLst>
      <p:ext uri="{BB962C8B-B14F-4D97-AF65-F5344CB8AC3E}">
        <p14:creationId xmlns:p14="http://schemas.microsoft.com/office/powerpoint/2010/main" val="1647399916"/>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4500" y="316558"/>
            <a:ext cx="11214100" cy="535531"/>
          </a:xfrm>
        </p:spPr>
        <p:txBody>
          <a:bodyPr/>
          <a:lstStyle/>
          <a:p>
            <a:r>
              <a:rPr lang="en-US" dirty="0">
                <a:solidFill>
                  <a:srgbClr val="FF0000"/>
                </a:solidFill>
              </a:rPr>
              <a:t>Highlight</a:t>
            </a:r>
            <a:r>
              <a:rPr lang="en-US" dirty="0"/>
              <a:t> on </a:t>
            </a:r>
            <a:r>
              <a:rPr lang="en-US" dirty="0">
                <a:solidFill>
                  <a:srgbClr val="FF0000"/>
                </a:solidFill>
              </a:rPr>
              <a:t>Statement of Profit and Loss items </a:t>
            </a:r>
            <a:endParaRPr lang="en-IN" dirty="0"/>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35</a:t>
            </a:fld>
            <a:endParaRPr lang="en-US" noProof="0" dirty="0"/>
          </a:p>
        </p:txBody>
      </p:sp>
      <p:sp>
        <p:nvSpPr>
          <p:cNvPr id="4" name="Content Placeholder 3"/>
          <p:cNvSpPr>
            <a:spLocks noGrp="1"/>
          </p:cNvSpPr>
          <p:nvPr>
            <p:ph idx="1"/>
          </p:nvPr>
        </p:nvSpPr>
        <p:spPr>
          <a:xfrm>
            <a:off x="157615" y="1685017"/>
            <a:ext cx="11215235" cy="4812620"/>
          </a:xfrm>
        </p:spPr>
        <p:txBody>
          <a:bodyPr>
            <a:normAutofit/>
          </a:bodyPr>
          <a:lstStyle/>
          <a:p>
            <a:r>
              <a:rPr lang="en-US" dirty="0"/>
              <a:t>Total Income</a:t>
            </a:r>
          </a:p>
          <a:p>
            <a:r>
              <a:rPr lang="en-US" dirty="0"/>
              <a:t>Grants or donation received by Sec 8 co</a:t>
            </a:r>
          </a:p>
          <a:p>
            <a:r>
              <a:rPr lang="en-US" dirty="0"/>
              <a:t>Undisclosed income</a:t>
            </a:r>
          </a:p>
          <a:p>
            <a:r>
              <a:rPr lang="en-US" dirty="0"/>
              <a:t>CSR</a:t>
            </a:r>
          </a:p>
          <a:p>
            <a:r>
              <a:rPr lang="en-US" dirty="0"/>
              <a:t>Crypto currency or virtual currency</a:t>
            </a:r>
          </a:p>
        </p:txBody>
      </p:sp>
    </p:spTree>
    <p:extLst>
      <p:ext uri="{BB962C8B-B14F-4D97-AF65-F5344CB8AC3E}">
        <p14:creationId xmlns:p14="http://schemas.microsoft.com/office/powerpoint/2010/main" val="3587170224"/>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Total Income</a:t>
            </a:r>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36</a:t>
            </a:fld>
            <a:endParaRPr lang="en-US" noProof="0" dirty="0"/>
          </a:p>
        </p:txBody>
      </p:sp>
      <p:sp>
        <p:nvSpPr>
          <p:cNvPr id="4" name="Content Placeholder 3"/>
          <p:cNvSpPr>
            <a:spLocks noGrp="1"/>
          </p:cNvSpPr>
          <p:nvPr>
            <p:ph idx="1"/>
          </p:nvPr>
        </p:nvSpPr>
        <p:spPr>
          <a:xfrm>
            <a:off x="167140" y="1572276"/>
            <a:ext cx="11215235" cy="4742799"/>
          </a:xfrm>
        </p:spPr>
        <p:txBody>
          <a:bodyPr/>
          <a:lstStyle/>
          <a:p>
            <a:pPr marL="0" indent="0">
              <a:buNone/>
            </a:pPr>
            <a:r>
              <a:rPr lang="en-IN" b="1" u="sng" dirty="0"/>
              <a:t>Existing requirement:</a:t>
            </a:r>
          </a:p>
          <a:p>
            <a:r>
              <a:rPr lang="en-IN" dirty="0"/>
              <a:t>The Term ‘‘Total Revenue’’ is used for the Total Turnover of the Company.</a:t>
            </a:r>
          </a:p>
          <a:p>
            <a:endParaRPr lang="en-IN" dirty="0"/>
          </a:p>
          <a:p>
            <a:pPr marL="0" indent="0">
              <a:buNone/>
            </a:pPr>
            <a:r>
              <a:rPr lang="en-IN" b="1" u="sng" dirty="0"/>
              <a:t>Amended requirement:</a:t>
            </a:r>
            <a:endParaRPr lang="en-IN" u="sng" dirty="0"/>
          </a:p>
          <a:p>
            <a:r>
              <a:rPr lang="en-IN" dirty="0"/>
              <a:t>The Term ‘‘</a:t>
            </a:r>
            <a:r>
              <a:rPr lang="en-IN" b="1" dirty="0">
                <a:solidFill>
                  <a:srgbClr val="FF0000"/>
                </a:solidFill>
              </a:rPr>
              <a:t>Total Income</a:t>
            </a:r>
            <a:r>
              <a:rPr lang="en-IN" dirty="0"/>
              <a:t>’’ is substituted for ‘‘Total Revenue’’.</a:t>
            </a:r>
          </a:p>
        </p:txBody>
      </p:sp>
    </p:spTree>
    <p:extLst>
      <p:ext uri="{BB962C8B-B14F-4D97-AF65-F5344CB8AC3E}">
        <p14:creationId xmlns:p14="http://schemas.microsoft.com/office/powerpoint/2010/main" val="828085152"/>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4500" y="542925"/>
            <a:ext cx="11214100" cy="535531"/>
          </a:xfrm>
        </p:spPr>
        <p:txBody>
          <a:bodyPr/>
          <a:lstStyle/>
          <a:p>
            <a:r>
              <a:rPr lang="en-IN" dirty="0"/>
              <a:t>GRANTS OR DONATION RECEIVED</a:t>
            </a:r>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37</a:t>
            </a:fld>
            <a:endParaRPr lang="en-US" noProof="0" dirty="0"/>
          </a:p>
        </p:txBody>
      </p:sp>
      <p:sp>
        <p:nvSpPr>
          <p:cNvPr id="4" name="Content Placeholder 3"/>
          <p:cNvSpPr>
            <a:spLocks noGrp="1"/>
          </p:cNvSpPr>
          <p:nvPr>
            <p:ph idx="1"/>
          </p:nvPr>
        </p:nvSpPr>
        <p:spPr>
          <a:xfrm>
            <a:off x="240165" y="1825625"/>
            <a:ext cx="11770860" cy="4327525"/>
          </a:xfrm>
        </p:spPr>
        <p:txBody>
          <a:bodyPr/>
          <a:lstStyle/>
          <a:p>
            <a:pPr marL="0" indent="0">
              <a:buNone/>
            </a:pPr>
            <a:r>
              <a:rPr lang="en-IN" b="1" u="sng" dirty="0"/>
              <a:t>Existing requirement:</a:t>
            </a:r>
          </a:p>
          <a:p>
            <a:r>
              <a:rPr lang="en-IN" dirty="0"/>
              <a:t>No such disclosures required.</a:t>
            </a:r>
          </a:p>
          <a:p>
            <a:pPr marL="0" indent="0">
              <a:buNone/>
            </a:pPr>
            <a:endParaRPr lang="en-IN" u="sng" dirty="0"/>
          </a:p>
          <a:p>
            <a:pPr marL="0" indent="0">
              <a:buNone/>
            </a:pPr>
            <a:r>
              <a:rPr lang="en-IN" b="1" u="sng" dirty="0"/>
              <a:t>Amended requirement:</a:t>
            </a:r>
          </a:p>
          <a:p>
            <a:r>
              <a:rPr lang="en-US" b="1" dirty="0">
                <a:solidFill>
                  <a:srgbClr val="FF0000"/>
                </a:solidFill>
              </a:rPr>
              <a:t>Section 8 </a:t>
            </a:r>
            <a:r>
              <a:rPr lang="en-US" dirty="0"/>
              <a:t>Companies are required to make a new insertion in Schedule of Revenue from operations for “Grants </a:t>
            </a:r>
            <a:r>
              <a:rPr lang="en-IN" dirty="0"/>
              <a:t>or donation” received.</a:t>
            </a:r>
          </a:p>
        </p:txBody>
      </p:sp>
    </p:spTree>
    <p:extLst>
      <p:ext uri="{BB962C8B-B14F-4D97-AF65-F5344CB8AC3E}">
        <p14:creationId xmlns:p14="http://schemas.microsoft.com/office/powerpoint/2010/main" val="171740990"/>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4500" y="542925"/>
            <a:ext cx="11214100" cy="535531"/>
          </a:xfrm>
        </p:spPr>
        <p:txBody>
          <a:bodyPr/>
          <a:lstStyle/>
          <a:p>
            <a:r>
              <a:rPr lang="en-IN" dirty="0"/>
              <a:t>UNDISCLOSED INCOME( Chapter XIV-B of ITA 61)</a:t>
            </a:r>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38</a:t>
            </a:fld>
            <a:endParaRPr lang="en-US" noProof="0" dirty="0"/>
          </a:p>
        </p:txBody>
      </p:sp>
      <p:sp>
        <p:nvSpPr>
          <p:cNvPr id="4" name="Content Placeholder 3"/>
          <p:cNvSpPr>
            <a:spLocks noGrp="1"/>
          </p:cNvSpPr>
          <p:nvPr>
            <p:ph idx="1"/>
          </p:nvPr>
        </p:nvSpPr>
        <p:spPr>
          <a:xfrm>
            <a:off x="106815" y="1409744"/>
            <a:ext cx="12151860" cy="5010106"/>
          </a:xfrm>
        </p:spPr>
        <p:txBody>
          <a:bodyPr>
            <a:normAutofit fontScale="92500" lnSpcReduction="20000"/>
          </a:bodyPr>
          <a:lstStyle/>
          <a:p>
            <a:pPr marL="0" indent="0">
              <a:buNone/>
            </a:pPr>
            <a:r>
              <a:rPr lang="en-IN" b="1" u="sng" dirty="0"/>
              <a:t>Existing requirement: </a:t>
            </a:r>
            <a:r>
              <a:rPr lang="en-IN" dirty="0"/>
              <a:t>NIL</a:t>
            </a:r>
          </a:p>
          <a:p>
            <a:pPr marL="0" indent="0">
              <a:buNone/>
            </a:pPr>
            <a:r>
              <a:rPr lang="en-IN" b="1" u="sng" dirty="0"/>
              <a:t>Amended requirement:</a:t>
            </a:r>
          </a:p>
          <a:p>
            <a:r>
              <a:rPr lang="en-US" dirty="0"/>
              <a:t>The Company shall give details of any transaction not recorded in the books of accounts that has been surrendered or disclosed as income during the year in the tax assessments under the </a:t>
            </a:r>
            <a:r>
              <a:rPr lang="en-US" b="1" dirty="0">
                <a:solidFill>
                  <a:srgbClr val="FF0000"/>
                </a:solidFill>
              </a:rPr>
              <a:t>Income Tax Act, 1961</a:t>
            </a:r>
            <a:r>
              <a:rPr lang="en-US" dirty="0"/>
              <a:t> (such as, </a:t>
            </a:r>
            <a:r>
              <a:rPr lang="en-US" b="1" dirty="0">
                <a:solidFill>
                  <a:srgbClr val="FF0000"/>
                </a:solidFill>
              </a:rPr>
              <a:t>search or survey</a:t>
            </a:r>
            <a:r>
              <a:rPr lang="en-US" dirty="0"/>
              <a:t> or any other relevant provisions of the Income Tax Act, 1961), </a:t>
            </a:r>
          </a:p>
          <a:p>
            <a:r>
              <a:rPr lang="en-US" dirty="0"/>
              <a:t>unless there is </a:t>
            </a:r>
            <a:r>
              <a:rPr lang="en-US" b="1" dirty="0">
                <a:solidFill>
                  <a:srgbClr val="FF0000"/>
                </a:solidFill>
              </a:rPr>
              <a:t>immunity</a:t>
            </a:r>
            <a:r>
              <a:rPr lang="en-US" dirty="0"/>
              <a:t> for disclosure under any scheme and also shall state whether the previously unrecorded income and related assets have been properly recorded in the books of account during the year.</a:t>
            </a:r>
          </a:p>
          <a:p>
            <a:r>
              <a:rPr lang="en-US" dirty="0"/>
              <a:t>Sec 158B(b)-</a:t>
            </a:r>
            <a:r>
              <a:rPr lang="en-US" b="1" dirty="0" err="1">
                <a:solidFill>
                  <a:srgbClr val="FF0000"/>
                </a:solidFill>
              </a:rPr>
              <a:t>Money,jewellery</a:t>
            </a:r>
            <a:r>
              <a:rPr lang="en-US" b="1" dirty="0">
                <a:solidFill>
                  <a:srgbClr val="FF0000"/>
                </a:solidFill>
              </a:rPr>
              <a:t>,…</a:t>
            </a:r>
            <a:r>
              <a:rPr lang="en-US" b="1" dirty="0" err="1">
                <a:solidFill>
                  <a:srgbClr val="FF0000"/>
                </a:solidFill>
              </a:rPr>
              <a:t>property,income</a:t>
            </a:r>
            <a:r>
              <a:rPr lang="en-US" b="1" dirty="0">
                <a:solidFill>
                  <a:srgbClr val="FF0000"/>
                </a:solidFill>
              </a:rPr>
              <a:t> not properly disclosed under IT Act/false expense/deduction/allowance</a:t>
            </a:r>
          </a:p>
          <a:p>
            <a:r>
              <a:rPr lang="en-US" dirty="0" err="1"/>
              <a:t>Vivad</a:t>
            </a:r>
            <a:r>
              <a:rPr lang="en-US" dirty="0"/>
              <a:t> se </a:t>
            </a:r>
            <a:r>
              <a:rPr lang="en-US" dirty="0" err="1"/>
              <a:t>viswas,Voluntary</a:t>
            </a:r>
            <a:r>
              <a:rPr lang="en-US" dirty="0"/>
              <a:t> Disclosure Scheme-immunity may arise </a:t>
            </a:r>
          </a:p>
          <a:p>
            <a:r>
              <a:rPr lang="en-US" dirty="0"/>
              <a:t>Sec 270A of ITA-Penalty for under reporting &amp; mis reporting of income</a:t>
            </a:r>
          </a:p>
          <a:p>
            <a:r>
              <a:rPr lang="en-US" b="1" dirty="0">
                <a:solidFill>
                  <a:srgbClr val="FF0000"/>
                </a:solidFill>
              </a:rPr>
              <a:t>Voluntarily admitted</a:t>
            </a:r>
            <a:r>
              <a:rPr lang="en-US" dirty="0"/>
              <a:t> …..</a:t>
            </a:r>
            <a:endParaRPr lang="en-IN" dirty="0"/>
          </a:p>
        </p:txBody>
      </p:sp>
    </p:spTree>
    <p:extLst>
      <p:ext uri="{BB962C8B-B14F-4D97-AF65-F5344CB8AC3E}">
        <p14:creationId xmlns:p14="http://schemas.microsoft.com/office/powerpoint/2010/main" val="2747237084"/>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UNDISCLOSED INCOME</a:t>
            </a:r>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39</a:t>
            </a:fld>
            <a:endParaRPr lang="en-US" noProof="0" dirty="0"/>
          </a:p>
        </p:txBody>
      </p:sp>
      <p:sp>
        <p:nvSpPr>
          <p:cNvPr id="4" name="Content Placeholder 3"/>
          <p:cNvSpPr>
            <a:spLocks noGrp="1"/>
          </p:cNvSpPr>
          <p:nvPr>
            <p:ph idx="1"/>
          </p:nvPr>
        </p:nvSpPr>
        <p:spPr>
          <a:xfrm>
            <a:off x="131195" y="2155824"/>
            <a:ext cx="11929610" cy="4292601"/>
          </a:xfrm>
        </p:spPr>
        <p:txBody>
          <a:bodyPr/>
          <a:lstStyle/>
          <a:p>
            <a:pPr marL="0" indent="0">
              <a:buNone/>
            </a:pPr>
            <a:r>
              <a:rPr lang="en-US" b="1" u="sng" dirty="0"/>
              <a:t>CARO Requirement: </a:t>
            </a:r>
            <a:r>
              <a:rPr lang="en-US" b="1" dirty="0">
                <a:solidFill>
                  <a:srgbClr val="FF0000"/>
                </a:solidFill>
              </a:rPr>
              <a:t>Clause 3 (viii)</a:t>
            </a:r>
            <a:endParaRPr lang="en-US" b="1" u="sng" dirty="0">
              <a:solidFill>
                <a:srgbClr val="FF0000"/>
              </a:solidFill>
            </a:endParaRPr>
          </a:p>
          <a:p>
            <a:r>
              <a:rPr lang="en-US" dirty="0"/>
              <a:t>Whether any transactions not recorded in the books of account have been surrendered or disclosed as income during the year in the tax assessments under the Income Tax Act, 1961 (43 of 1961), if so, whether the previously unrecorded income has been properly recorded in the books of account during the year.</a:t>
            </a:r>
            <a:endParaRPr lang="en-IN" dirty="0"/>
          </a:p>
        </p:txBody>
      </p:sp>
    </p:spTree>
    <p:extLst>
      <p:ext uri="{BB962C8B-B14F-4D97-AF65-F5344CB8AC3E}">
        <p14:creationId xmlns:p14="http://schemas.microsoft.com/office/powerpoint/2010/main" val="722570431"/>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C263D6C4-4840-40CC-AC84-17E24B3B7BDE}" type="slidenum">
              <a:rPr lang="en-US" noProof="0" smtClean="0"/>
              <a:pPr/>
              <a:t>4</a:t>
            </a:fld>
            <a:endParaRPr lang="en-US" noProof="0" dirty="0"/>
          </a:p>
        </p:txBody>
      </p:sp>
      <p:sp>
        <p:nvSpPr>
          <p:cNvPr id="4" name="Title 3"/>
          <p:cNvSpPr>
            <a:spLocks noGrp="1"/>
          </p:cNvSpPr>
          <p:nvPr>
            <p:ph type="title"/>
          </p:nvPr>
        </p:nvSpPr>
        <p:spPr/>
        <p:txBody>
          <a:bodyPr>
            <a:normAutofit fontScale="90000"/>
          </a:bodyPr>
          <a:lstStyle/>
          <a:p>
            <a:r>
              <a:rPr lang="en-US" dirty="0"/>
              <a:t>IMPORTANT DEFINITIONS</a:t>
            </a:r>
            <a:endParaRPr lang="en-IN" dirty="0"/>
          </a:p>
        </p:txBody>
      </p:sp>
    </p:spTree>
    <p:extLst>
      <p:ext uri="{BB962C8B-B14F-4D97-AF65-F5344CB8AC3E}">
        <p14:creationId xmlns:p14="http://schemas.microsoft.com/office/powerpoint/2010/main" val="4119587036"/>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4500" y="542925"/>
            <a:ext cx="11214100" cy="535531"/>
          </a:xfrm>
        </p:spPr>
        <p:txBody>
          <a:bodyPr/>
          <a:lstStyle/>
          <a:p>
            <a:r>
              <a:rPr lang="en-IN" dirty="0"/>
              <a:t>CORPORATE SOCIAL RESPONSIBILITY (CSR): Sec 135</a:t>
            </a:r>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40</a:t>
            </a:fld>
            <a:endParaRPr lang="en-US" noProof="0" dirty="0"/>
          </a:p>
        </p:txBody>
      </p:sp>
      <p:sp>
        <p:nvSpPr>
          <p:cNvPr id="4" name="Content Placeholder 3"/>
          <p:cNvSpPr>
            <a:spLocks noGrp="1"/>
          </p:cNvSpPr>
          <p:nvPr>
            <p:ph idx="1"/>
          </p:nvPr>
        </p:nvSpPr>
        <p:spPr>
          <a:xfrm>
            <a:off x="534154" y="1087509"/>
            <a:ext cx="11284103" cy="5236619"/>
          </a:xfrm>
        </p:spPr>
        <p:txBody>
          <a:bodyPr>
            <a:normAutofit fontScale="77500" lnSpcReduction="20000"/>
          </a:bodyPr>
          <a:lstStyle/>
          <a:p>
            <a:pPr marL="0" indent="0">
              <a:buNone/>
            </a:pPr>
            <a:endParaRPr lang="en-IN" b="1" u="sng" dirty="0"/>
          </a:p>
          <a:p>
            <a:r>
              <a:rPr lang="en-US" dirty="0"/>
              <a:t>The amendments are prospective from 22.01.21 and only unspent amt for F.Y 20-21 in respect of other than ongoing projects need to be transferred to funds as per Sch.VII within 6 M, except when there being a provision, for earlier yrs, which remain o/s as on 31.03.21, need to be transferred to separate Bank A/c/Fund as the case may be</a:t>
            </a:r>
          </a:p>
          <a:p>
            <a:r>
              <a:rPr lang="en-US" dirty="0"/>
              <a:t>In case of companies covered under Sec 135 , disclosure required for amount of expenditure incurred on csr.</a:t>
            </a:r>
          </a:p>
          <a:p>
            <a:r>
              <a:rPr lang="en-US" dirty="0"/>
              <a:t>At least 2% of Average N/P during the 3 immediately preceding F.Ys</a:t>
            </a:r>
          </a:p>
          <a:p>
            <a:r>
              <a:rPr lang="en-IN" dirty="0"/>
              <a:t>N/P as per Sec 198</a:t>
            </a:r>
          </a:p>
          <a:p>
            <a:r>
              <a:rPr lang="en-IN" dirty="0"/>
              <a:t>For newly incorporated co, number of years completed to be taken into acct  </a:t>
            </a:r>
          </a:p>
          <a:p>
            <a:r>
              <a:rPr lang="en-IN" dirty="0"/>
              <a:t>CSR should be dealt with as if like a “</a:t>
            </a:r>
            <a:r>
              <a:rPr lang="en-IN" b="1" dirty="0">
                <a:solidFill>
                  <a:srgbClr val="FF0000"/>
                </a:solidFill>
              </a:rPr>
              <a:t>Tax</a:t>
            </a:r>
            <a:r>
              <a:rPr lang="en-IN" dirty="0"/>
              <a:t>” rather than a “ Social Obligation”</a:t>
            </a:r>
          </a:p>
          <a:p>
            <a:r>
              <a:rPr lang="en-IN" dirty="0"/>
              <a:t>One off events like marathons,awards,charitable concerts,sponsorship programmes etc –not qualify as CSR exp.</a:t>
            </a:r>
          </a:p>
          <a:p>
            <a:r>
              <a:rPr lang="en-IN" dirty="0"/>
              <a:t>Activities undertaken in Project/Progrmme mode only permissible</a:t>
            </a:r>
          </a:p>
          <a:p>
            <a:r>
              <a:rPr lang="en-IN" dirty="0"/>
              <a:t>Expenses incurred in pursuance of legal obligations under Land,Labour /other laws not eligible as CSR exp. </a:t>
            </a:r>
          </a:p>
        </p:txBody>
      </p:sp>
    </p:spTree>
    <p:extLst>
      <p:ext uri="{BB962C8B-B14F-4D97-AF65-F5344CB8AC3E}">
        <p14:creationId xmlns:p14="http://schemas.microsoft.com/office/powerpoint/2010/main" val="2201337292"/>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CORPORATE SOCIAL RESPONSIBILITY (CSR)</a:t>
            </a:r>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41</a:t>
            </a:fld>
            <a:endParaRPr lang="en-US" noProof="0" dirty="0"/>
          </a:p>
        </p:txBody>
      </p:sp>
      <p:sp>
        <p:nvSpPr>
          <p:cNvPr id="4" name="Content Placeholder 3"/>
          <p:cNvSpPr>
            <a:spLocks noGrp="1"/>
          </p:cNvSpPr>
          <p:nvPr>
            <p:ph idx="1"/>
          </p:nvPr>
        </p:nvSpPr>
        <p:spPr>
          <a:xfrm>
            <a:off x="443365" y="1407886"/>
            <a:ext cx="11215235" cy="5109028"/>
          </a:xfrm>
        </p:spPr>
        <p:txBody>
          <a:bodyPr>
            <a:normAutofit/>
          </a:bodyPr>
          <a:lstStyle/>
          <a:p>
            <a:pPr marL="0" indent="0">
              <a:buNone/>
            </a:pPr>
            <a:r>
              <a:rPr lang="en-IN" b="1" u="sng" dirty="0"/>
              <a:t>Amended requirement:</a:t>
            </a:r>
          </a:p>
          <a:p>
            <a:r>
              <a:rPr lang="en-US" dirty="0"/>
              <a:t>Where the company covered under Section 135 of the CA13, the following shall be disclosed with </a:t>
            </a:r>
            <a:r>
              <a:rPr lang="en-IN" dirty="0"/>
              <a:t>regard to CSR activities:</a:t>
            </a:r>
          </a:p>
          <a:p>
            <a:r>
              <a:rPr lang="en-US" dirty="0"/>
              <a:t>(i) Amount required to be spent by the company during the year</a:t>
            </a:r>
          </a:p>
          <a:p>
            <a:r>
              <a:rPr lang="en-US" dirty="0"/>
              <a:t>(ii) Amount of expenditure incurred</a:t>
            </a:r>
          </a:p>
          <a:p>
            <a:r>
              <a:rPr lang="en-US" dirty="0"/>
              <a:t>(iii) Shortfall at the end of the year</a:t>
            </a:r>
          </a:p>
          <a:p>
            <a:r>
              <a:rPr lang="en-US" dirty="0"/>
              <a:t>(iv) Total of previous years shortfall</a:t>
            </a:r>
          </a:p>
          <a:p>
            <a:r>
              <a:rPr lang="en-IN" dirty="0"/>
              <a:t>(v) Reason for shortfall</a:t>
            </a:r>
          </a:p>
          <a:p>
            <a:r>
              <a:rPr lang="en-US" dirty="0"/>
              <a:t>(vi) Nature of CSR activities</a:t>
            </a:r>
          </a:p>
        </p:txBody>
      </p:sp>
    </p:spTree>
    <p:extLst>
      <p:ext uri="{BB962C8B-B14F-4D97-AF65-F5344CB8AC3E}">
        <p14:creationId xmlns:p14="http://schemas.microsoft.com/office/powerpoint/2010/main" val="3631554508"/>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CORPORATE SOCIAL RESPONSIBILITY (CSR)</a:t>
            </a:r>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42</a:t>
            </a:fld>
            <a:endParaRPr lang="en-US" noProof="0" dirty="0"/>
          </a:p>
        </p:txBody>
      </p:sp>
      <p:sp>
        <p:nvSpPr>
          <p:cNvPr id="4" name="Content Placeholder 3"/>
          <p:cNvSpPr>
            <a:spLocks noGrp="1"/>
          </p:cNvSpPr>
          <p:nvPr>
            <p:ph idx="1"/>
          </p:nvPr>
        </p:nvSpPr>
        <p:spPr/>
        <p:txBody>
          <a:bodyPr/>
          <a:lstStyle/>
          <a:p>
            <a:r>
              <a:rPr lang="en-US" dirty="0"/>
              <a:t>(vii) Details of RPTs, e.g., contribution to a trust controlled by the company in relation to CSR expenditure as per relevant AS/Ind AS</a:t>
            </a:r>
          </a:p>
          <a:p>
            <a:r>
              <a:rPr lang="en-US" dirty="0"/>
              <a:t>(viii) Where a </a:t>
            </a:r>
            <a:r>
              <a:rPr lang="en-US" b="1" dirty="0">
                <a:solidFill>
                  <a:srgbClr val="FF0000"/>
                </a:solidFill>
              </a:rPr>
              <a:t>provision</a:t>
            </a:r>
            <a:r>
              <a:rPr lang="en-US" dirty="0"/>
              <a:t> is made with respect to a liability incurred by entering into a contractual obligation, the movements in the provision during the year should be shown separately</a:t>
            </a:r>
            <a:endParaRPr lang="en-IN" dirty="0"/>
          </a:p>
          <a:p>
            <a:endParaRPr lang="en-IN" dirty="0"/>
          </a:p>
        </p:txBody>
      </p:sp>
    </p:spTree>
    <p:extLst>
      <p:ext uri="{BB962C8B-B14F-4D97-AF65-F5344CB8AC3E}">
        <p14:creationId xmlns:p14="http://schemas.microsoft.com/office/powerpoint/2010/main" val="3189589843"/>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CORPORATE SOCIAL RESPONSIBILITY (CSR)</a:t>
            </a:r>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43</a:t>
            </a:fld>
            <a:endParaRPr lang="en-US" noProof="0" dirty="0"/>
          </a:p>
        </p:txBody>
      </p:sp>
      <p:sp>
        <p:nvSpPr>
          <p:cNvPr id="4" name="Content Placeholder 3"/>
          <p:cNvSpPr>
            <a:spLocks noGrp="1"/>
          </p:cNvSpPr>
          <p:nvPr>
            <p:ph idx="1"/>
          </p:nvPr>
        </p:nvSpPr>
        <p:spPr>
          <a:xfrm>
            <a:off x="85725" y="1628775"/>
            <a:ext cx="11477625" cy="4433888"/>
          </a:xfrm>
        </p:spPr>
        <p:txBody>
          <a:bodyPr>
            <a:normAutofit/>
          </a:bodyPr>
          <a:lstStyle/>
          <a:p>
            <a:pPr marL="0" indent="0">
              <a:buNone/>
            </a:pPr>
            <a:r>
              <a:rPr lang="en-US" b="1" u="sng" dirty="0"/>
              <a:t>CARO </a:t>
            </a:r>
            <a:r>
              <a:rPr lang="en-US" b="1" dirty="0"/>
              <a:t>: </a:t>
            </a:r>
            <a:r>
              <a:rPr lang="en-US" b="1" dirty="0">
                <a:solidFill>
                  <a:srgbClr val="FF0000"/>
                </a:solidFill>
              </a:rPr>
              <a:t>Clause 3 (xx)</a:t>
            </a:r>
          </a:p>
          <a:p>
            <a:pPr marL="0" indent="0">
              <a:buNone/>
            </a:pPr>
            <a:r>
              <a:rPr lang="en-US" dirty="0"/>
              <a:t>(a): Whether, in respect of </a:t>
            </a:r>
            <a:r>
              <a:rPr lang="en-US" b="1" dirty="0">
                <a:solidFill>
                  <a:srgbClr val="FF0000"/>
                </a:solidFill>
              </a:rPr>
              <a:t>other than ongoing projects</a:t>
            </a:r>
            <a:r>
              <a:rPr lang="en-US" dirty="0"/>
              <a:t>, the company has transferred unspent amount to a fund specified in Schedule VII to the Companies Act within a period of </a:t>
            </a:r>
            <a:r>
              <a:rPr lang="en-US" b="1" dirty="0">
                <a:solidFill>
                  <a:srgbClr val="FF0000"/>
                </a:solidFill>
              </a:rPr>
              <a:t>six </a:t>
            </a:r>
            <a:r>
              <a:rPr lang="en-US" dirty="0"/>
              <a:t>months of the expiry of the financial year in compliance with second proviso to sub-section (5) of section 135 of the said Act.</a:t>
            </a:r>
          </a:p>
          <a:p>
            <a:pPr marL="0" indent="0">
              <a:buNone/>
            </a:pPr>
            <a:r>
              <a:rPr lang="en-US" dirty="0"/>
              <a:t>(b): Whether any amount remaining unspent under sub-section (5) of section 135 of the Companies Act, pursuant to any </a:t>
            </a:r>
            <a:r>
              <a:rPr lang="en-US" b="1" dirty="0">
                <a:solidFill>
                  <a:srgbClr val="FF0000"/>
                </a:solidFill>
              </a:rPr>
              <a:t>ongoing project</a:t>
            </a:r>
            <a:r>
              <a:rPr lang="en-US" dirty="0"/>
              <a:t>, has been transferred to special account in compliance with the provision of sub-section (6)of section 135 of the said Act</a:t>
            </a:r>
            <a:endParaRPr lang="en-IN" dirty="0"/>
          </a:p>
        </p:txBody>
      </p:sp>
    </p:spTree>
    <p:extLst>
      <p:ext uri="{BB962C8B-B14F-4D97-AF65-F5344CB8AC3E}">
        <p14:creationId xmlns:p14="http://schemas.microsoft.com/office/powerpoint/2010/main" val="2608321782"/>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CORPORATE SOCIAL RESPONSIBILITY (CSR)</a:t>
            </a:r>
            <a:endParaRPr lang="en-GB" dirty="0"/>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44</a:t>
            </a:fld>
            <a:endParaRPr lang="en-US" noProof="0" dirty="0"/>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2258629727"/>
              </p:ext>
            </p:extLst>
          </p:nvPr>
        </p:nvGraphicFramePr>
        <p:xfrm>
          <a:off x="442913" y="1412875"/>
          <a:ext cx="11215687" cy="47640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16371859"/>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CORPORATE SOCIAL RESPONSIBILITY (CSR)</a:t>
            </a:r>
            <a:endParaRPr lang="en-GB" dirty="0"/>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45</a:t>
            </a:fld>
            <a:endParaRPr lang="en-US" noProof="0" dirty="0"/>
          </a:p>
        </p:txBody>
      </p:sp>
      <p:sp>
        <p:nvSpPr>
          <p:cNvPr id="4" name="Content Placeholder 3"/>
          <p:cNvSpPr>
            <a:spLocks noGrp="1"/>
          </p:cNvSpPr>
          <p:nvPr>
            <p:ph idx="1"/>
          </p:nvPr>
        </p:nvSpPr>
        <p:spPr>
          <a:xfrm>
            <a:off x="314325" y="1352550"/>
            <a:ext cx="11344275" cy="4824413"/>
          </a:xfrm>
        </p:spPr>
        <p:txBody>
          <a:bodyPr/>
          <a:lstStyle/>
          <a:p>
            <a:r>
              <a:rPr lang="en-GB" dirty="0"/>
              <a:t>Funds specified in Schedule VII</a:t>
            </a:r>
          </a:p>
        </p:txBody>
      </p:sp>
      <p:graphicFrame>
        <p:nvGraphicFramePr>
          <p:cNvPr id="5" name="Diagram 4"/>
          <p:cNvGraphicFramePr/>
          <p:nvPr>
            <p:extLst>
              <p:ext uri="{D42A27DB-BD31-4B8C-83A1-F6EECF244321}">
                <p14:modId xmlns:p14="http://schemas.microsoft.com/office/powerpoint/2010/main" val="3241253326"/>
              </p:ext>
            </p:extLst>
          </p:nvPr>
        </p:nvGraphicFramePr>
        <p:xfrm>
          <a:off x="2032000" y="2201333"/>
          <a:ext cx="8128000" cy="3937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91510385"/>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4500" y="542925"/>
            <a:ext cx="11214100" cy="535531"/>
          </a:xfrm>
        </p:spPr>
        <p:txBody>
          <a:bodyPr/>
          <a:lstStyle/>
          <a:p>
            <a:r>
              <a:rPr lang="en-US" dirty="0"/>
              <a:t>DETAILS OF CRYPTO CURRENCY OR </a:t>
            </a:r>
            <a:r>
              <a:rPr lang="en-IN" dirty="0"/>
              <a:t>VIRTUAL CURRENCY</a:t>
            </a:r>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46</a:t>
            </a:fld>
            <a:endParaRPr lang="en-US" noProof="0" dirty="0"/>
          </a:p>
        </p:txBody>
      </p:sp>
      <p:sp>
        <p:nvSpPr>
          <p:cNvPr id="4" name="Content Placeholder 3"/>
          <p:cNvSpPr>
            <a:spLocks noGrp="1"/>
          </p:cNvSpPr>
          <p:nvPr>
            <p:ph idx="1"/>
          </p:nvPr>
        </p:nvSpPr>
        <p:spPr>
          <a:xfrm>
            <a:off x="38100" y="1514475"/>
            <a:ext cx="11620500" cy="4876800"/>
          </a:xfrm>
        </p:spPr>
        <p:txBody>
          <a:bodyPr>
            <a:normAutofit/>
          </a:bodyPr>
          <a:lstStyle/>
          <a:p>
            <a:pPr marL="0" indent="0">
              <a:buNone/>
            </a:pPr>
            <a:r>
              <a:rPr lang="en-IN" b="1" u="sng" dirty="0"/>
              <a:t>Existing </a:t>
            </a:r>
            <a:r>
              <a:rPr lang="en-IN" b="1" u="sng" dirty="0" err="1"/>
              <a:t>requirement:</a:t>
            </a:r>
            <a:r>
              <a:rPr lang="en-IN" dirty="0" err="1"/>
              <a:t>NIL</a:t>
            </a:r>
            <a:r>
              <a:rPr lang="en-IN" dirty="0"/>
              <a:t>.</a:t>
            </a:r>
          </a:p>
          <a:p>
            <a:pPr marL="0" indent="0">
              <a:buNone/>
            </a:pPr>
            <a:r>
              <a:rPr lang="en-IN" b="1" u="sng" dirty="0"/>
              <a:t>Amended requirement:</a:t>
            </a:r>
          </a:p>
          <a:p>
            <a:r>
              <a:rPr lang="en-US" dirty="0"/>
              <a:t>Details of crypto currency or virtual currency where the company has </a:t>
            </a:r>
            <a:r>
              <a:rPr lang="en-US" b="1" dirty="0">
                <a:solidFill>
                  <a:srgbClr val="FF0000"/>
                </a:solidFill>
              </a:rPr>
              <a:t>traded or invested</a:t>
            </a:r>
            <a:r>
              <a:rPr lang="en-US" dirty="0"/>
              <a:t> in crypto currency or virtual currency during the financial year, the following shall be disclosed:</a:t>
            </a:r>
          </a:p>
          <a:p>
            <a:pPr lvl="1"/>
            <a:r>
              <a:rPr lang="en-US" dirty="0"/>
              <a:t>Profit or loss on transactions involving crypto currency or virtual currency</a:t>
            </a:r>
          </a:p>
          <a:p>
            <a:pPr lvl="1"/>
            <a:r>
              <a:rPr lang="en-US" dirty="0"/>
              <a:t>Amount of currency held as at the reporting date</a:t>
            </a:r>
          </a:p>
          <a:p>
            <a:pPr lvl="1"/>
            <a:r>
              <a:rPr lang="en-US" b="1" dirty="0">
                <a:solidFill>
                  <a:srgbClr val="FF0000"/>
                </a:solidFill>
              </a:rPr>
              <a:t>Deposits or advances</a:t>
            </a:r>
            <a:r>
              <a:rPr lang="en-US" dirty="0"/>
              <a:t> from any person for the purpose of trading or investing in crypto currency/ virtual </a:t>
            </a:r>
            <a:r>
              <a:rPr lang="en-IN" dirty="0"/>
              <a:t>currency</a:t>
            </a:r>
          </a:p>
          <a:p>
            <a:pPr lvl="1"/>
            <a:r>
              <a:rPr lang="en-IN" dirty="0"/>
              <a:t>Crypto currency-form of digital /virtual currency generated through a series of written computer codes that rely on cryptography which is encryption and is thus independent of any central issuing authority per se.-GN</a:t>
            </a:r>
          </a:p>
        </p:txBody>
      </p:sp>
    </p:spTree>
    <p:extLst>
      <p:ext uri="{BB962C8B-B14F-4D97-AF65-F5344CB8AC3E}">
        <p14:creationId xmlns:p14="http://schemas.microsoft.com/office/powerpoint/2010/main" val="3031691272"/>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C263D6C4-4840-40CC-AC84-17E24B3B7BDE}" type="slidenum">
              <a:rPr lang="en-US" noProof="0" smtClean="0"/>
              <a:pPr/>
              <a:t>47</a:t>
            </a:fld>
            <a:endParaRPr lang="en-US" noProof="0" dirty="0"/>
          </a:p>
        </p:txBody>
      </p:sp>
      <p:sp>
        <p:nvSpPr>
          <p:cNvPr id="4" name="Title 3"/>
          <p:cNvSpPr>
            <a:spLocks noGrp="1"/>
          </p:cNvSpPr>
          <p:nvPr>
            <p:ph type="title"/>
          </p:nvPr>
        </p:nvSpPr>
        <p:spPr>
          <a:xfrm>
            <a:off x="193475" y="2017486"/>
            <a:ext cx="10300353" cy="1987540"/>
          </a:xfrm>
        </p:spPr>
        <p:txBody>
          <a:bodyPr>
            <a:normAutofit/>
          </a:bodyPr>
          <a:lstStyle/>
          <a:p>
            <a:r>
              <a:rPr lang="en-US" b="0" dirty="0"/>
              <a:t>ADDITIONAL REGULATORY INFORMATION(ARI)</a:t>
            </a:r>
            <a:endParaRPr lang="en-IN" dirty="0"/>
          </a:p>
        </p:txBody>
      </p:sp>
    </p:spTree>
    <p:extLst>
      <p:ext uri="{BB962C8B-B14F-4D97-AF65-F5344CB8AC3E}">
        <p14:creationId xmlns:p14="http://schemas.microsoft.com/office/powerpoint/2010/main" val="2119083526"/>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Highlights</a:t>
            </a:r>
            <a:r>
              <a:rPr lang="en-US" dirty="0"/>
              <a:t> on </a:t>
            </a:r>
            <a:r>
              <a:rPr lang="en-US" dirty="0">
                <a:solidFill>
                  <a:srgbClr val="FF0000"/>
                </a:solidFill>
              </a:rPr>
              <a:t>ARI</a:t>
            </a:r>
            <a:endParaRPr lang="en-GB" dirty="0"/>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48</a:t>
            </a:fld>
            <a:endParaRPr lang="en-US" noProof="0" dirty="0"/>
          </a:p>
        </p:txBody>
      </p:sp>
      <p:sp>
        <p:nvSpPr>
          <p:cNvPr id="4" name="Content Placeholder 3"/>
          <p:cNvSpPr>
            <a:spLocks noGrp="1"/>
          </p:cNvSpPr>
          <p:nvPr>
            <p:ph idx="1"/>
          </p:nvPr>
        </p:nvSpPr>
        <p:spPr>
          <a:xfrm>
            <a:off x="36965" y="1759359"/>
            <a:ext cx="11215235" cy="4920841"/>
          </a:xfrm>
        </p:spPr>
        <p:txBody>
          <a:bodyPr>
            <a:normAutofit/>
          </a:bodyPr>
          <a:lstStyle/>
          <a:p>
            <a:r>
              <a:rPr lang="en-US" dirty="0"/>
              <a:t>Title deeds of immovable properties not held in name of the company</a:t>
            </a:r>
          </a:p>
          <a:p>
            <a:r>
              <a:rPr lang="en-US" dirty="0"/>
              <a:t>Revaluation of property, plant and </a:t>
            </a:r>
            <a:r>
              <a:rPr lang="en-IN" dirty="0"/>
              <a:t>equipment and intangible assets by a registered </a:t>
            </a:r>
            <a:r>
              <a:rPr lang="en-IN" dirty="0" err="1"/>
              <a:t>Valuer</a:t>
            </a:r>
            <a:r>
              <a:rPr lang="en-IN" dirty="0"/>
              <a:t>.</a:t>
            </a:r>
          </a:p>
          <a:p>
            <a:r>
              <a:rPr lang="en-IN" dirty="0"/>
              <a:t>Loans and advances Capital work-in-progress (CWIP) and intangible assets under development.</a:t>
            </a:r>
          </a:p>
          <a:p>
            <a:r>
              <a:rPr lang="en-US" dirty="0"/>
              <a:t>Details of benami property held</a:t>
            </a:r>
          </a:p>
        </p:txBody>
      </p:sp>
    </p:spTree>
    <p:extLst>
      <p:ext uri="{BB962C8B-B14F-4D97-AF65-F5344CB8AC3E}">
        <p14:creationId xmlns:p14="http://schemas.microsoft.com/office/powerpoint/2010/main" val="2178783494"/>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4500" y="316558"/>
            <a:ext cx="11214100" cy="978729"/>
          </a:xfrm>
        </p:spPr>
        <p:txBody>
          <a:bodyPr/>
          <a:lstStyle/>
          <a:p>
            <a:r>
              <a:rPr lang="en-US" dirty="0">
                <a:solidFill>
                  <a:srgbClr val="FF0000"/>
                </a:solidFill>
              </a:rPr>
              <a:t>Highlights</a:t>
            </a:r>
            <a:r>
              <a:rPr lang="en-US" dirty="0"/>
              <a:t> on </a:t>
            </a:r>
            <a:r>
              <a:rPr lang="en-US" dirty="0">
                <a:solidFill>
                  <a:srgbClr val="FF0000"/>
                </a:solidFill>
              </a:rPr>
              <a:t>ARI</a:t>
            </a:r>
            <a:br>
              <a:rPr lang="en-US" dirty="0">
                <a:solidFill>
                  <a:srgbClr val="FF0000"/>
                </a:solidFill>
              </a:rPr>
            </a:br>
            <a:endParaRPr lang="en-IN" dirty="0">
              <a:solidFill>
                <a:srgbClr val="FF0000"/>
              </a:solidFill>
            </a:endParaRPr>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49</a:t>
            </a:fld>
            <a:endParaRPr lang="en-US" noProof="0" dirty="0"/>
          </a:p>
        </p:txBody>
      </p:sp>
      <p:sp>
        <p:nvSpPr>
          <p:cNvPr id="4" name="Content Placeholder 3"/>
          <p:cNvSpPr>
            <a:spLocks noGrp="1"/>
          </p:cNvSpPr>
          <p:nvPr>
            <p:ph idx="1"/>
          </p:nvPr>
        </p:nvSpPr>
        <p:spPr>
          <a:xfrm>
            <a:off x="109990" y="1685017"/>
            <a:ext cx="11215235" cy="4812620"/>
          </a:xfrm>
        </p:spPr>
        <p:txBody>
          <a:bodyPr>
            <a:normAutofit/>
          </a:bodyPr>
          <a:lstStyle/>
          <a:p>
            <a:r>
              <a:rPr lang="en-US" dirty="0"/>
              <a:t>Registration of charges/satisfaction with </a:t>
            </a:r>
            <a:r>
              <a:rPr lang="en-US" dirty="0" err="1"/>
              <a:t>RoC</a:t>
            </a:r>
            <a:endParaRPr lang="en-US" dirty="0"/>
          </a:p>
          <a:p>
            <a:r>
              <a:rPr lang="en-US" dirty="0"/>
              <a:t>Compliance with number of layers of companies</a:t>
            </a:r>
          </a:p>
          <a:p>
            <a:r>
              <a:rPr lang="en-US" dirty="0"/>
              <a:t>Disclosure of ratios</a:t>
            </a:r>
          </a:p>
          <a:p>
            <a:r>
              <a:rPr lang="en-US" dirty="0"/>
              <a:t>Compliance with approved scheme(s) of Arrangements</a:t>
            </a:r>
          </a:p>
          <a:p>
            <a:r>
              <a:rPr lang="en-US" dirty="0"/>
              <a:t>Rounding off</a:t>
            </a:r>
          </a:p>
        </p:txBody>
      </p:sp>
    </p:spTree>
    <p:extLst>
      <p:ext uri="{BB962C8B-B14F-4D97-AF65-F5344CB8AC3E}">
        <p14:creationId xmlns:p14="http://schemas.microsoft.com/office/powerpoint/2010/main" val="3596177420"/>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Section 2(40) Financial Statement</a:t>
            </a:r>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5</a:t>
            </a:fld>
            <a:endParaRPr lang="en-US" noProof="0" dirty="0"/>
          </a:p>
        </p:txBody>
      </p:sp>
      <p:sp>
        <p:nvSpPr>
          <p:cNvPr id="4" name="Content Placeholder 3"/>
          <p:cNvSpPr>
            <a:spLocks noGrp="1"/>
          </p:cNvSpPr>
          <p:nvPr>
            <p:ph idx="1"/>
          </p:nvPr>
        </p:nvSpPr>
        <p:spPr>
          <a:xfrm>
            <a:off x="228600" y="1714500"/>
            <a:ext cx="11963399" cy="4476750"/>
          </a:xfrm>
        </p:spPr>
        <p:txBody>
          <a:bodyPr>
            <a:normAutofit/>
          </a:bodyPr>
          <a:lstStyle/>
          <a:p>
            <a:pPr marL="0" indent="0">
              <a:buNone/>
            </a:pPr>
            <a:r>
              <a:rPr lang="en-US" dirty="0"/>
              <a:t>“Financial Statement” in relation to a company, includes—</a:t>
            </a:r>
          </a:p>
          <a:p>
            <a:pPr lvl="1">
              <a:buFont typeface="Wingdings" panose="05000000000000000000" pitchFamily="2" charset="2"/>
              <a:buChar char="Ø"/>
            </a:pPr>
            <a:r>
              <a:rPr lang="en-US" dirty="0"/>
              <a:t>BS at the end of the F.Y;</a:t>
            </a:r>
          </a:p>
          <a:p>
            <a:pPr lvl="1">
              <a:buFont typeface="Wingdings" panose="05000000000000000000" pitchFamily="2" charset="2"/>
              <a:buChar char="Ø"/>
            </a:pPr>
            <a:r>
              <a:rPr lang="en-US" dirty="0"/>
              <a:t>a Statement of profit and loss, or in the case of a  company carrying on any activity not for profit, an I&amp;E A/c  for the F.Y;</a:t>
            </a:r>
          </a:p>
          <a:p>
            <a:pPr lvl="1">
              <a:buFont typeface="Wingdings" panose="05000000000000000000" pitchFamily="2" charset="2"/>
              <a:buChar char="Ø"/>
            </a:pPr>
            <a:r>
              <a:rPr lang="en-US" dirty="0"/>
              <a:t>Cash Flow Statement for the F.Y;</a:t>
            </a:r>
          </a:p>
          <a:p>
            <a:pPr lvl="1">
              <a:buFont typeface="Wingdings" panose="05000000000000000000" pitchFamily="2" charset="2"/>
              <a:buChar char="Ø"/>
            </a:pPr>
            <a:r>
              <a:rPr lang="en-US" dirty="0"/>
              <a:t>Statement of Changes in </a:t>
            </a:r>
            <a:r>
              <a:rPr lang="en-US" i="1" dirty="0"/>
              <a:t>Equity, if applicable; </a:t>
            </a:r>
            <a:r>
              <a:rPr lang="en-US" dirty="0"/>
              <a:t>and</a:t>
            </a:r>
          </a:p>
          <a:p>
            <a:pPr lvl="1">
              <a:buFont typeface="Wingdings" panose="05000000000000000000" pitchFamily="2" charset="2"/>
              <a:buChar char="Ø"/>
            </a:pPr>
            <a:r>
              <a:rPr lang="en-US" dirty="0"/>
              <a:t> Any explanatory note </a:t>
            </a:r>
            <a:r>
              <a:rPr lang="en-US" i="1" dirty="0"/>
              <a:t>annexed</a:t>
            </a:r>
            <a:r>
              <a:rPr lang="en-US" dirty="0"/>
              <a:t> to, or forming part of, any document referred to above.</a:t>
            </a:r>
          </a:p>
          <a:p>
            <a:pPr marL="457200" lvl="1" indent="0">
              <a:buNone/>
            </a:pPr>
            <a:r>
              <a:rPr lang="en-US" dirty="0"/>
              <a:t>Provided that the FS, with respect to </a:t>
            </a:r>
            <a:r>
              <a:rPr lang="en-US" b="1" dirty="0">
                <a:solidFill>
                  <a:srgbClr val="FF0000"/>
                </a:solidFill>
              </a:rPr>
              <a:t>OPC, small company, dormant company and private company (if such private company is a start-up)</a:t>
            </a:r>
            <a:r>
              <a:rPr lang="en-US" dirty="0"/>
              <a:t> may  not include the cash flow statement;</a:t>
            </a:r>
          </a:p>
        </p:txBody>
      </p:sp>
    </p:spTree>
    <p:extLst>
      <p:ext uri="{BB962C8B-B14F-4D97-AF65-F5344CB8AC3E}">
        <p14:creationId xmlns:p14="http://schemas.microsoft.com/office/powerpoint/2010/main" val="2911134658"/>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4500" y="288476"/>
            <a:ext cx="11214100" cy="978729"/>
          </a:xfrm>
        </p:spPr>
        <p:txBody>
          <a:bodyPr/>
          <a:lstStyle/>
          <a:p>
            <a:r>
              <a:rPr lang="en-US" dirty="0"/>
              <a:t>TITLE DEEDS OF IMMOVABLE PROPERTIES NOT HELD IN NAME OF THE COMPANY</a:t>
            </a:r>
            <a:endParaRPr lang="en-IN" dirty="0"/>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50</a:t>
            </a:fld>
            <a:endParaRPr lang="en-US" noProof="0" dirty="0"/>
          </a:p>
        </p:txBody>
      </p:sp>
      <p:sp>
        <p:nvSpPr>
          <p:cNvPr id="4" name="Content Placeholder 3"/>
          <p:cNvSpPr>
            <a:spLocks noGrp="1"/>
          </p:cNvSpPr>
          <p:nvPr>
            <p:ph idx="1"/>
          </p:nvPr>
        </p:nvSpPr>
        <p:spPr>
          <a:xfrm>
            <a:off x="240165" y="1714045"/>
            <a:ext cx="11215235" cy="4783592"/>
          </a:xfrm>
        </p:spPr>
        <p:txBody>
          <a:bodyPr>
            <a:normAutofit lnSpcReduction="10000"/>
          </a:bodyPr>
          <a:lstStyle/>
          <a:p>
            <a:pPr marL="0" indent="0">
              <a:buNone/>
            </a:pPr>
            <a:r>
              <a:rPr lang="en-IN" b="1" u="sng" dirty="0"/>
              <a:t>Existing requirement:</a:t>
            </a:r>
          </a:p>
          <a:p>
            <a:r>
              <a:rPr lang="en-US" dirty="0"/>
              <a:t>No such disclosures required under Schedule III.</a:t>
            </a:r>
          </a:p>
          <a:p>
            <a:pPr marL="0" indent="0">
              <a:buNone/>
            </a:pPr>
            <a:endParaRPr lang="en-US" dirty="0"/>
          </a:p>
          <a:p>
            <a:pPr marL="0" indent="0">
              <a:buNone/>
            </a:pPr>
            <a:r>
              <a:rPr lang="en-IN" b="1" u="sng" dirty="0"/>
              <a:t>Amended requirement:</a:t>
            </a:r>
          </a:p>
          <a:p>
            <a:r>
              <a:rPr lang="en-US" dirty="0"/>
              <a:t>The company shall provide the following details of all the immovable properties (other than properties where the company is the lessee and the </a:t>
            </a:r>
            <a:r>
              <a:rPr lang="en-US" b="1" dirty="0">
                <a:solidFill>
                  <a:srgbClr val="FF0000"/>
                </a:solidFill>
              </a:rPr>
              <a:t>lease agreements</a:t>
            </a:r>
            <a:r>
              <a:rPr lang="en-US" dirty="0"/>
              <a:t> are duly executed in favour of the lessee) whose title deeds are not held in the name of the company and where such immovable property is </a:t>
            </a:r>
            <a:r>
              <a:rPr lang="en-US" b="1" dirty="0">
                <a:solidFill>
                  <a:srgbClr val="FF0000"/>
                </a:solidFill>
              </a:rPr>
              <a:t>jointly</a:t>
            </a:r>
            <a:r>
              <a:rPr lang="en-US" dirty="0"/>
              <a:t> held with others, details are required to be given to the extent of the company’s share.</a:t>
            </a:r>
            <a:endParaRPr lang="en-IN" u="sng" dirty="0"/>
          </a:p>
        </p:txBody>
      </p:sp>
    </p:spTree>
    <p:extLst>
      <p:ext uri="{BB962C8B-B14F-4D97-AF65-F5344CB8AC3E}">
        <p14:creationId xmlns:p14="http://schemas.microsoft.com/office/powerpoint/2010/main" val="3955189286"/>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4500" y="553085"/>
            <a:ext cx="11214100" cy="978729"/>
          </a:xfrm>
        </p:spPr>
        <p:txBody>
          <a:bodyPr/>
          <a:lstStyle/>
          <a:p>
            <a:r>
              <a:rPr lang="en-US" dirty="0"/>
              <a:t>REVALUATION OF PROPERTY, PLANT AND </a:t>
            </a:r>
            <a:r>
              <a:rPr lang="en-IN" dirty="0"/>
              <a:t>EQUIPMENT AND INTANGIBLE ASSETS BY A REGISTERED VALUER</a:t>
            </a:r>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51</a:t>
            </a:fld>
            <a:endParaRPr lang="en-US" noProof="0" dirty="0"/>
          </a:p>
        </p:txBody>
      </p:sp>
      <p:sp>
        <p:nvSpPr>
          <p:cNvPr id="4" name="Content Placeholder 3"/>
          <p:cNvSpPr>
            <a:spLocks noGrp="1"/>
          </p:cNvSpPr>
          <p:nvPr>
            <p:ph idx="1"/>
          </p:nvPr>
        </p:nvSpPr>
        <p:spPr>
          <a:xfrm>
            <a:off x="240165" y="2044700"/>
            <a:ext cx="11215235" cy="4351338"/>
          </a:xfrm>
        </p:spPr>
        <p:txBody>
          <a:bodyPr>
            <a:normAutofit fontScale="92500"/>
          </a:bodyPr>
          <a:lstStyle/>
          <a:p>
            <a:pPr marL="0" indent="0">
              <a:buNone/>
            </a:pPr>
            <a:r>
              <a:rPr lang="en-IN" b="1" u="sng" dirty="0"/>
              <a:t>Existing </a:t>
            </a:r>
            <a:r>
              <a:rPr lang="en-IN" b="1" u="sng" dirty="0" err="1"/>
              <a:t>requirement:</a:t>
            </a:r>
            <a:r>
              <a:rPr lang="en-IN" dirty="0" err="1"/>
              <a:t>NIL</a:t>
            </a:r>
            <a:r>
              <a:rPr lang="en-IN" dirty="0"/>
              <a:t>.</a:t>
            </a:r>
          </a:p>
          <a:p>
            <a:pPr marL="0" indent="0">
              <a:buNone/>
            </a:pPr>
            <a:endParaRPr lang="en-IN" b="1" u="sng" dirty="0"/>
          </a:p>
          <a:p>
            <a:pPr marL="0" indent="0">
              <a:buNone/>
            </a:pPr>
            <a:r>
              <a:rPr lang="en-IN" b="1" u="sng" dirty="0"/>
              <a:t>Amended requirement:</a:t>
            </a:r>
          </a:p>
          <a:p>
            <a:r>
              <a:rPr lang="en-US" dirty="0"/>
              <a:t>The Company shall disclose as to whether the revaluation (where carried out) is based on the valuation by a registered valuer as defined under rule 2 of Companies (Registered Valuers and Valuation) Rules, 2017.</a:t>
            </a:r>
          </a:p>
          <a:p>
            <a:r>
              <a:rPr lang="en-US" dirty="0"/>
              <a:t>Two scenarios: </a:t>
            </a:r>
            <a:r>
              <a:rPr lang="en-US" b="1" dirty="0">
                <a:solidFill>
                  <a:srgbClr val="FF0000"/>
                </a:solidFill>
              </a:rPr>
              <a:t>External &amp; Internal Valuation</a:t>
            </a:r>
          </a:p>
          <a:p>
            <a:r>
              <a:rPr lang="en-US" dirty="0"/>
              <a:t>External-check the documentation as to registration under rules</a:t>
            </a:r>
          </a:p>
          <a:p>
            <a:r>
              <a:rPr lang="en-US" dirty="0"/>
              <a:t>Internal-exercise professional skepticism &amp; review basis and assumptions</a:t>
            </a:r>
            <a:endParaRPr lang="en-IN" dirty="0"/>
          </a:p>
          <a:p>
            <a:endParaRPr lang="en-US" dirty="0"/>
          </a:p>
        </p:txBody>
      </p:sp>
    </p:spTree>
    <p:extLst>
      <p:ext uri="{BB962C8B-B14F-4D97-AF65-F5344CB8AC3E}">
        <p14:creationId xmlns:p14="http://schemas.microsoft.com/office/powerpoint/2010/main" val="12508820"/>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4500" y="542925"/>
            <a:ext cx="11214100" cy="978729"/>
          </a:xfrm>
        </p:spPr>
        <p:txBody>
          <a:bodyPr/>
          <a:lstStyle/>
          <a:p>
            <a:r>
              <a:rPr lang="en-US" dirty="0"/>
              <a:t>REVALUATION OF PROPERTY, PLANT AND </a:t>
            </a:r>
            <a:r>
              <a:rPr lang="en-IN" dirty="0"/>
              <a:t>EQUIPMENT AND INTANGIBLE ASSETS</a:t>
            </a:r>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52</a:t>
            </a:fld>
            <a:endParaRPr lang="en-US" noProof="0" dirty="0"/>
          </a:p>
        </p:txBody>
      </p:sp>
      <p:sp>
        <p:nvSpPr>
          <p:cNvPr id="4" name="Content Placeholder 3"/>
          <p:cNvSpPr>
            <a:spLocks noGrp="1"/>
          </p:cNvSpPr>
          <p:nvPr>
            <p:ph idx="1"/>
          </p:nvPr>
        </p:nvSpPr>
        <p:spPr>
          <a:xfrm>
            <a:off x="167140" y="1963737"/>
            <a:ext cx="11805785" cy="4275138"/>
          </a:xfrm>
        </p:spPr>
        <p:txBody>
          <a:bodyPr>
            <a:normAutofit lnSpcReduction="10000"/>
          </a:bodyPr>
          <a:lstStyle/>
          <a:p>
            <a:pPr marL="0" indent="0">
              <a:buNone/>
            </a:pPr>
            <a:r>
              <a:rPr lang="en-US" b="1" u="sng" dirty="0"/>
              <a:t>CARO Requirement:</a:t>
            </a:r>
            <a:r>
              <a:rPr lang="en-US" b="1" dirty="0"/>
              <a:t> </a:t>
            </a:r>
            <a:r>
              <a:rPr lang="en-US" b="1" dirty="0">
                <a:solidFill>
                  <a:srgbClr val="FF0000"/>
                </a:solidFill>
              </a:rPr>
              <a:t>Clause 3 (i) (d)</a:t>
            </a:r>
            <a:endParaRPr lang="en-US" b="1" u="sng" dirty="0">
              <a:solidFill>
                <a:srgbClr val="FF0000"/>
              </a:solidFill>
            </a:endParaRPr>
          </a:p>
          <a:p>
            <a:r>
              <a:rPr lang="en-US" dirty="0"/>
              <a:t>Whether the company has revalued its Property, Plant and Equipment (including Right to use assets) or intangible assets or both during the year and, if so, whether the revaluation is based on the valuation by a Registered Valuer; specify the amount of change, if change is 10% or more in the aggregate of the net carrying value of each class of Property, Plant and Equipment or intangible assets.</a:t>
            </a:r>
          </a:p>
          <a:p>
            <a:r>
              <a:rPr lang="en-US" dirty="0"/>
              <a:t>Since maintenance of records of intangibles a new requirement, many cos my not have proper inventory. One time exercise needed to reconstruct the records &amp; documentary evidences like licenses, agreements, internal SOPs(for internally generated only)  </a:t>
            </a:r>
            <a:endParaRPr lang="en-IN" dirty="0"/>
          </a:p>
        </p:txBody>
      </p:sp>
    </p:spTree>
    <p:extLst>
      <p:ext uri="{BB962C8B-B14F-4D97-AF65-F5344CB8AC3E}">
        <p14:creationId xmlns:p14="http://schemas.microsoft.com/office/powerpoint/2010/main" val="1543432017"/>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4500" y="542925"/>
            <a:ext cx="11214100" cy="535531"/>
          </a:xfrm>
        </p:spPr>
        <p:txBody>
          <a:bodyPr/>
          <a:lstStyle/>
          <a:p>
            <a:r>
              <a:rPr lang="en-IN" dirty="0"/>
              <a:t>LOANS AND ADVANCES</a:t>
            </a:r>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53</a:t>
            </a:fld>
            <a:endParaRPr lang="en-US" noProof="0" dirty="0"/>
          </a:p>
        </p:txBody>
      </p:sp>
      <p:sp>
        <p:nvSpPr>
          <p:cNvPr id="4" name="Content Placeholder 3"/>
          <p:cNvSpPr>
            <a:spLocks noGrp="1"/>
          </p:cNvSpPr>
          <p:nvPr>
            <p:ph idx="1"/>
          </p:nvPr>
        </p:nvSpPr>
        <p:spPr>
          <a:xfrm>
            <a:off x="240165" y="1545998"/>
            <a:ext cx="11215235" cy="4769077"/>
          </a:xfrm>
        </p:spPr>
        <p:txBody>
          <a:bodyPr>
            <a:normAutofit fontScale="92500"/>
          </a:bodyPr>
          <a:lstStyle/>
          <a:p>
            <a:pPr marL="0" indent="0">
              <a:buNone/>
            </a:pPr>
            <a:r>
              <a:rPr lang="en-IN" b="1" u="sng" dirty="0"/>
              <a:t>Existing requirement:</a:t>
            </a:r>
          </a:p>
          <a:p>
            <a:r>
              <a:rPr lang="en-US" dirty="0"/>
              <a:t>Schedule III required disclosure of loans to related parties (giving details thereof) and advances to related parties </a:t>
            </a:r>
            <a:r>
              <a:rPr lang="en-IN" dirty="0"/>
              <a:t>(giving details thereof).</a:t>
            </a:r>
          </a:p>
          <a:p>
            <a:endParaRPr lang="en-US" dirty="0"/>
          </a:p>
          <a:p>
            <a:pPr marL="0" indent="0">
              <a:buNone/>
            </a:pPr>
            <a:r>
              <a:rPr lang="en-IN" b="1" u="sng" dirty="0"/>
              <a:t>Amended requirement:</a:t>
            </a:r>
          </a:p>
          <a:p>
            <a:r>
              <a:rPr lang="en-US" dirty="0"/>
              <a:t>Additionally, following disclosures shall be made where loans or advances in the nature of loans are granted to promoters, directors, key managerial personnel (KMPs) and the related parties (as defined under Companies Act, 2013) either severally or jointly with any other person, that are:</a:t>
            </a:r>
          </a:p>
          <a:p>
            <a:pPr lvl="1"/>
            <a:r>
              <a:rPr lang="en-US" dirty="0"/>
              <a:t>Repayable on demand or</a:t>
            </a:r>
          </a:p>
          <a:p>
            <a:pPr lvl="1"/>
            <a:r>
              <a:rPr lang="en-US" dirty="0"/>
              <a:t>Without specifying any terms or period of repayment</a:t>
            </a:r>
            <a:endParaRPr lang="en-IN" dirty="0"/>
          </a:p>
        </p:txBody>
      </p:sp>
    </p:spTree>
    <p:extLst>
      <p:ext uri="{BB962C8B-B14F-4D97-AF65-F5344CB8AC3E}">
        <p14:creationId xmlns:p14="http://schemas.microsoft.com/office/powerpoint/2010/main" val="838690739"/>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LOANS AND ADVANCES</a:t>
            </a:r>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54</a:t>
            </a:fld>
            <a:endParaRPr lang="en-US" noProof="0" dirty="0"/>
          </a:p>
        </p:txBody>
      </p:sp>
      <p:graphicFrame>
        <p:nvGraphicFramePr>
          <p:cNvPr id="5" name="Content Placeholder 4"/>
          <p:cNvGraphicFramePr>
            <a:graphicFrameLocks noGrp="1"/>
          </p:cNvGraphicFramePr>
          <p:nvPr>
            <p:ph idx="1"/>
          </p:nvPr>
        </p:nvGraphicFramePr>
        <p:xfrm>
          <a:off x="442914" y="1230539"/>
          <a:ext cx="11215686" cy="2123440"/>
        </p:xfrm>
        <a:graphic>
          <a:graphicData uri="http://schemas.openxmlformats.org/drawingml/2006/table">
            <a:tbl>
              <a:tblPr firstRow="1" bandRow="1">
                <a:tableStyleId>{5C22544A-7EE6-4342-B048-85BDC9FD1C3A}</a:tableStyleId>
              </a:tblPr>
              <a:tblGrid>
                <a:gridCol w="3738562">
                  <a:extLst>
                    <a:ext uri="{9D8B030D-6E8A-4147-A177-3AD203B41FA5}">
                      <a16:colId xmlns:a16="http://schemas.microsoft.com/office/drawing/2014/main" val="20000"/>
                    </a:ext>
                  </a:extLst>
                </a:gridCol>
                <a:gridCol w="3738562">
                  <a:extLst>
                    <a:ext uri="{9D8B030D-6E8A-4147-A177-3AD203B41FA5}">
                      <a16:colId xmlns:a16="http://schemas.microsoft.com/office/drawing/2014/main" val="20001"/>
                    </a:ext>
                  </a:extLst>
                </a:gridCol>
                <a:gridCol w="3738562">
                  <a:extLst>
                    <a:ext uri="{9D8B030D-6E8A-4147-A177-3AD203B41FA5}">
                      <a16:colId xmlns:a16="http://schemas.microsoft.com/office/drawing/2014/main" val="20002"/>
                    </a:ext>
                  </a:extLst>
                </a:gridCol>
              </a:tblGrid>
              <a:tr h="370840">
                <a:tc>
                  <a:txBody>
                    <a:bodyPr/>
                    <a:lstStyle/>
                    <a:p>
                      <a:r>
                        <a:rPr lang="en-IN" sz="1800" b="1" i="0" u="none" strike="noStrike" kern="1200" baseline="0" dirty="0">
                          <a:solidFill>
                            <a:schemeClr val="lt1"/>
                          </a:solidFill>
                          <a:latin typeface="+mn-lt"/>
                          <a:ea typeface="+mn-ea"/>
                          <a:cs typeface="+mn-cs"/>
                        </a:rPr>
                        <a:t>Type of borrower</a:t>
                      </a:r>
                      <a:endParaRPr lang="en-IN" dirty="0"/>
                    </a:p>
                  </a:txBody>
                  <a:tcPr/>
                </a:tc>
                <a:tc>
                  <a:txBody>
                    <a:bodyPr/>
                    <a:lstStyle/>
                    <a:p>
                      <a:r>
                        <a:rPr lang="en-US" sz="1800" b="1" i="0" u="none" strike="noStrike" kern="1200" baseline="0" dirty="0">
                          <a:solidFill>
                            <a:schemeClr val="lt1"/>
                          </a:solidFill>
                          <a:latin typeface="+mn-lt"/>
                          <a:ea typeface="+mn-ea"/>
                          <a:cs typeface="+mn-cs"/>
                        </a:rPr>
                        <a:t>Amount of loan or advance in the </a:t>
                      </a:r>
                      <a:r>
                        <a:rPr lang="en-IN" sz="1800" b="1" i="0" u="none" strike="noStrike" kern="1200" baseline="0" dirty="0">
                          <a:solidFill>
                            <a:schemeClr val="lt1"/>
                          </a:solidFill>
                          <a:latin typeface="+mn-lt"/>
                          <a:ea typeface="+mn-ea"/>
                          <a:cs typeface="+mn-cs"/>
                        </a:rPr>
                        <a:t>nature of loan outstanding</a:t>
                      </a:r>
                      <a:endParaRPr lang="en-IN" dirty="0"/>
                    </a:p>
                  </a:txBody>
                  <a:tcPr/>
                </a:tc>
                <a:tc>
                  <a:txBody>
                    <a:bodyPr/>
                    <a:lstStyle/>
                    <a:p>
                      <a:r>
                        <a:rPr lang="en-US" sz="1800" b="1" i="0" u="none" strike="noStrike" kern="1200" baseline="0" dirty="0">
                          <a:solidFill>
                            <a:schemeClr val="lt1"/>
                          </a:solidFill>
                          <a:latin typeface="+mn-lt"/>
                          <a:ea typeface="+mn-ea"/>
                          <a:cs typeface="+mn-cs"/>
                        </a:rPr>
                        <a:t>to the total loans and</a:t>
                      </a:r>
                    </a:p>
                    <a:p>
                      <a:r>
                        <a:rPr lang="en-US" sz="1800" b="1" i="0" u="none" strike="noStrike" kern="1200" baseline="0" dirty="0">
                          <a:solidFill>
                            <a:schemeClr val="lt1"/>
                          </a:solidFill>
                          <a:latin typeface="+mn-lt"/>
                          <a:ea typeface="+mn-ea"/>
                          <a:cs typeface="+mn-cs"/>
                        </a:rPr>
                        <a:t>advances in the nature of loans</a:t>
                      </a:r>
                      <a:endParaRPr lang="en-IN" dirty="0"/>
                    </a:p>
                  </a:txBody>
                  <a:tcPr/>
                </a:tc>
                <a:extLst>
                  <a:ext uri="{0D108BD9-81ED-4DB2-BD59-A6C34878D82A}">
                    <a16:rowId xmlns:a16="http://schemas.microsoft.com/office/drawing/2014/main" val="10000"/>
                  </a:ext>
                </a:extLst>
              </a:tr>
              <a:tr h="370840">
                <a:tc>
                  <a:txBody>
                    <a:bodyPr/>
                    <a:lstStyle/>
                    <a:p>
                      <a:r>
                        <a:rPr lang="en-IN" sz="1800" b="0" i="0" u="none" strike="noStrike" kern="1200" baseline="0" dirty="0">
                          <a:solidFill>
                            <a:schemeClr val="dk1"/>
                          </a:solidFill>
                          <a:latin typeface="+mn-lt"/>
                          <a:ea typeface="+mn-ea"/>
                          <a:cs typeface="+mn-cs"/>
                        </a:rPr>
                        <a:t>Promoters</a:t>
                      </a:r>
                      <a:endParaRPr lang="en-IN" dirty="0"/>
                    </a:p>
                  </a:txBody>
                  <a:tcPr/>
                </a:tc>
                <a:tc>
                  <a:txBody>
                    <a:bodyPr/>
                    <a:lstStyle/>
                    <a:p>
                      <a:endParaRPr lang="en-IN" dirty="0"/>
                    </a:p>
                  </a:txBody>
                  <a:tcPr/>
                </a:tc>
                <a:tc>
                  <a:txBody>
                    <a:bodyPr/>
                    <a:lstStyle/>
                    <a:p>
                      <a:endParaRPr lang="en-IN" dirty="0"/>
                    </a:p>
                  </a:txBody>
                  <a:tcPr/>
                </a:tc>
                <a:extLst>
                  <a:ext uri="{0D108BD9-81ED-4DB2-BD59-A6C34878D82A}">
                    <a16:rowId xmlns:a16="http://schemas.microsoft.com/office/drawing/2014/main" val="10001"/>
                  </a:ext>
                </a:extLst>
              </a:tr>
              <a:tr h="370840">
                <a:tc>
                  <a:txBody>
                    <a:bodyPr/>
                    <a:lstStyle/>
                    <a:p>
                      <a:r>
                        <a:rPr lang="en-IN" sz="1800" b="0" i="0" u="none" strike="noStrike" kern="1200" baseline="0" dirty="0">
                          <a:solidFill>
                            <a:schemeClr val="dk1"/>
                          </a:solidFill>
                          <a:latin typeface="+mn-lt"/>
                          <a:ea typeface="+mn-ea"/>
                          <a:cs typeface="+mn-cs"/>
                        </a:rPr>
                        <a:t>Directors</a:t>
                      </a:r>
                      <a:endParaRPr lang="en-IN" dirty="0"/>
                    </a:p>
                  </a:txBody>
                  <a:tcPr/>
                </a:tc>
                <a:tc>
                  <a:txBody>
                    <a:bodyPr/>
                    <a:lstStyle/>
                    <a:p>
                      <a:endParaRPr lang="en-IN" dirty="0"/>
                    </a:p>
                  </a:txBody>
                  <a:tcPr/>
                </a:tc>
                <a:tc>
                  <a:txBody>
                    <a:bodyPr/>
                    <a:lstStyle/>
                    <a:p>
                      <a:endParaRPr lang="en-IN" dirty="0"/>
                    </a:p>
                  </a:txBody>
                  <a:tcPr/>
                </a:tc>
                <a:extLst>
                  <a:ext uri="{0D108BD9-81ED-4DB2-BD59-A6C34878D82A}">
                    <a16:rowId xmlns:a16="http://schemas.microsoft.com/office/drawing/2014/main" val="10002"/>
                  </a:ext>
                </a:extLst>
              </a:tr>
              <a:tr h="370840">
                <a:tc>
                  <a:txBody>
                    <a:bodyPr/>
                    <a:lstStyle/>
                    <a:p>
                      <a:r>
                        <a:rPr lang="en-IN" sz="1800" b="0" i="0" u="none" strike="noStrike" kern="1200" baseline="0" dirty="0">
                          <a:solidFill>
                            <a:schemeClr val="dk1"/>
                          </a:solidFill>
                          <a:latin typeface="+mn-lt"/>
                          <a:ea typeface="+mn-ea"/>
                          <a:cs typeface="+mn-cs"/>
                        </a:rPr>
                        <a:t>KMPs</a:t>
                      </a:r>
                      <a:endParaRPr lang="en-IN" dirty="0"/>
                    </a:p>
                  </a:txBody>
                  <a:tcPr/>
                </a:tc>
                <a:tc>
                  <a:txBody>
                    <a:bodyPr/>
                    <a:lstStyle/>
                    <a:p>
                      <a:endParaRPr lang="en-IN" dirty="0"/>
                    </a:p>
                  </a:txBody>
                  <a:tcPr/>
                </a:tc>
                <a:tc>
                  <a:txBody>
                    <a:bodyPr/>
                    <a:lstStyle/>
                    <a:p>
                      <a:endParaRPr lang="en-IN" dirty="0"/>
                    </a:p>
                  </a:txBody>
                  <a:tcPr/>
                </a:tc>
                <a:extLst>
                  <a:ext uri="{0D108BD9-81ED-4DB2-BD59-A6C34878D82A}">
                    <a16:rowId xmlns:a16="http://schemas.microsoft.com/office/drawing/2014/main" val="10003"/>
                  </a:ext>
                </a:extLst>
              </a:tr>
              <a:tr h="370840">
                <a:tc>
                  <a:txBody>
                    <a:bodyPr/>
                    <a:lstStyle/>
                    <a:p>
                      <a:r>
                        <a:rPr lang="en-IN" sz="1800" b="0" i="0" u="none" strike="noStrike" kern="1200" baseline="0" dirty="0">
                          <a:solidFill>
                            <a:schemeClr val="dk1"/>
                          </a:solidFill>
                          <a:latin typeface="+mn-lt"/>
                          <a:ea typeface="+mn-ea"/>
                          <a:cs typeface="+mn-cs"/>
                        </a:rPr>
                        <a:t>Related parties</a:t>
                      </a:r>
                      <a:endParaRPr lang="en-IN" dirty="0"/>
                    </a:p>
                  </a:txBody>
                  <a:tcPr/>
                </a:tc>
                <a:tc>
                  <a:txBody>
                    <a:bodyPr/>
                    <a:lstStyle/>
                    <a:p>
                      <a:endParaRPr lang="en-IN" dirty="0"/>
                    </a:p>
                  </a:txBody>
                  <a:tcPr/>
                </a:tc>
                <a:tc>
                  <a:txBody>
                    <a:bodyPr/>
                    <a:lstStyle/>
                    <a:p>
                      <a:endParaRPr lang="en-IN" dirty="0"/>
                    </a:p>
                  </a:txBody>
                  <a:tcPr/>
                </a:tc>
                <a:extLst>
                  <a:ext uri="{0D108BD9-81ED-4DB2-BD59-A6C34878D82A}">
                    <a16:rowId xmlns:a16="http://schemas.microsoft.com/office/drawing/2014/main" val="10004"/>
                  </a:ext>
                </a:extLst>
              </a:tr>
            </a:tbl>
          </a:graphicData>
        </a:graphic>
      </p:graphicFrame>
      <p:sp>
        <p:nvSpPr>
          <p:cNvPr id="7" name="TextBox 6"/>
          <p:cNvSpPr txBox="1"/>
          <p:nvPr/>
        </p:nvSpPr>
        <p:spPr>
          <a:xfrm>
            <a:off x="241300" y="3599544"/>
            <a:ext cx="11214100" cy="2308324"/>
          </a:xfrm>
          <a:prstGeom prst="rect">
            <a:avLst/>
          </a:prstGeom>
          <a:noFill/>
        </p:spPr>
        <p:txBody>
          <a:bodyPr wrap="square" rtlCol="0">
            <a:spAutoFit/>
          </a:bodyPr>
          <a:lstStyle/>
          <a:p>
            <a:r>
              <a:rPr lang="en-US" sz="2400" b="1" u="sng" dirty="0">
                <a:solidFill>
                  <a:schemeClr val="bg1"/>
                </a:solidFill>
              </a:rPr>
              <a:t>CARO Requirement</a:t>
            </a:r>
            <a:r>
              <a:rPr lang="en-US" sz="2400" b="1" dirty="0">
                <a:solidFill>
                  <a:schemeClr val="bg1"/>
                </a:solidFill>
              </a:rPr>
              <a:t>:</a:t>
            </a:r>
            <a:r>
              <a:rPr lang="en-US" sz="2400" b="1" dirty="0">
                <a:solidFill>
                  <a:srgbClr val="FF0000"/>
                </a:solidFill>
              </a:rPr>
              <a:t> Clause 3(iv)</a:t>
            </a:r>
          </a:p>
          <a:p>
            <a:pPr algn="just"/>
            <a:r>
              <a:rPr lang="en-US" sz="2400" dirty="0">
                <a:solidFill>
                  <a:schemeClr val="bg1"/>
                </a:solidFill>
              </a:rPr>
              <a:t>CARO 2020 requires auditors to report whether the company has granted any loans or advances in the nature of loans either repayable on demand or without specifying any terms or period of repayment, if so, specify the aggregate amount, percentage thereof to the total loans granted, aggregate amount of loans granted to Promoters, related parties as defined in 2(76) of the Act.</a:t>
            </a:r>
            <a:endParaRPr lang="en-IN" sz="2400" dirty="0">
              <a:solidFill>
                <a:schemeClr val="bg1"/>
              </a:solidFill>
            </a:endParaRPr>
          </a:p>
        </p:txBody>
      </p:sp>
    </p:spTree>
    <p:extLst>
      <p:ext uri="{BB962C8B-B14F-4D97-AF65-F5344CB8AC3E}">
        <p14:creationId xmlns:p14="http://schemas.microsoft.com/office/powerpoint/2010/main" val="697886861"/>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4500" y="542925"/>
            <a:ext cx="11214100" cy="978729"/>
          </a:xfrm>
        </p:spPr>
        <p:txBody>
          <a:bodyPr/>
          <a:lstStyle/>
          <a:p>
            <a:r>
              <a:rPr lang="en-IN" dirty="0"/>
              <a:t>CAPITAL WORK-IN-PROGRESS (CWIP) AND INTANGIBLE ASSETS UNDER DEVELOPMENT</a:t>
            </a:r>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55</a:t>
            </a:fld>
            <a:endParaRPr lang="en-US" noProof="0" dirty="0"/>
          </a:p>
        </p:txBody>
      </p:sp>
      <p:sp>
        <p:nvSpPr>
          <p:cNvPr id="4" name="Content Placeholder 3"/>
          <p:cNvSpPr>
            <a:spLocks noGrp="1"/>
          </p:cNvSpPr>
          <p:nvPr>
            <p:ph idx="1"/>
          </p:nvPr>
        </p:nvSpPr>
        <p:spPr>
          <a:xfrm>
            <a:off x="148090" y="2073275"/>
            <a:ext cx="11215235" cy="4351338"/>
          </a:xfrm>
        </p:spPr>
        <p:txBody>
          <a:bodyPr/>
          <a:lstStyle/>
          <a:p>
            <a:pPr marL="0" indent="0">
              <a:buNone/>
            </a:pPr>
            <a:r>
              <a:rPr lang="en-IN" b="1" u="sng" dirty="0"/>
              <a:t>Existing </a:t>
            </a:r>
            <a:r>
              <a:rPr lang="en-IN" b="1" u="sng" dirty="0" err="1"/>
              <a:t>requirement:</a:t>
            </a:r>
            <a:r>
              <a:rPr lang="en-IN" dirty="0" err="1"/>
              <a:t>NIL</a:t>
            </a:r>
            <a:r>
              <a:rPr lang="en-IN" dirty="0"/>
              <a:t>.</a:t>
            </a:r>
          </a:p>
          <a:p>
            <a:pPr marL="0" indent="0">
              <a:buNone/>
            </a:pPr>
            <a:endParaRPr lang="en-IN" dirty="0"/>
          </a:p>
          <a:p>
            <a:pPr marL="0" indent="0">
              <a:buNone/>
            </a:pPr>
            <a:r>
              <a:rPr lang="en-IN" b="1" u="sng" dirty="0"/>
              <a:t>Amended requirement:</a:t>
            </a:r>
          </a:p>
          <a:p>
            <a:r>
              <a:rPr lang="en-US" dirty="0"/>
              <a:t>For capital-work-in progress / intangible assets under development categories namely: </a:t>
            </a:r>
          </a:p>
          <a:p>
            <a:pPr lvl="1"/>
            <a:r>
              <a:rPr lang="en-US" dirty="0"/>
              <a:t>Projects in progress and </a:t>
            </a:r>
          </a:p>
          <a:p>
            <a:pPr lvl="1"/>
            <a:r>
              <a:rPr lang="en-US" dirty="0"/>
              <a:t>Projects temporarily suspended</a:t>
            </a:r>
          </a:p>
          <a:p>
            <a:r>
              <a:rPr lang="en-US" dirty="0"/>
              <a:t>Total shall tally with CWIP amount in the balance sheet.</a:t>
            </a:r>
            <a:endParaRPr lang="en-IN" u="sng" dirty="0"/>
          </a:p>
        </p:txBody>
      </p:sp>
    </p:spTree>
    <p:extLst>
      <p:ext uri="{BB962C8B-B14F-4D97-AF65-F5344CB8AC3E}">
        <p14:creationId xmlns:p14="http://schemas.microsoft.com/office/powerpoint/2010/main" val="3471807708"/>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4500" y="273984"/>
            <a:ext cx="11214100" cy="978729"/>
          </a:xfrm>
        </p:spPr>
        <p:txBody>
          <a:bodyPr/>
          <a:lstStyle/>
          <a:p>
            <a:r>
              <a:rPr lang="en-IN" dirty="0"/>
              <a:t>CAPITAL WORK-IN-PROGRESS (CWIP) AND INTANGIBLE ASSETS UNDER DEVELOPMENT</a:t>
            </a:r>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56</a:t>
            </a:fld>
            <a:endParaRPr lang="en-US" noProof="0" dirty="0"/>
          </a:p>
        </p:txBody>
      </p:sp>
      <p:sp>
        <p:nvSpPr>
          <p:cNvPr id="4" name="Content Placeholder 3"/>
          <p:cNvSpPr>
            <a:spLocks noGrp="1"/>
          </p:cNvSpPr>
          <p:nvPr>
            <p:ph idx="1"/>
          </p:nvPr>
        </p:nvSpPr>
        <p:spPr>
          <a:xfrm>
            <a:off x="240165" y="1947768"/>
            <a:ext cx="11732760" cy="4549869"/>
          </a:xfrm>
        </p:spPr>
        <p:txBody>
          <a:bodyPr>
            <a:normAutofit lnSpcReduction="10000"/>
          </a:bodyPr>
          <a:lstStyle/>
          <a:p>
            <a:r>
              <a:rPr lang="en-US" dirty="0"/>
              <a:t>The details on the above are required to be disclosed in the notes to FS with ageing disclosure for CWIP and IAUD.</a:t>
            </a:r>
          </a:p>
          <a:p>
            <a:r>
              <a:rPr lang="en-US" dirty="0"/>
              <a:t>This disclosure is also one of the First Time introduction to the FS.</a:t>
            </a:r>
          </a:p>
          <a:p>
            <a:r>
              <a:rPr lang="en-US" dirty="0"/>
              <a:t>Separate disclosure is called for projects which are suspended by the Company.</a:t>
            </a:r>
          </a:p>
          <a:p>
            <a:r>
              <a:rPr lang="en-US" dirty="0"/>
              <a:t>The company may have to share the details with the Auditors about the parameter of each project, cost details, cost overrun, time overrun etc as against the budgeted cost and time plan.</a:t>
            </a:r>
          </a:p>
          <a:p>
            <a:r>
              <a:rPr lang="en-US" dirty="0"/>
              <a:t>For a single asset/</a:t>
            </a:r>
            <a:r>
              <a:rPr lang="en-US" dirty="0" err="1"/>
              <a:t>project,recognized</a:t>
            </a:r>
            <a:r>
              <a:rPr lang="en-US" dirty="0"/>
              <a:t> as a </a:t>
            </a:r>
            <a:r>
              <a:rPr lang="en-US" dirty="0" err="1"/>
              <a:t>CWIP,the</a:t>
            </a:r>
            <a:r>
              <a:rPr lang="en-US" dirty="0"/>
              <a:t> ageing for the total amount of </a:t>
            </a:r>
            <a:r>
              <a:rPr lang="en-US" dirty="0" err="1"/>
              <a:t>CWIP,shall</a:t>
            </a:r>
            <a:r>
              <a:rPr lang="en-US" dirty="0"/>
              <a:t> fall into different ageing buckets as at a particular B/S date.</a:t>
            </a:r>
          </a:p>
          <a:p>
            <a:endParaRPr lang="en-US" dirty="0"/>
          </a:p>
        </p:txBody>
      </p:sp>
    </p:spTree>
    <p:extLst>
      <p:ext uri="{BB962C8B-B14F-4D97-AF65-F5344CB8AC3E}">
        <p14:creationId xmlns:p14="http://schemas.microsoft.com/office/powerpoint/2010/main" val="416069020"/>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4500" y="288476"/>
            <a:ext cx="11214100" cy="978729"/>
          </a:xfrm>
        </p:spPr>
        <p:txBody>
          <a:bodyPr/>
          <a:lstStyle/>
          <a:p>
            <a:r>
              <a:rPr lang="en-IN" dirty="0"/>
              <a:t>CAPITAL WORK-IN-PROGRESS (CWIP) AND INTANGIBLE ASSETS UNDER DEVELOPMENT</a:t>
            </a:r>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57</a:t>
            </a:fld>
            <a:endParaRPr lang="en-US" noProof="0" dirty="0"/>
          </a:p>
        </p:txBody>
      </p:sp>
      <p:sp>
        <p:nvSpPr>
          <p:cNvPr id="4" name="Content Placeholder 3"/>
          <p:cNvSpPr>
            <a:spLocks noGrp="1"/>
          </p:cNvSpPr>
          <p:nvPr>
            <p:ph idx="1"/>
          </p:nvPr>
        </p:nvSpPr>
        <p:spPr/>
        <p:txBody>
          <a:bodyPr/>
          <a:lstStyle/>
          <a:p>
            <a:r>
              <a:rPr lang="en-US" dirty="0"/>
              <a:t>The company and the Auditor have to work together after sharing the required details so that the required compliance could be met.</a:t>
            </a:r>
          </a:p>
          <a:p>
            <a:r>
              <a:rPr lang="en-US" dirty="0"/>
              <a:t>The format is as follows: </a:t>
            </a:r>
            <a:endParaRPr lang="en-IN" dirty="0"/>
          </a:p>
        </p:txBody>
      </p:sp>
      <p:graphicFrame>
        <p:nvGraphicFramePr>
          <p:cNvPr id="5" name="Table 4"/>
          <p:cNvGraphicFramePr>
            <a:graphicFrameLocks noGrp="1"/>
          </p:cNvGraphicFramePr>
          <p:nvPr>
            <p:extLst>
              <p:ext uri="{D42A27DB-BD31-4B8C-83A1-F6EECF244321}">
                <p14:modId xmlns:p14="http://schemas.microsoft.com/office/powerpoint/2010/main" val="3990172038"/>
              </p:ext>
            </p:extLst>
          </p:nvPr>
        </p:nvGraphicFramePr>
        <p:xfrm>
          <a:off x="497540" y="3537946"/>
          <a:ext cx="10957860" cy="2332815"/>
        </p:xfrm>
        <a:graphic>
          <a:graphicData uri="http://schemas.openxmlformats.org/drawingml/2006/table">
            <a:tbl>
              <a:tblPr firstRow="1" bandRow="1">
                <a:tableStyleId>{5C22544A-7EE6-4342-B048-85BDC9FD1C3A}</a:tableStyleId>
              </a:tblPr>
              <a:tblGrid>
                <a:gridCol w="3467849">
                  <a:extLst>
                    <a:ext uri="{9D8B030D-6E8A-4147-A177-3AD203B41FA5}">
                      <a16:colId xmlns:a16="http://schemas.microsoft.com/office/drawing/2014/main" val="20000"/>
                    </a:ext>
                  </a:extLst>
                </a:gridCol>
                <a:gridCol w="1479177">
                  <a:extLst>
                    <a:ext uri="{9D8B030D-6E8A-4147-A177-3AD203B41FA5}">
                      <a16:colId xmlns:a16="http://schemas.microsoft.com/office/drawing/2014/main" val="20001"/>
                    </a:ext>
                  </a:extLst>
                </a:gridCol>
                <a:gridCol w="1492623">
                  <a:extLst>
                    <a:ext uri="{9D8B030D-6E8A-4147-A177-3AD203B41FA5}">
                      <a16:colId xmlns:a16="http://schemas.microsoft.com/office/drawing/2014/main" val="20002"/>
                    </a:ext>
                  </a:extLst>
                </a:gridCol>
                <a:gridCol w="1532965">
                  <a:extLst>
                    <a:ext uri="{9D8B030D-6E8A-4147-A177-3AD203B41FA5}">
                      <a16:colId xmlns:a16="http://schemas.microsoft.com/office/drawing/2014/main" val="20003"/>
                    </a:ext>
                  </a:extLst>
                </a:gridCol>
                <a:gridCol w="1479176">
                  <a:extLst>
                    <a:ext uri="{9D8B030D-6E8A-4147-A177-3AD203B41FA5}">
                      <a16:colId xmlns:a16="http://schemas.microsoft.com/office/drawing/2014/main" val="20004"/>
                    </a:ext>
                  </a:extLst>
                </a:gridCol>
                <a:gridCol w="1506070">
                  <a:extLst>
                    <a:ext uri="{9D8B030D-6E8A-4147-A177-3AD203B41FA5}">
                      <a16:colId xmlns:a16="http://schemas.microsoft.com/office/drawing/2014/main" val="20005"/>
                    </a:ext>
                  </a:extLst>
                </a:gridCol>
              </a:tblGrid>
              <a:tr h="466563">
                <a:tc rowSpan="2">
                  <a:txBody>
                    <a:bodyPr/>
                    <a:lstStyle/>
                    <a:p>
                      <a:pPr algn="ctr"/>
                      <a:r>
                        <a:rPr lang="en-US" dirty="0"/>
                        <a:t>CWIP</a:t>
                      </a:r>
                      <a:endParaRPr lang="en-IN" dirty="0"/>
                    </a:p>
                  </a:txBody>
                  <a:tcPr anchor="ctr"/>
                </a:tc>
                <a:tc gridSpan="4">
                  <a:txBody>
                    <a:bodyPr/>
                    <a:lstStyle/>
                    <a:p>
                      <a:pPr algn="ctr"/>
                      <a:r>
                        <a:rPr lang="en-US" dirty="0"/>
                        <a:t>Amount in CWIP for a period</a:t>
                      </a:r>
                      <a:r>
                        <a:rPr lang="en-US" baseline="0" dirty="0"/>
                        <a:t> of</a:t>
                      </a:r>
                      <a:endParaRPr lang="en-IN" dirty="0"/>
                    </a:p>
                  </a:txBody>
                  <a:tcPr anchor="ctr"/>
                </a:tc>
                <a:tc hMerge="1">
                  <a:txBody>
                    <a:bodyPr/>
                    <a:lstStyle/>
                    <a:p>
                      <a:endParaRPr lang="en-IN" dirty="0"/>
                    </a:p>
                  </a:txBody>
                  <a:tcPr/>
                </a:tc>
                <a:tc hMerge="1">
                  <a:txBody>
                    <a:bodyPr/>
                    <a:lstStyle/>
                    <a:p>
                      <a:endParaRPr lang="en-IN" dirty="0"/>
                    </a:p>
                  </a:txBody>
                  <a:tcPr/>
                </a:tc>
                <a:tc hMerge="1">
                  <a:txBody>
                    <a:bodyPr/>
                    <a:lstStyle/>
                    <a:p>
                      <a:endParaRPr lang="en-IN" dirty="0"/>
                    </a:p>
                  </a:txBody>
                  <a:tcPr/>
                </a:tc>
                <a:tc rowSpan="2">
                  <a:txBody>
                    <a:bodyPr/>
                    <a:lstStyle/>
                    <a:p>
                      <a:pPr algn="ctr"/>
                      <a:r>
                        <a:rPr lang="en-US" dirty="0"/>
                        <a:t>*Total</a:t>
                      </a:r>
                      <a:endParaRPr lang="en-IN" dirty="0"/>
                    </a:p>
                  </a:txBody>
                  <a:tcPr anchor="ctr"/>
                </a:tc>
                <a:extLst>
                  <a:ext uri="{0D108BD9-81ED-4DB2-BD59-A6C34878D82A}">
                    <a16:rowId xmlns:a16="http://schemas.microsoft.com/office/drawing/2014/main" val="10000"/>
                  </a:ext>
                </a:extLst>
              </a:tr>
              <a:tr h="466563">
                <a:tc vMerge="1">
                  <a:txBody>
                    <a:bodyPr/>
                    <a:lstStyle/>
                    <a:p>
                      <a:endParaRPr lang="en-IN" dirty="0"/>
                    </a:p>
                  </a:txBody>
                  <a:tcPr/>
                </a:tc>
                <a:tc>
                  <a:txBody>
                    <a:bodyPr/>
                    <a:lstStyle/>
                    <a:p>
                      <a:pPr algn="ctr"/>
                      <a:r>
                        <a:rPr lang="en-US" dirty="0"/>
                        <a:t>&lt; 1Yr</a:t>
                      </a:r>
                      <a:endParaRPr lang="en-IN" dirty="0"/>
                    </a:p>
                  </a:txBody>
                  <a:tcPr anchor="ctr"/>
                </a:tc>
                <a:tc>
                  <a:txBody>
                    <a:bodyPr/>
                    <a:lstStyle/>
                    <a:p>
                      <a:pPr algn="ctr"/>
                      <a:r>
                        <a:rPr lang="en-US" dirty="0"/>
                        <a:t>1Yr – 2Yr</a:t>
                      </a:r>
                      <a:endParaRPr lang="en-IN" dirty="0"/>
                    </a:p>
                  </a:txBody>
                  <a:tcPr anchor="ctr"/>
                </a:tc>
                <a:tc>
                  <a:txBody>
                    <a:bodyPr/>
                    <a:lstStyle/>
                    <a:p>
                      <a:pPr algn="ctr"/>
                      <a:r>
                        <a:rPr lang="en-US" dirty="0"/>
                        <a:t>2Yr -3Yr</a:t>
                      </a:r>
                      <a:endParaRPr lang="en-IN" dirty="0"/>
                    </a:p>
                  </a:txBody>
                  <a:tcPr anchor="ctr"/>
                </a:tc>
                <a:tc>
                  <a:txBody>
                    <a:bodyPr/>
                    <a:lstStyle/>
                    <a:p>
                      <a:pPr algn="ctr"/>
                      <a:r>
                        <a:rPr lang="en-US" dirty="0"/>
                        <a:t>&gt; 3Yr</a:t>
                      </a:r>
                      <a:endParaRPr lang="en-IN" dirty="0"/>
                    </a:p>
                  </a:txBody>
                  <a:tcPr anchor="ctr"/>
                </a:tc>
                <a:tc vMerge="1">
                  <a:txBody>
                    <a:bodyPr/>
                    <a:lstStyle/>
                    <a:p>
                      <a:endParaRPr lang="en-IN" dirty="0"/>
                    </a:p>
                  </a:txBody>
                  <a:tcPr/>
                </a:tc>
                <a:extLst>
                  <a:ext uri="{0D108BD9-81ED-4DB2-BD59-A6C34878D82A}">
                    <a16:rowId xmlns:a16="http://schemas.microsoft.com/office/drawing/2014/main" val="10001"/>
                  </a:ext>
                </a:extLst>
              </a:tr>
              <a:tr h="466563">
                <a:tc>
                  <a:txBody>
                    <a:bodyPr/>
                    <a:lstStyle/>
                    <a:p>
                      <a:r>
                        <a:rPr lang="en-US" dirty="0"/>
                        <a:t>Projects in Progress</a:t>
                      </a:r>
                      <a:endParaRPr lang="en-IN" dirty="0"/>
                    </a:p>
                  </a:txBody>
                  <a:tcPr/>
                </a:tc>
                <a:tc>
                  <a:txBody>
                    <a:bodyPr/>
                    <a:lstStyle/>
                    <a:p>
                      <a:endParaRPr lang="en-IN" dirty="0"/>
                    </a:p>
                  </a:txBody>
                  <a:tcPr/>
                </a:tc>
                <a:tc>
                  <a:txBody>
                    <a:bodyPr/>
                    <a:lstStyle/>
                    <a:p>
                      <a:endParaRPr lang="en-IN" dirty="0"/>
                    </a:p>
                  </a:txBody>
                  <a:tcPr/>
                </a:tc>
                <a:tc>
                  <a:txBody>
                    <a:bodyPr/>
                    <a:lstStyle/>
                    <a:p>
                      <a:endParaRPr lang="en-IN" dirty="0"/>
                    </a:p>
                  </a:txBody>
                  <a:tcPr/>
                </a:tc>
                <a:tc>
                  <a:txBody>
                    <a:bodyPr/>
                    <a:lstStyle/>
                    <a:p>
                      <a:endParaRPr lang="en-IN" dirty="0"/>
                    </a:p>
                  </a:txBody>
                  <a:tcPr/>
                </a:tc>
                <a:tc>
                  <a:txBody>
                    <a:bodyPr/>
                    <a:lstStyle/>
                    <a:p>
                      <a:endParaRPr lang="en-IN" dirty="0"/>
                    </a:p>
                  </a:txBody>
                  <a:tcPr/>
                </a:tc>
                <a:extLst>
                  <a:ext uri="{0D108BD9-81ED-4DB2-BD59-A6C34878D82A}">
                    <a16:rowId xmlns:a16="http://schemas.microsoft.com/office/drawing/2014/main" val="10002"/>
                  </a:ext>
                </a:extLst>
              </a:tr>
              <a:tr h="466563">
                <a:tc>
                  <a:txBody>
                    <a:bodyPr/>
                    <a:lstStyle/>
                    <a:p>
                      <a:r>
                        <a:rPr lang="en-US" dirty="0"/>
                        <a:t>Projects temporarily</a:t>
                      </a:r>
                      <a:r>
                        <a:rPr lang="en-US" baseline="0" dirty="0"/>
                        <a:t> suspended</a:t>
                      </a:r>
                      <a:endParaRPr lang="en-IN" dirty="0"/>
                    </a:p>
                  </a:txBody>
                  <a:tcPr/>
                </a:tc>
                <a:tc>
                  <a:txBody>
                    <a:bodyPr/>
                    <a:lstStyle/>
                    <a:p>
                      <a:endParaRPr lang="en-IN" dirty="0"/>
                    </a:p>
                  </a:txBody>
                  <a:tcPr/>
                </a:tc>
                <a:tc>
                  <a:txBody>
                    <a:bodyPr/>
                    <a:lstStyle/>
                    <a:p>
                      <a:endParaRPr lang="en-IN" dirty="0"/>
                    </a:p>
                  </a:txBody>
                  <a:tcPr/>
                </a:tc>
                <a:tc>
                  <a:txBody>
                    <a:bodyPr/>
                    <a:lstStyle/>
                    <a:p>
                      <a:endParaRPr lang="en-IN" dirty="0"/>
                    </a:p>
                  </a:txBody>
                  <a:tcPr/>
                </a:tc>
                <a:tc>
                  <a:txBody>
                    <a:bodyPr/>
                    <a:lstStyle/>
                    <a:p>
                      <a:endParaRPr lang="en-IN" dirty="0"/>
                    </a:p>
                  </a:txBody>
                  <a:tcPr/>
                </a:tc>
                <a:tc>
                  <a:txBody>
                    <a:bodyPr/>
                    <a:lstStyle/>
                    <a:p>
                      <a:endParaRPr lang="en-IN" dirty="0"/>
                    </a:p>
                  </a:txBody>
                  <a:tcPr/>
                </a:tc>
                <a:extLst>
                  <a:ext uri="{0D108BD9-81ED-4DB2-BD59-A6C34878D82A}">
                    <a16:rowId xmlns:a16="http://schemas.microsoft.com/office/drawing/2014/main" val="10003"/>
                  </a:ext>
                </a:extLst>
              </a:tr>
              <a:tr h="466563">
                <a:tc gridSpan="6">
                  <a:txBody>
                    <a:bodyPr/>
                    <a:lstStyle/>
                    <a:p>
                      <a:r>
                        <a:rPr lang="en-US" dirty="0"/>
                        <a:t>*Total is to,</a:t>
                      </a:r>
                      <a:r>
                        <a:rPr lang="en-US" baseline="0" dirty="0"/>
                        <a:t> tally with Capital Work in Progress shown in the Balance Sheet</a:t>
                      </a:r>
                      <a:endParaRPr lang="en-IN" dirty="0"/>
                    </a:p>
                  </a:txBody>
                  <a:tcPr/>
                </a:tc>
                <a:tc hMerge="1">
                  <a:txBody>
                    <a:bodyPr/>
                    <a:lstStyle/>
                    <a:p>
                      <a:endParaRPr lang="en-IN" dirty="0"/>
                    </a:p>
                  </a:txBody>
                  <a:tcPr/>
                </a:tc>
                <a:tc hMerge="1">
                  <a:txBody>
                    <a:bodyPr/>
                    <a:lstStyle/>
                    <a:p>
                      <a:endParaRPr lang="en-IN" dirty="0"/>
                    </a:p>
                  </a:txBody>
                  <a:tcPr/>
                </a:tc>
                <a:tc hMerge="1">
                  <a:txBody>
                    <a:bodyPr/>
                    <a:lstStyle/>
                    <a:p>
                      <a:endParaRPr lang="en-IN" dirty="0"/>
                    </a:p>
                  </a:txBody>
                  <a:tcPr/>
                </a:tc>
                <a:tc hMerge="1">
                  <a:txBody>
                    <a:bodyPr/>
                    <a:lstStyle/>
                    <a:p>
                      <a:endParaRPr lang="en-IN" dirty="0"/>
                    </a:p>
                  </a:txBody>
                  <a:tcPr/>
                </a:tc>
                <a:tc hMerge="1">
                  <a:txBody>
                    <a:bodyPr/>
                    <a:lstStyle/>
                    <a:p>
                      <a:endParaRPr lang="en-IN" dirty="0"/>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561277503"/>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4500" y="288476"/>
            <a:ext cx="11214100" cy="978729"/>
          </a:xfrm>
        </p:spPr>
        <p:txBody>
          <a:bodyPr/>
          <a:lstStyle/>
          <a:p>
            <a:r>
              <a:rPr lang="en-IN" dirty="0"/>
              <a:t>CAPITAL WORK-IN-PROGRESS (CWIP) AND INTANGIBLE ASSETS UNDER DEVELOPMENT</a:t>
            </a:r>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58</a:t>
            </a:fld>
            <a:endParaRPr lang="en-US" noProof="0" dirty="0"/>
          </a:p>
        </p:txBody>
      </p:sp>
      <p:sp>
        <p:nvSpPr>
          <p:cNvPr id="4" name="Content Placeholder 3"/>
          <p:cNvSpPr>
            <a:spLocks noGrp="1"/>
          </p:cNvSpPr>
          <p:nvPr>
            <p:ph idx="1"/>
          </p:nvPr>
        </p:nvSpPr>
        <p:spPr/>
        <p:txBody>
          <a:bodyPr/>
          <a:lstStyle/>
          <a:p>
            <a:r>
              <a:rPr lang="en-US" dirty="0"/>
              <a:t>For CWIP and IAUD, whose completion is overdue or has exceeded its cost compared to its original plan, the following details shall be given:</a:t>
            </a:r>
          </a:p>
          <a:p>
            <a:endParaRPr lang="en-IN" dirty="0"/>
          </a:p>
        </p:txBody>
      </p:sp>
      <p:graphicFrame>
        <p:nvGraphicFramePr>
          <p:cNvPr id="5" name="Table 4"/>
          <p:cNvGraphicFramePr>
            <a:graphicFrameLocks noGrp="1"/>
          </p:cNvGraphicFramePr>
          <p:nvPr>
            <p:extLst>
              <p:ext uri="{D42A27DB-BD31-4B8C-83A1-F6EECF244321}">
                <p14:modId xmlns:p14="http://schemas.microsoft.com/office/powerpoint/2010/main" val="2365527038"/>
              </p:ext>
            </p:extLst>
          </p:nvPr>
        </p:nvGraphicFramePr>
        <p:xfrm>
          <a:off x="533400" y="3313336"/>
          <a:ext cx="10635130" cy="2612335"/>
        </p:xfrm>
        <a:graphic>
          <a:graphicData uri="http://schemas.openxmlformats.org/drawingml/2006/table">
            <a:tbl>
              <a:tblPr firstRow="1" bandRow="1">
                <a:tableStyleId>{5C22544A-7EE6-4342-B048-85BDC9FD1C3A}</a:tableStyleId>
              </a:tblPr>
              <a:tblGrid>
                <a:gridCol w="2127026">
                  <a:extLst>
                    <a:ext uri="{9D8B030D-6E8A-4147-A177-3AD203B41FA5}">
                      <a16:colId xmlns:a16="http://schemas.microsoft.com/office/drawing/2014/main" val="20000"/>
                    </a:ext>
                  </a:extLst>
                </a:gridCol>
                <a:gridCol w="2127026">
                  <a:extLst>
                    <a:ext uri="{9D8B030D-6E8A-4147-A177-3AD203B41FA5}">
                      <a16:colId xmlns:a16="http://schemas.microsoft.com/office/drawing/2014/main" val="20001"/>
                    </a:ext>
                  </a:extLst>
                </a:gridCol>
                <a:gridCol w="2127026">
                  <a:extLst>
                    <a:ext uri="{9D8B030D-6E8A-4147-A177-3AD203B41FA5}">
                      <a16:colId xmlns:a16="http://schemas.microsoft.com/office/drawing/2014/main" val="20002"/>
                    </a:ext>
                  </a:extLst>
                </a:gridCol>
                <a:gridCol w="2127026">
                  <a:extLst>
                    <a:ext uri="{9D8B030D-6E8A-4147-A177-3AD203B41FA5}">
                      <a16:colId xmlns:a16="http://schemas.microsoft.com/office/drawing/2014/main" val="20003"/>
                    </a:ext>
                  </a:extLst>
                </a:gridCol>
                <a:gridCol w="2127026">
                  <a:extLst>
                    <a:ext uri="{9D8B030D-6E8A-4147-A177-3AD203B41FA5}">
                      <a16:colId xmlns:a16="http://schemas.microsoft.com/office/drawing/2014/main" val="20004"/>
                    </a:ext>
                  </a:extLst>
                </a:gridCol>
              </a:tblGrid>
              <a:tr h="449315">
                <a:tc rowSpan="2">
                  <a:txBody>
                    <a:bodyPr/>
                    <a:lstStyle/>
                    <a:p>
                      <a:pPr algn="ctr"/>
                      <a:r>
                        <a:rPr lang="en-US" dirty="0"/>
                        <a:t>CWIP &amp;</a:t>
                      </a:r>
                      <a:r>
                        <a:rPr lang="en-US" baseline="0" dirty="0"/>
                        <a:t> IAUD</a:t>
                      </a:r>
                      <a:endParaRPr lang="en-IN" dirty="0"/>
                    </a:p>
                  </a:txBody>
                  <a:tcPr anchor="ctr"/>
                </a:tc>
                <a:tc gridSpan="4">
                  <a:txBody>
                    <a:bodyPr/>
                    <a:lstStyle/>
                    <a:p>
                      <a:pPr algn="ctr"/>
                      <a:r>
                        <a:rPr lang="en-US" dirty="0"/>
                        <a:t>To be completed in</a:t>
                      </a:r>
                      <a:endParaRPr lang="en-IN" dirty="0"/>
                    </a:p>
                  </a:txBody>
                  <a:tcPr anchor="ctr">
                    <a:solidFill>
                      <a:srgbClr val="0C75AC"/>
                    </a:solidFill>
                  </a:tcPr>
                </a:tc>
                <a:tc hMerge="1">
                  <a:txBody>
                    <a:bodyPr/>
                    <a:lstStyle/>
                    <a:p>
                      <a:endParaRPr lang="en-IN" dirty="0"/>
                    </a:p>
                  </a:txBody>
                  <a:tcPr/>
                </a:tc>
                <a:tc hMerge="1">
                  <a:txBody>
                    <a:bodyPr/>
                    <a:lstStyle/>
                    <a:p>
                      <a:endParaRPr lang="en-IN" dirty="0"/>
                    </a:p>
                  </a:txBody>
                  <a:tcPr/>
                </a:tc>
                <a:tc hMerge="1">
                  <a:txBody>
                    <a:bodyPr/>
                    <a:lstStyle/>
                    <a:p>
                      <a:endParaRPr lang="en-IN" dirty="0"/>
                    </a:p>
                  </a:txBody>
                  <a:tcPr/>
                </a:tc>
                <a:extLst>
                  <a:ext uri="{0D108BD9-81ED-4DB2-BD59-A6C34878D82A}">
                    <a16:rowId xmlns:a16="http://schemas.microsoft.com/office/drawing/2014/main" val="10000"/>
                  </a:ext>
                </a:extLst>
              </a:tr>
              <a:tr h="449315">
                <a:tc vMerge="1">
                  <a:txBody>
                    <a:bodyPr/>
                    <a:lstStyle/>
                    <a:p>
                      <a:endParaRPr lang="en-IN" dirty="0"/>
                    </a:p>
                  </a:txBody>
                  <a:tcPr/>
                </a:tc>
                <a:tc>
                  <a:txBody>
                    <a:bodyPr/>
                    <a:lstStyle/>
                    <a:p>
                      <a:pPr algn="ctr"/>
                      <a:r>
                        <a:rPr lang="en-US" dirty="0"/>
                        <a:t>&lt; 1 Yr</a:t>
                      </a:r>
                      <a:endParaRPr lang="en-IN" dirty="0"/>
                    </a:p>
                  </a:txBody>
                  <a:tcPr anchor="ctr">
                    <a:solidFill>
                      <a:srgbClr val="0C75AC"/>
                    </a:solidFill>
                  </a:tcPr>
                </a:tc>
                <a:tc>
                  <a:txBody>
                    <a:bodyPr/>
                    <a:lstStyle/>
                    <a:p>
                      <a:pPr algn="ctr"/>
                      <a:r>
                        <a:rPr lang="en-US" dirty="0"/>
                        <a:t>1 Yr – 2 Yr</a:t>
                      </a:r>
                      <a:endParaRPr lang="en-IN" dirty="0"/>
                    </a:p>
                  </a:txBody>
                  <a:tcPr anchor="ctr">
                    <a:solidFill>
                      <a:srgbClr val="0C75AC"/>
                    </a:solidFill>
                  </a:tcPr>
                </a:tc>
                <a:tc>
                  <a:txBody>
                    <a:bodyPr/>
                    <a:lstStyle/>
                    <a:p>
                      <a:pPr algn="ctr"/>
                      <a:r>
                        <a:rPr lang="en-US" dirty="0"/>
                        <a:t>2 Yr – 3 Yr</a:t>
                      </a:r>
                      <a:endParaRPr lang="en-IN" dirty="0"/>
                    </a:p>
                  </a:txBody>
                  <a:tcPr anchor="ctr">
                    <a:solidFill>
                      <a:srgbClr val="0C75AC"/>
                    </a:solidFill>
                  </a:tcPr>
                </a:tc>
                <a:tc>
                  <a:txBody>
                    <a:bodyPr/>
                    <a:lstStyle/>
                    <a:p>
                      <a:pPr algn="ctr"/>
                      <a:r>
                        <a:rPr lang="en-US" dirty="0"/>
                        <a:t>&gt; 3 Yr</a:t>
                      </a:r>
                      <a:endParaRPr lang="en-IN" dirty="0"/>
                    </a:p>
                  </a:txBody>
                  <a:tcPr anchor="ctr">
                    <a:solidFill>
                      <a:srgbClr val="0C75AC"/>
                    </a:solidFill>
                  </a:tcPr>
                </a:tc>
                <a:extLst>
                  <a:ext uri="{0D108BD9-81ED-4DB2-BD59-A6C34878D82A}">
                    <a16:rowId xmlns:a16="http://schemas.microsoft.com/office/drawing/2014/main" val="10001"/>
                  </a:ext>
                </a:extLst>
              </a:tr>
              <a:tr h="449315">
                <a:tc>
                  <a:txBody>
                    <a:bodyPr/>
                    <a:lstStyle/>
                    <a:p>
                      <a:r>
                        <a:rPr lang="en-US" dirty="0"/>
                        <a:t>Project - 1</a:t>
                      </a:r>
                      <a:endParaRPr lang="en-IN" dirty="0"/>
                    </a:p>
                  </a:txBody>
                  <a:tcPr/>
                </a:tc>
                <a:tc>
                  <a:txBody>
                    <a:bodyPr/>
                    <a:lstStyle/>
                    <a:p>
                      <a:endParaRPr lang="en-IN" dirty="0"/>
                    </a:p>
                  </a:txBody>
                  <a:tcPr/>
                </a:tc>
                <a:tc>
                  <a:txBody>
                    <a:bodyPr/>
                    <a:lstStyle/>
                    <a:p>
                      <a:endParaRPr lang="en-IN" dirty="0"/>
                    </a:p>
                  </a:txBody>
                  <a:tcPr/>
                </a:tc>
                <a:tc>
                  <a:txBody>
                    <a:bodyPr/>
                    <a:lstStyle/>
                    <a:p>
                      <a:endParaRPr lang="en-IN" dirty="0"/>
                    </a:p>
                  </a:txBody>
                  <a:tcPr/>
                </a:tc>
                <a:tc>
                  <a:txBody>
                    <a:bodyPr/>
                    <a:lstStyle/>
                    <a:p>
                      <a:endParaRPr lang="en-IN" dirty="0"/>
                    </a:p>
                  </a:txBody>
                  <a:tcPr/>
                </a:tc>
                <a:extLst>
                  <a:ext uri="{0D108BD9-81ED-4DB2-BD59-A6C34878D82A}">
                    <a16:rowId xmlns:a16="http://schemas.microsoft.com/office/drawing/2014/main" val="10002"/>
                  </a:ext>
                </a:extLst>
              </a:tr>
              <a:tr h="44931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Project - 2</a:t>
                      </a:r>
                      <a:endParaRPr lang="en-IN" dirty="0"/>
                    </a:p>
                  </a:txBody>
                  <a:tcPr/>
                </a:tc>
                <a:tc>
                  <a:txBody>
                    <a:bodyPr/>
                    <a:lstStyle/>
                    <a:p>
                      <a:endParaRPr lang="en-IN" dirty="0"/>
                    </a:p>
                  </a:txBody>
                  <a:tcPr/>
                </a:tc>
                <a:tc>
                  <a:txBody>
                    <a:bodyPr/>
                    <a:lstStyle/>
                    <a:p>
                      <a:endParaRPr lang="en-IN" dirty="0"/>
                    </a:p>
                  </a:txBody>
                  <a:tcPr/>
                </a:tc>
                <a:tc>
                  <a:txBody>
                    <a:bodyPr/>
                    <a:lstStyle/>
                    <a:p>
                      <a:endParaRPr lang="en-IN" dirty="0"/>
                    </a:p>
                  </a:txBody>
                  <a:tcPr/>
                </a:tc>
                <a:tc>
                  <a:txBody>
                    <a:bodyPr/>
                    <a:lstStyle/>
                    <a:p>
                      <a:endParaRPr lang="en-IN" dirty="0"/>
                    </a:p>
                  </a:txBody>
                  <a:tcPr/>
                </a:tc>
                <a:extLst>
                  <a:ext uri="{0D108BD9-81ED-4DB2-BD59-A6C34878D82A}">
                    <a16:rowId xmlns:a16="http://schemas.microsoft.com/office/drawing/2014/main" val="10003"/>
                  </a:ext>
                </a:extLst>
              </a:tr>
              <a:tr h="44931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Project - 3</a:t>
                      </a:r>
                      <a:endParaRPr lang="en-IN" dirty="0"/>
                    </a:p>
                  </a:txBody>
                  <a:tcPr/>
                </a:tc>
                <a:tc>
                  <a:txBody>
                    <a:bodyPr/>
                    <a:lstStyle/>
                    <a:p>
                      <a:endParaRPr lang="en-IN" dirty="0"/>
                    </a:p>
                  </a:txBody>
                  <a:tcPr/>
                </a:tc>
                <a:tc>
                  <a:txBody>
                    <a:bodyPr/>
                    <a:lstStyle/>
                    <a:p>
                      <a:endParaRPr lang="en-IN" dirty="0"/>
                    </a:p>
                  </a:txBody>
                  <a:tcPr/>
                </a:tc>
                <a:tc>
                  <a:txBody>
                    <a:bodyPr/>
                    <a:lstStyle/>
                    <a:p>
                      <a:endParaRPr lang="en-IN" dirty="0"/>
                    </a:p>
                  </a:txBody>
                  <a:tcPr/>
                </a:tc>
                <a:tc>
                  <a:txBody>
                    <a:bodyPr/>
                    <a:lstStyle/>
                    <a:p>
                      <a:endParaRPr lang="en-IN" dirty="0"/>
                    </a:p>
                  </a:txBody>
                  <a:tcPr/>
                </a:tc>
                <a:extLst>
                  <a:ext uri="{0D108BD9-81ED-4DB2-BD59-A6C34878D82A}">
                    <a16:rowId xmlns:a16="http://schemas.microsoft.com/office/drawing/2014/main" val="10004"/>
                  </a:ext>
                </a:extLst>
              </a:tr>
              <a:tr h="328293">
                <a:tc gridSpan="5">
                  <a:txBody>
                    <a:bodyPr/>
                    <a:lstStyle/>
                    <a:p>
                      <a:pPr algn="ctr"/>
                      <a:r>
                        <a:rPr lang="en-US" dirty="0"/>
                        <a:t>Details of</a:t>
                      </a:r>
                      <a:r>
                        <a:rPr lang="en-US" baseline="0" dirty="0"/>
                        <a:t> projects where activity has been suspended shall be given separately</a:t>
                      </a:r>
                      <a:endParaRPr lang="en-IN" dirty="0"/>
                    </a:p>
                  </a:txBody>
                  <a:tcPr anchor="ctr"/>
                </a:tc>
                <a:tc hMerge="1">
                  <a:txBody>
                    <a:bodyPr/>
                    <a:lstStyle/>
                    <a:p>
                      <a:endParaRPr lang="en-IN" dirty="0"/>
                    </a:p>
                  </a:txBody>
                  <a:tcPr/>
                </a:tc>
                <a:tc hMerge="1">
                  <a:txBody>
                    <a:bodyPr/>
                    <a:lstStyle/>
                    <a:p>
                      <a:endParaRPr lang="en-IN" dirty="0"/>
                    </a:p>
                  </a:txBody>
                  <a:tcPr/>
                </a:tc>
                <a:tc hMerge="1">
                  <a:txBody>
                    <a:bodyPr/>
                    <a:lstStyle/>
                    <a:p>
                      <a:endParaRPr lang="en-IN" dirty="0"/>
                    </a:p>
                  </a:txBody>
                  <a:tcPr/>
                </a:tc>
                <a:tc hMerge="1">
                  <a:txBody>
                    <a:bodyPr/>
                    <a:lstStyle/>
                    <a:p>
                      <a:endParaRPr lang="en-IN" dirty="0"/>
                    </a:p>
                  </a:txBody>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4063786000"/>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4500" y="542925"/>
            <a:ext cx="11214100" cy="535531"/>
          </a:xfrm>
        </p:spPr>
        <p:txBody>
          <a:bodyPr/>
          <a:lstStyle/>
          <a:p>
            <a:r>
              <a:rPr lang="en-US" dirty="0"/>
              <a:t>DETAILS OF BENAMI PROPERTY HELD</a:t>
            </a:r>
            <a:endParaRPr lang="en-IN" dirty="0"/>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59</a:t>
            </a:fld>
            <a:endParaRPr lang="en-US" noProof="0" dirty="0"/>
          </a:p>
        </p:txBody>
      </p:sp>
      <p:sp>
        <p:nvSpPr>
          <p:cNvPr id="4" name="Content Placeholder 3"/>
          <p:cNvSpPr>
            <a:spLocks noGrp="1"/>
          </p:cNvSpPr>
          <p:nvPr>
            <p:ph idx="1"/>
          </p:nvPr>
        </p:nvSpPr>
        <p:spPr>
          <a:xfrm>
            <a:off x="158939" y="1560999"/>
            <a:ext cx="11296461" cy="4936638"/>
          </a:xfrm>
        </p:spPr>
        <p:txBody>
          <a:bodyPr>
            <a:normAutofit/>
          </a:bodyPr>
          <a:lstStyle/>
          <a:p>
            <a:pPr marL="0" indent="0">
              <a:buNone/>
            </a:pPr>
            <a:r>
              <a:rPr lang="en-IN" b="1" u="sng" dirty="0"/>
              <a:t>Existing requirement:</a:t>
            </a:r>
          </a:p>
          <a:p>
            <a:r>
              <a:rPr lang="en-IN" dirty="0"/>
              <a:t>No such disclosures required.</a:t>
            </a:r>
          </a:p>
          <a:p>
            <a:endParaRPr lang="en-US" dirty="0"/>
          </a:p>
          <a:p>
            <a:pPr marL="0" indent="0">
              <a:buNone/>
            </a:pPr>
            <a:r>
              <a:rPr lang="en-IN" b="1" u="sng" dirty="0"/>
              <a:t>Amended requirement:</a:t>
            </a:r>
          </a:p>
          <a:p>
            <a:r>
              <a:rPr lang="en-US" dirty="0"/>
              <a:t>Where any proceeding has been initiated or pending against the company for holding any benami property under the Benami Transactions (Prohibition) Act, 1988 (45 of 1988) and the rules made thereunder, the company </a:t>
            </a:r>
            <a:r>
              <a:rPr lang="en-IN" dirty="0"/>
              <a:t>shall disclose the following:</a:t>
            </a:r>
          </a:p>
        </p:txBody>
      </p:sp>
    </p:spTree>
    <p:extLst>
      <p:ext uri="{BB962C8B-B14F-4D97-AF65-F5344CB8AC3E}">
        <p14:creationId xmlns:p14="http://schemas.microsoft.com/office/powerpoint/2010/main" val="1978828883"/>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Section 128. Books of account, etc., to be kept by company</a:t>
            </a:r>
            <a:endParaRPr lang="en-GB" dirty="0"/>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6</a:t>
            </a:fld>
            <a:endParaRPr lang="en-US" noProof="0" dirty="0"/>
          </a:p>
        </p:txBody>
      </p:sp>
      <p:sp>
        <p:nvSpPr>
          <p:cNvPr id="4" name="Content Placeholder 3"/>
          <p:cNvSpPr>
            <a:spLocks noGrp="1"/>
          </p:cNvSpPr>
          <p:nvPr>
            <p:ph idx="1"/>
          </p:nvPr>
        </p:nvSpPr>
        <p:spPr>
          <a:xfrm>
            <a:off x="443365" y="1825625"/>
            <a:ext cx="11539085" cy="4346575"/>
          </a:xfrm>
        </p:spPr>
        <p:txBody>
          <a:bodyPr/>
          <a:lstStyle/>
          <a:p>
            <a:r>
              <a:rPr lang="en-US" b="1" dirty="0">
                <a:solidFill>
                  <a:srgbClr val="FF0000"/>
                </a:solidFill>
              </a:rPr>
              <a:t>Every</a:t>
            </a:r>
            <a:r>
              <a:rPr lang="en-US" dirty="0"/>
              <a:t> company  </a:t>
            </a:r>
            <a:r>
              <a:rPr lang="en-US" b="1" dirty="0">
                <a:solidFill>
                  <a:srgbClr val="FF0000"/>
                </a:solidFill>
              </a:rPr>
              <a:t>shall</a:t>
            </a:r>
            <a:r>
              <a:rPr lang="en-US" dirty="0"/>
              <a:t> </a:t>
            </a:r>
          </a:p>
          <a:p>
            <a:r>
              <a:rPr lang="en-US" dirty="0"/>
              <a:t>prepare and keep at its RO, BoA and FS  for every F.Y </a:t>
            </a:r>
          </a:p>
          <a:p>
            <a:r>
              <a:rPr lang="en-US" dirty="0"/>
              <a:t>which give a </a:t>
            </a:r>
            <a:r>
              <a:rPr lang="en-US" b="1" dirty="0">
                <a:solidFill>
                  <a:srgbClr val="FF0000"/>
                </a:solidFill>
              </a:rPr>
              <a:t>true and fair view </a:t>
            </a:r>
            <a:r>
              <a:rPr lang="en-US" dirty="0"/>
              <a:t>of the state of the affairs of the company</a:t>
            </a:r>
          </a:p>
          <a:p>
            <a:r>
              <a:rPr lang="en-US" dirty="0"/>
              <a:t>shall be kept on </a:t>
            </a:r>
            <a:r>
              <a:rPr lang="en-US" b="1" dirty="0">
                <a:solidFill>
                  <a:srgbClr val="FF0000"/>
                </a:solidFill>
              </a:rPr>
              <a:t>accrual basis</a:t>
            </a:r>
            <a:r>
              <a:rPr lang="en-US" dirty="0"/>
              <a:t> and </a:t>
            </a:r>
          </a:p>
          <a:p>
            <a:r>
              <a:rPr lang="en-US" dirty="0"/>
              <a:t>according to the </a:t>
            </a:r>
            <a:r>
              <a:rPr lang="en-US" b="1" dirty="0">
                <a:solidFill>
                  <a:srgbClr val="FF0000"/>
                </a:solidFill>
              </a:rPr>
              <a:t>double entry</a:t>
            </a:r>
            <a:r>
              <a:rPr lang="en-US" dirty="0"/>
              <a:t> system of accounting</a:t>
            </a:r>
            <a:endParaRPr lang="en-GB" dirty="0"/>
          </a:p>
        </p:txBody>
      </p:sp>
    </p:spTree>
    <p:extLst>
      <p:ext uri="{BB962C8B-B14F-4D97-AF65-F5344CB8AC3E}">
        <p14:creationId xmlns:p14="http://schemas.microsoft.com/office/powerpoint/2010/main" val="3461833057"/>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DETAILS OF BENAMI PROPERTY HELD</a:t>
            </a:r>
            <a:endParaRPr lang="en-IN" dirty="0"/>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60</a:t>
            </a:fld>
            <a:endParaRPr lang="en-US" noProof="0" dirty="0"/>
          </a:p>
        </p:txBody>
      </p:sp>
      <p:sp>
        <p:nvSpPr>
          <p:cNvPr id="4" name="Content Placeholder 3"/>
          <p:cNvSpPr>
            <a:spLocks noGrp="1"/>
          </p:cNvSpPr>
          <p:nvPr>
            <p:ph idx="1"/>
          </p:nvPr>
        </p:nvSpPr>
        <p:spPr>
          <a:xfrm>
            <a:off x="240165" y="1728560"/>
            <a:ext cx="11215235" cy="4769077"/>
          </a:xfrm>
        </p:spPr>
        <p:txBody>
          <a:bodyPr>
            <a:normAutofit fontScale="92500"/>
          </a:bodyPr>
          <a:lstStyle/>
          <a:p>
            <a:pPr>
              <a:buFont typeface="Wingdings" panose="05000000000000000000" pitchFamily="2" charset="2"/>
              <a:buChar char="Ø"/>
            </a:pPr>
            <a:r>
              <a:rPr lang="en-US" dirty="0"/>
              <a:t> Details of such property, including year of acquisition</a:t>
            </a:r>
          </a:p>
          <a:p>
            <a:pPr>
              <a:buFont typeface="Wingdings" panose="05000000000000000000" pitchFamily="2" charset="2"/>
              <a:buChar char="Ø"/>
            </a:pPr>
            <a:r>
              <a:rPr lang="en-IN" dirty="0"/>
              <a:t> Amount thereof,</a:t>
            </a:r>
          </a:p>
          <a:p>
            <a:pPr>
              <a:buFont typeface="Wingdings" panose="05000000000000000000" pitchFamily="2" charset="2"/>
              <a:buChar char="Ø"/>
            </a:pPr>
            <a:r>
              <a:rPr lang="en-IN" dirty="0"/>
              <a:t> Details of beneficiaries,</a:t>
            </a:r>
          </a:p>
          <a:p>
            <a:pPr marL="363538" indent="-363538">
              <a:buFont typeface="Wingdings" panose="05000000000000000000" pitchFamily="2" charset="2"/>
              <a:buChar char="Ø"/>
              <a:tabLst>
                <a:tab pos="87313" algn="l"/>
              </a:tabLst>
            </a:pPr>
            <a:r>
              <a:rPr lang="en-US" dirty="0"/>
              <a:t>If property is in the books, then reference to the item in the balance sheet,</a:t>
            </a:r>
          </a:p>
          <a:p>
            <a:pPr>
              <a:buFont typeface="Wingdings" panose="05000000000000000000" pitchFamily="2" charset="2"/>
              <a:buChar char="Ø"/>
            </a:pPr>
            <a:r>
              <a:rPr lang="en-US" dirty="0"/>
              <a:t> If property is not in the books, then the fact shall be stated with reasons,</a:t>
            </a:r>
          </a:p>
          <a:p>
            <a:pPr marL="363538" indent="-363538">
              <a:buFont typeface="Wingdings" panose="05000000000000000000" pitchFamily="2" charset="2"/>
              <a:buChar char="Ø"/>
            </a:pPr>
            <a:r>
              <a:rPr lang="en-US" dirty="0"/>
              <a:t>Where there are proceedings against the company under this law as an </a:t>
            </a:r>
            <a:r>
              <a:rPr lang="en-US" dirty="0" err="1"/>
              <a:t>abetter</a:t>
            </a:r>
            <a:r>
              <a:rPr lang="en-US" dirty="0"/>
              <a:t> of the transaction or as the transferor then the details shall be provided.</a:t>
            </a:r>
          </a:p>
          <a:p>
            <a:pPr>
              <a:buFont typeface="Wingdings" panose="05000000000000000000" pitchFamily="2" charset="2"/>
              <a:buChar char="Ø"/>
            </a:pPr>
            <a:r>
              <a:rPr lang="en-US" dirty="0"/>
              <a:t> Nature of proceedings, status of same and company’s view on same.</a:t>
            </a:r>
            <a:endParaRPr lang="en-IN" dirty="0"/>
          </a:p>
        </p:txBody>
      </p:sp>
    </p:spTree>
    <p:extLst>
      <p:ext uri="{BB962C8B-B14F-4D97-AF65-F5344CB8AC3E}">
        <p14:creationId xmlns:p14="http://schemas.microsoft.com/office/powerpoint/2010/main" val="1363929909"/>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4500" y="523875"/>
            <a:ext cx="11214100" cy="535531"/>
          </a:xfrm>
        </p:spPr>
        <p:txBody>
          <a:bodyPr/>
          <a:lstStyle/>
          <a:p>
            <a:r>
              <a:rPr lang="en-US" dirty="0"/>
              <a:t>DETAILS OF BENAMI PROPERTY HELD</a:t>
            </a:r>
            <a:endParaRPr lang="en-IN" dirty="0"/>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61</a:t>
            </a:fld>
            <a:endParaRPr lang="en-US" noProof="0" dirty="0"/>
          </a:p>
        </p:txBody>
      </p:sp>
      <p:sp>
        <p:nvSpPr>
          <p:cNvPr id="4" name="Content Placeholder 3"/>
          <p:cNvSpPr>
            <a:spLocks noGrp="1"/>
          </p:cNvSpPr>
          <p:nvPr>
            <p:ph idx="1"/>
          </p:nvPr>
        </p:nvSpPr>
        <p:spPr>
          <a:xfrm>
            <a:off x="107950" y="1155065"/>
            <a:ext cx="11887200" cy="5440999"/>
          </a:xfrm>
        </p:spPr>
        <p:txBody>
          <a:bodyPr>
            <a:normAutofit fontScale="92500" lnSpcReduction="10000"/>
          </a:bodyPr>
          <a:lstStyle/>
          <a:p>
            <a:pPr marL="0" indent="0">
              <a:buNone/>
            </a:pPr>
            <a:r>
              <a:rPr lang="en-US" b="1" u="sng" dirty="0"/>
              <a:t>CARO Requirement:</a:t>
            </a:r>
            <a:r>
              <a:rPr lang="en-US" b="1" dirty="0"/>
              <a:t> </a:t>
            </a:r>
            <a:r>
              <a:rPr lang="en-US" b="1" dirty="0">
                <a:solidFill>
                  <a:srgbClr val="FF0000"/>
                </a:solidFill>
              </a:rPr>
              <a:t>Clause </a:t>
            </a:r>
            <a:r>
              <a:rPr lang="en-IN" b="1" dirty="0">
                <a:solidFill>
                  <a:srgbClr val="FF0000"/>
                </a:solidFill>
              </a:rPr>
              <a:t>3 (i) (e)</a:t>
            </a:r>
            <a:r>
              <a:rPr lang="en-IN" b="1" dirty="0"/>
              <a:t> </a:t>
            </a:r>
            <a:endParaRPr lang="en-US" b="1" u="sng" dirty="0"/>
          </a:p>
          <a:p>
            <a:r>
              <a:rPr lang="en-US" dirty="0"/>
              <a:t>Whether any proceedings have been initiated or are pending against the company for holding any benami property under the Benami Transactions (Prohibition) Act, 1988 (45 of 1988) and rules made there under, if so, whether the company has appropriately disclosed the details in its financial statements</a:t>
            </a:r>
          </a:p>
          <a:p>
            <a:r>
              <a:rPr lang="en-US" dirty="0"/>
              <a:t>In respect of property held jointly with others, where the TDs are not held in co’s name, details are to be disclosed to the extent of Co’s share</a:t>
            </a:r>
          </a:p>
          <a:p>
            <a:r>
              <a:rPr lang="en-US" dirty="0"/>
              <a:t>If the co has changed its name, disclosure required till the new name appeared in TDs.</a:t>
            </a:r>
          </a:p>
          <a:p>
            <a:r>
              <a:rPr lang="en-US" dirty="0"/>
              <a:t>If properties are not reflected in the books, apart from normal procedures like review of minutes of BoD/AC etc list of all pending litigations to be collected and reviewed apart from MRL.Independent confirmation from legal counsel can also be solicited(SA-501-Audit Evidence-Specific Consideration for Selected Items)</a:t>
            </a:r>
          </a:p>
          <a:p>
            <a:endParaRPr lang="en-IN" dirty="0"/>
          </a:p>
        </p:txBody>
      </p:sp>
    </p:spTree>
    <p:extLst>
      <p:ext uri="{BB962C8B-B14F-4D97-AF65-F5344CB8AC3E}">
        <p14:creationId xmlns:p14="http://schemas.microsoft.com/office/powerpoint/2010/main" val="565931971"/>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5E4D63-BA96-2FEA-8588-00FB9F1A7DD6}"/>
              </a:ext>
            </a:extLst>
          </p:cNvPr>
          <p:cNvSpPr>
            <a:spLocks noGrp="1"/>
          </p:cNvSpPr>
          <p:nvPr>
            <p:ph type="title"/>
          </p:nvPr>
        </p:nvSpPr>
        <p:spPr/>
        <p:txBody>
          <a:bodyPr/>
          <a:lstStyle/>
          <a:p>
            <a:r>
              <a:rPr lang="en-US" dirty="0"/>
              <a:t>DETAILS OF BENAMI PROPERTY HELD</a:t>
            </a:r>
            <a:endParaRPr lang="en-IN" dirty="0"/>
          </a:p>
        </p:txBody>
      </p:sp>
      <p:sp>
        <p:nvSpPr>
          <p:cNvPr id="3" name="Slide Number Placeholder 2">
            <a:extLst>
              <a:ext uri="{FF2B5EF4-FFF2-40B4-BE49-F238E27FC236}">
                <a16:creationId xmlns:a16="http://schemas.microsoft.com/office/drawing/2014/main" id="{FD73A972-AC19-02A5-BF89-2C17F533E895}"/>
              </a:ext>
            </a:extLst>
          </p:cNvPr>
          <p:cNvSpPr>
            <a:spLocks noGrp="1"/>
          </p:cNvSpPr>
          <p:nvPr>
            <p:ph type="sldNum" sz="quarter" idx="12"/>
          </p:nvPr>
        </p:nvSpPr>
        <p:spPr/>
        <p:txBody>
          <a:bodyPr/>
          <a:lstStyle/>
          <a:p>
            <a:fld id="{C263D6C4-4840-40CC-AC84-17E24B3B7BDE}" type="slidenum">
              <a:rPr lang="en-US" noProof="0" smtClean="0"/>
              <a:pPr/>
              <a:t>62</a:t>
            </a:fld>
            <a:endParaRPr lang="en-US" noProof="0" dirty="0"/>
          </a:p>
        </p:txBody>
      </p:sp>
      <p:sp>
        <p:nvSpPr>
          <p:cNvPr id="4" name="Content Placeholder 3">
            <a:extLst>
              <a:ext uri="{FF2B5EF4-FFF2-40B4-BE49-F238E27FC236}">
                <a16:creationId xmlns:a16="http://schemas.microsoft.com/office/drawing/2014/main" id="{9352515C-AD94-E6EE-A141-DD02A94B18DD}"/>
              </a:ext>
            </a:extLst>
          </p:cNvPr>
          <p:cNvSpPr>
            <a:spLocks noGrp="1"/>
          </p:cNvSpPr>
          <p:nvPr>
            <p:ph idx="1"/>
          </p:nvPr>
        </p:nvSpPr>
        <p:spPr/>
        <p:txBody>
          <a:bodyPr>
            <a:normAutofit fontScale="92500"/>
          </a:bodyPr>
          <a:lstStyle/>
          <a:p>
            <a:r>
              <a:rPr lang="en-US" dirty="0"/>
              <a:t>Reporting under this clause is required only where proceedings are </a:t>
            </a:r>
            <a:r>
              <a:rPr lang="en-US" b="1" dirty="0">
                <a:solidFill>
                  <a:srgbClr val="FF0000"/>
                </a:solidFill>
              </a:rPr>
              <a:t>initiated or pending </a:t>
            </a:r>
            <a:r>
              <a:rPr lang="en-US" dirty="0"/>
              <a:t>against the co as a “</a:t>
            </a:r>
            <a:r>
              <a:rPr lang="en-US" b="1" dirty="0" err="1">
                <a:solidFill>
                  <a:srgbClr val="FF0000"/>
                </a:solidFill>
              </a:rPr>
              <a:t>Benamidar</a:t>
            </a:r>
            <a:r>
              <a:rPr lang="en-US" dirty="0"/>
              <a:t>” but not as a beneficial owner. Simply received notice-no reporting needed.</a:t>
            </a:r>
          </a:p>
          <a:p>
            <a:r>
              <a:rPr lang="en-IN" dirty="0" err="1">
                <a:solidFill>
                  <a:srgbClr val="FF0000"/>
                </a:solidFill>
              </a:rPr>
              <a:t>Benamidar</a:t>
            </a:r>
            <a:r>
              <a:rPr lang="en-IN" dirty="0"/>
              <a:t> : Sec 2(10) of Prohibition of BPT Act 1988: Means a person or a fictitious person, as the case may be, in whose name  the benami property is transferred or held and includes a person who lends his name</a:t>
            </a:r>
          </a:p>
          <a:p>
            <a:r>
              <a:rPr lang="en-US" dirty="0"/>
              <a:t>If properties are not reflected in the books, apart from normal procedures like review of minutes of </a:t>
            </a:r>
            <a:r>
              <a:rPr lang="en-US" dirty="0" err="1"/>
              <a:t>BoD</a:t>
            </a:r>
            <a:r>
              <a:rPr lang="en-US" dirty="0"/>
              <a:t>/AC etc list of all pending litigations to be collected and reviewed apart from </a:t>
            </a:r>
            <a:r>
              <a:rPr lang="en-US" dirty="0" err="1"/>
              <a:t>MRL.Independent</a:t>
            </a:r>
            <a:r>
              <a:rPr lang="en-US" dirty="0"/>
              <a:t> confirmation from legal counsel can also be solicited(SA-501-Audit Evidence-Specific Consideration for Selected Items)</a:t>
            </a:r>
          </a:p>
          <a:p>
            <a:endParaRPr lang="en-IN" dirty="0"/>
          </a:p>
          <a:p>
            <a:endParaRPr lang="en-IN" dirty="0"/>
          </a:p>
        </p:txBody>
      </p:sp>
    </p:spTree>
    <p:extLst>
      <p:ext uri="{BB962C8B-B14F-4D97-AF65-F5344CB8AC3E}">
        <p14:creationId xmlns:p14="http://schemas.microsoft.com/office/powerpoint/2010/main" val="2590898802"/>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4500" y="542925"/>
            <a:ext cx="11214100" cy="535531"/>
          </a:xfrm>
        </p:spPr>
        <p:txBody>
          <a:bodyPr/>
          <a:lstStyle/>
          <a:p>
            <a:r>
              <a:rPr lang="en-IN" dirty="0"/>
              <a:t>WILFUL DEFAULTERS</a:t>
            </a:r>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63</a:t>
            </a:fld>
            <a:endParaRPr lang="en-US" noProof="0" dirty="0"/>
          </a:p>
        </p:txBody>
      </p:sp>
      <p:sp>
        <p:nvSpPr>
          <p:cNvPr id="4" name="Content Placeholder 3"/>
          <p:cNvSpPr>
            <a:spLocks noGrp="1"/>
          </p:cNvSpPr>
          <p:nvPr>
            <p:ph idx="1"/>
          </p:nvPr>
        </p:nvSpPr>
        <p:spPr>
          <a:xfrm>
            <a:off x="443365" y="1320800"/>
            <a:ext cx="11634335" cy="4994275"/>
          </a:xfrm>
        </p:spPr>
        <p:txBody>
          <a:bodyPr>
            <a:normAutofit/>
          </a:bodyPr>
          <a:lstStyle/>
          <a:p>
            <a:pPr marL="0" indent="0">
              <a:buNone/>
            </a:pPr>
            <a:r>
              <a:rPr lang="en-IN" b="1" u="sng" dirty="0"/>
              <a:t>Existing requirement:</a:t>
            </a:r>
          </a:p>
          <a:p>
            <a:r>
              <a:rPr lang="en-IN" dirty="0"/>
              <a:t>No such disclosures required.</a:t>
            </a:r>
          </a:p>
          <a:p>
            <a:pPr marL="0" indent="0">
              <a:buNone/>
            </a:pPr>
            <a:r>
              <a:rPr lang="en-IN" b="1" u="sng" dirty="0"/>
              <a:t>Amended requirement:</a:t>
            </a:r>
          </a:p>
          <a:p>
            <a:r>
              <a:rPr lang="en-US" dirty="0"/>
              <a:t>Where a company is  declared </a:t>
            </a:r>
            <a:r>
              <a:rPr lang="en-IN" dirty="0"/>
              <a:t>as a “wilful defaulter” by any bank, financial Institution or other lender, the following details shall be given:</a:t>
            </a:r>
          </a:p>
          <a:p>
            <a:pPr lvl="1">
              <a:buFont typeface="Wingdings" panose="05000000000000000000" pitchFamily="2" charset="2"/>
              <a:buChar char="Ø"/>
            </a:pPr>
            <a:r>
              <a:rPr lang="en-US" dirty="0"/>
              <a:t> Date of declaration as “Willful Defaulter”.</a:t>
            </a:r>
          </a:p>
          <a:p>
            <a:pPr lvl="1">
              <a:buFont typeface="Wingdings" panose="05000000000000000000" pitchFamily="2" charset="2"/>
              <a:buChar char="Ø"/>
            </a:pPr>
            <a:r>
              <a:rPr lang="en-US" dirty="0"/>
              <a:t>Details of defaults (Amount and Nature of defaults).</a:t>
            </a:r>
          </a:p>
          <a:p>
            <a:r>
              <a:rPr lang="en-US" dirty="0"/>
              <a:t>“Willful Defaulter” here means a person or an issuer who or which is categorized as a willful defaulter by any bank or financial institution (as defined under the Act) or consortium thereof, in accordance with the guidelines on willful defaulters issued by the RBI.</a:t>
            </a:r>
          </a:p>
          <a:p>
            <a:endParaRPr lang="en-US" dirty="0"/>
          </a:p>
          <a:p>
            <a:endParaRPr lang="en-IN" u="sng" dirty="0"/>
          </a:p>
        </p:txBody>
      </p:sp>
    </p:spTree>
    <p:extLst>
      <p:ext uri="{BB962C8B-B14F-4D97-AF65-F5344CB8AC3E}">
        <p14:creationId xmlns:p14="http://schemas.microsoft.com/office/powerpoint/2010/main" val="2463517267"/>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WILFUL DEFAULTERS</a:t>
            </a:r>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64</a:t>
            </a:fld>
            <a:endParaRPr lang="en-US" noProof="0" dirty="0"/>
          </a:p>
        </p:txBody>
      </p:sp>
      <p:sp>
        <p:nvSpPr>
          <p:cNvPr id="4" name="Content Placeholder 3"/>
          <p:cNvSpPr>
            <a:spLocks noGrp="1"/>
          </p:cNvSpPr>
          <p:nvPr>
            <p:ph idx="1"/>
          </p:nvPr>
        </p:nvSpPr>
        <p:spPr>
          <a:xfrm>
            <a:off x="49665" y="1905000"/>
            <a:ext cx="11405735" cy="4338638"/>
          </a:xfrm>
        </p:spPr>
        <p:txBody>
          <a:bodyPr>
            <a:normAutofit lnSpcReduction="10000"/>
          </a:bodyPr>
          <a:lstStyle/>
          <a:p>
            <a:r>
              <a:rPr lang="en-US" dirty="0"/>
              <a:t>Wilful defaulters-need to be reported under cl.3(ix)(b)-date of declaration, details of default to be reported.( Please refer RBI Circular RBI/2014-15/73DBR No CID.BC.57/20.16.003/20014-15 dated 01.07.2014)</a:t>
            </a:r>
          </a:p>
          <a:p>
            <a:r>
              <a:rPr lang="en-US" dirty="0"/>
              <a:t>The key trigger points on WD are </a:t>
            </a:r>
            <a:r>
              <a:rPr lang="en-US" b="1" dirty="0">
                <a:solidFill>
                  <a:srgbClr val="FF0000"/>
                </a:solidFill>
              </a:rPr>
              <a:t>diversion of funds &amp; siphoning of funds.</a:t>
            </a:r>
            <a:r>
              <a:rPr lang="en-US" dirty="0"/>
              <a:t> Utilization of STW funds for LT Purposes is an example of diversion whereas Bank finance used for purpose unrelated to operations is siphoning</a:t>
            </a:r>
          </a:p>
          <a:p>
            <a:pPr marL="0" indent="0">
              <a:buNone/>
            </a:pPr>
            <a:r>
              <a:rPr lang="en-IN" b="1" u="sng" dirty="0"/>
              <a:t>CARO requirement</a:t>
            </a:r>
            <a:r>
              <a:rPr lang="en-IN" b="1" dirty="0"/>
              <a:t>: </a:t>
            </a:r>
            <a:r>
              <a:rPr lang="en-IN" b="1" dirty="0">
                <a:solidFill>
                  <a:srgbClr val="FF0000"/>
                </a:solidFill>
              </a:rPr>
              <a:t>Clause 3 (ix) (b)</a:t>
            </a:r>
          </a:p>
          <a:p>
            <a:r>
              <a:rPr lang="en-US" dirty="0"/>
              <a:t>Auditor is required to report whether the company is a declared wilful defaulter by any bank or financial </a:t>
            </a:r>
            <a:r>
              <a:rPr lang="en-IN" dirty="0"/>
              <a:t>institution or other lender.</a:t>
            </a:r>
          </a:p>
        </p:txBody>
      </p:sp>
    </p:spTree>
    <p:extLst>
      <p:ext uri="{BB962C8B-B14F-4D97-AF65-F5344CB8AC3E}">
        <p14:creationId xmlns:p14="http://schemas.microsoft.com/office/powerpoint/2010/main" val="2800838450"/>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13081B-99DC-42DB-9DEC-B385739D7CFA}"/>
              </a:ext>
            </a:extLst>
          </p:cNvPr>
          <p:cNvSpPr>
            <a:spLocks noGrp="1"/>
          </p:cNvSpPr>
          <p:nvPr>
            <p:ph type="title"/>
          </p:nvPr>
        </p:nvSpPr>
        <p:spPr/>
        <p:txBody>
          <a:bodyPr/>
          <a:lstStyle/>
          <a:p>
            <a:r>
              <a:rPr lang="en-US" dirty="0" err="1"/>
              <a:t>Wilful</a:t>
            </a:r>
            <a:r>
              <a:rPr lang="en-US" dirty="0"/>
              <a:t> defaulter-Indications</a:t>
            </a:r>
            <a:endParaRPr lang="en-IN" dirty="0"/>
          </a:p>
        </p:txBody>
      </p:sp>
      <p:sp>
        <p:nvSpPr>
          <p:cNvPr id="3" name="Slide Number Placeholder 2">
            <a:extLst>
              <a:ext uri="{FF2B5EF4-FFF2-40B4-BE49-F238E27FC236}">
                <a16:creationId xmlns:a16="http://schemas.microsoft.com/office/drawing/2014/main" id="{0E490BB4-0F6D-435D-9FCF-CDB0D1FD0713}"/>
              </a:ext>
            </a:extLst>
          </p:cNvPr>
          <p:cNvSpPr>
            <a:spLocks noGrp="1"/>
          </p:cNvSpPr>
          <p:nvPr>
            <p:ph type="sldNum" sz="quarter" idx="12"/>
          </p:nvPr>
        </p:nvSpPr>
        <p:spPr/>
        <p:txBody>
          <a:bodyPr/>
          <a:lstStyle/>
          <a:p>
            <a:fld id="{C263D6C4-4840-40CC-AC84-17E24B3B7BDE}" type="slidenum">
              <a:rPr lang="en-US" noProof="0" smtClean="0"/>
              <a:pPr/>
              <a:t>65</a:t>
            </a:fld>
            <a:endParaRPr lang="en-US" noProof="0" dirty="0"/>
          </a:p>
        </p:txBody>
      </p:sp>
      <p:sp>
        <p:nvSpPr>
          <p:cNvPr id="4" name="Content Placeholder 3">
            <a:extLst>
              <a:ext uri="{FF2B5EF4-FFF2-40B4-BE49-F238E27FC236}">
                <a16:creationId xmlns:a16="http://schemas.microsoft.com/office/drawing/2014/main" id="{4F17AC3E-ED42-4942-98DA-51AC4A428B32}"/>
              </a:ext>
            </a:extLst>
          </p:cNvPr>
          <p:cNvSpPr>
            <a:spLocks noGrp="1"/>
          </p:cNvSpPr>
          <p:nvPr>
            <p:ph idx="1"/>
          </p:nvPr>
        </p:nvSpPr>
        <p:spPr>
          <a:xfrm>
            <a:off x="257176" y="1423987"/>
            <a:ext cx="11296650" cy="4891088"/>
          </a:xfrm>
        </p:spPr>
        <p:txBody>
          <a:bodyPr>
            <a:normAutofit fontScale="92500" lnSpcReduction="10000"/>
          </a:bodyPr>
          <a:lstStyle/>
          <a:p>
            <a:r>
              <a:rPr lang="en-US" dirty="0"/>
              <a:t>The co defaulted in payment/repayment obligations despite having capacity to </a:t>
            </a:r>
            <a:r>
              <a:rPr lang="en-US" dirty="0" err="1"/>
              <a:t>honour</a:t>
            </a:r>
            <a:endParaRPr lang="en-US" dirty="0"/>
          </a:p>
          <a:p>
            <a:r>
              <a:rPr lang="en-US" dirty="0"/>
              <a:t>Defaulted in meeting pay/repayment obligations and not utilized the funds for the specific purpose and diverted fund</a:t>
            </a:r>
          </a:p>
          <a:p>
            <a:r>
              <a:rPr lang="en-US" dirty="0"/>
              <a:t>Defaulted in meeting pay/repayment obligations and siphoning of fund: the co not utilized for the specific purpose and the funds not available with the co</a:t>
            </a:r>
          </a:p>
          <a:p>
            <a:r>
              <a:rPr lang="en-US" dirty="0"/>
              <a:t>Defaulted in meeting pay/repayment obligations, disposed of or removed fixed assets or immovable property given for the purpose of securing a term loan without the knowledge of bank/lender.</a:t>
            </a:r>
          </a:p>
          <a:p>
            <a:r>
              <a:rPr lang="en-US" dirty="0"/>
              <a:t>Track record of borrowers to be considered rather than isolated transactions/incidents</a:t>
            </a:r>
          </a:p>
          <a:p>
            <a:r>
              <a:rPr lang="en-US" dirty="0"/>
              <a:t>The default should be intentional, deliberate &amp; calculated</a:t>
            </a:r>
            <a:endParaRPr lang="en-IN" dirty="0"/>
          </a:p>
        </p:txBody>
      </p:sp>
    </p:spTree>
    <p:extLst>
      <p:ext uri="{BB962C8B-B14F-4D97-AF65-F5344CB8AC3E}">
        <p14:creationId xmlns:p14="http://schemas.microsoft.com/office/powerpoint/2010/main" val="966161948"/>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4500" y="542925"/>
            <a:ext cx="11214100" cy="535531"/>
          </a:xfrm>
        </p:spPr>
        <p:txBody>
          <a:bodyPr/>
          <a:lstStyle/>
          <a:p>
            <a:r>
              <a:rPr lang="en-US" dirty="0"/>
              <a:t>RELATIONSHIP WITH STRUCK OFF COMPANIES</a:t>
            </a:r>
            <a:endParaRPr lang="en-IN" dirty="0"/>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66</a:t>
            </a:fld>
            <a:endParaRPr lang="en-US" noProof="0" dirty="0"/>
          </a:p>
        </p:txBody>
      </p:sp>
      <p:sp>
        <p:nvSpPr>
          <p:cNvPr id="4" name="Content Placeholder 3"/>
          <p:cNvSpPr>
            <a:spLocks noGrp="1"/>
          </p:cNvSpPr>
          <p:nvPr>
            <p:ph idx="1"/>
          </p:nvPr>
        </p:nvSpPr>
        <p:spPr>
          <a:xfrm>
            <a:off x="444500" y="1320800"/>
            <a:ext cx="11214100" cy="4856163"/>
          </a:xfrm>
        </p:spPr>
        <p:txBody>
          <a:bodyPr>
            <a:normAutofit fontScale="92500" lnSpcReduction="10000"/>
          </a:bodyPr>
          <a:lstStyle/>
          <a:p>
            <a:pPr marL="0" indent="0">
              <a:buNone/>
            </a:pPr>
            <a:r>
              <a:rPr lang="en-IN" b="1" u="sng" dirty="0"/>
              <a:t>Existing </a:t>
            </a:r>
            <a:r>
              <a:rPr lang="en-IN" b="1" u="sng" dirty="0" err="1"/>
              <a:t>requirement:</a:t>
            </a:r>
            <a:r>
              <a:rPr lang="en-IN" dirty="0" err="1"/>
              <a:t>NIL</a:t>
            </a:r>
            <a:r>
              <a:rPr lang="en-IN" dirty="0"/>
              <a:t>.</a:t>
            </a:r>
          </a:p>
          <a:p>
            <a:pPr marL="0" indent="0">
              <a:buNone/>
            </a:pPr>
            <a:r>
              <a:rPr lang="en-IN" b="1" u="sng" dirty="0"/>
              <a:t>Amended requirement:</a:t>
            </a:r>
          </a:p>
          <a:p>
            <a:r>
              <a:rPr lang="en-US" dirty="0"/>
              <a:t>Where the company has any transactions with companies struck off under Section 248 of the CA13 or Section 560 of CA56, the company shall disclose the following details:</a:t>
            </a:r>
          </a:p>
          <a:p>
            <a:r>
              <a:rPr lang="en-US" dirty="0"/>
              <a:t>Non payment of subscription by subscribers to </a:t>
            </a:r>
            <a:r>
              <a:rPr lang="en-US" dirty="0" err="1"/>
              <a:t>MoA</a:t>
            </a:r>
            <a:r>
              <a:rPr lang="en-US" dirty="0"/>
              <a:t> &amp; non filing of declaration within 180 days- added since 2-11-18 Sec 248(1)(d)</a:t>
            </a:r>
          </a:p>
          <a:p>
            <a:r>
              <a:rPr lang="en-US" dirty="0"/>
              <a:t>Co is not carrying on business/operation as revealed after physical verification by </a:t>
            </a:r>
            <a:r>
              <a:rPr lang="en-US" dirty="0" err="1"/>
              <a:t>RoC</a:t>
            </a:r>
            <a:r>
              <a:rPr lang="en-US" dirty="0"/>
              <a:t>-added since 2-11-18 Sec 248(1)(e) </a:t>
            </a:r>
            <a:r>
              <a:rPr lang="en-US" dirty="0" err="1"/>
              <a:t>r.w</a:t>
            </a:r>
            <a:r>
              <a:rPr lang="en-US" dirty="0"/>
              <a:t> Sec 12(9)</a:t>
            </a:r>
          </a:p>
          <a:p>
            <a:r>
              <a:rPr lang="en-US" dirty="0"/>
              <a:t>Name need not be included for those cos struck off during the </a:t>
            </a:r>
            <a:r>
              <a:rPr lang="en-US" dirty="0" err="1"/>
              <a:t>F.Y,but</a:t>
            </a:r>
            <a:r>
              <a:rPr lang="en-US" dirty="0"/>
              <a:t> an order had been passed by any </a:t>
            </a:r>
            <a:r>
              <a:rPr lang="en-US" dirty="0" err="1"/>
              <a:t>adj.authority</a:t>
            </a:r>
            <a:r>
              <a:rPr lang="en-US" dirty="0"/>
              <a:t> like NFRA restoring </a:t>
            </a:r>
            <a:r>
              <a:rPr lang="en-US" dirty="0" err="1"/>
              <a:t>co’s</a:t>
            </a:r>
            <a:r>
              <a:rPr lang="en-US" dirty="0"/>
              <a:t> name before approval of FS</a:t>
            </a:r>
            <a:endParaRPr lang="en-IN" dirty="0"/>
          </a:p>
        </p:txBody>
      </p:sp>
    </p:spTree>
    <p:extLst>
      <p:ext uri="{BB962C8B-B14F-4D97-AF65-F5344CB8AC3E}">
        <p14:creationId xmlns:p14="http://schemas.microsoft.com/office/powerpoint/2010/main" val="30270244"/>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RELATIONSHIP WITH STRUCK OFF COMPANIES</a:t>
            </a:r>
            <a:endParaRPr lang="en-IN" dirty="0"/>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67</a:t>
            </a:fld>
            <a:endParaRPr lang="en-US" noProof="0" dirty="0"/>
          </a:p>
        </p:txBody>
      </p:sp>
      <p:graphicFrame>
        <p:nvGraphicFramePr>
          <p:cNvPr id="5" name="Table 4"/>
          <p:cNvGraphicFramePr>
            <a:graphicFrameLocks noGrp="1"/>
          </p:cNvGraphicFramePr>
          <p:nvPr>
            <p:extLst>
              <p:ext uri="{D42A27DB-BD31-4B8C-83A1-F6EECF244321}">
                <p14:modId xmlns:p14="http://schemas.microsoft.com/office/powerpoint/2010/main" val="3154488"/>
              </p:ext>
            </p:extLst>
          </p:nvPr>
        </p:nvGraphicFramePr>
        <p:xfrm>
          <a:off x="617072" y="2146301"/>
          <a:ext cx="10635128" cy="3667260"/>
        </p:xfrm>
        <a:graphic>
          <a:graphicData uri="http://schemas.openxmlformats.org/drawingml/2006/table">
            <a:tbl>
              <a:tblPr firstRow="1" bandRow="1">
                <a:tableStyleId>{5C22544A-7EE6-4342-B048-85BDC9FD1C3A}</a:tableStyleId>
              </a:tblPr>
              <a:tblGrid>
                <a:gridCol w="2244164">
                  <a:extLst>
                    <a:ext uri="{9D8B030D-6E8A-4147-A177-3AD203B41FA5}">
                      <a16:colId xmlns:a16="http://schemas.microsoft.com/office/drawing/2014/main" val="20000"/>
                    </a:ext>
                  </a:extLst>
                </a:gridCol>
                <a:gridCol w="3348317">
                  <a:extLst>
                    <a:ext uri="{9D8B030D-6E8A-4147-A177-3AD203B41FA5}">
                      <a16:colId xmlns:a16="http://schemas.microsoft.com/office/drawing/2014/main" val="20001"/>
                    </a:ext>
                  </a:extLst>
                </a:gridCol>
                <a:gridCol w="2070847">
                  <a:extLst>
                    <a:ext uri="{9D8B030D-6E8A-4147-A177-3AD203B41FA5}">
                      <a16:colId xmlns:a16="http://schemas.microsoft.com/office/drawing/2014/main" val="20002"/>
                    </a:ext>
                  </a:extLst>
                </a:gridCol>
                <a:gridCol w="2971800">
                  <a:extLst>
                    <a:ext uri="{9D8B030D-6E8A-4147-A177-3AD203B41FA5}">
                      <a16:colId xmlns:a16="http://schemas.microsoft.com/office/drawing/2014/main" val="20003"/>
                    </a:ext>
                  </a:extLst>
                </a:gridCol>
              </a:tblGrid>
              <a:tr h="1289820">
                <a:tc>
                  <a:txBody>
                    <a:bodyPr/>
                    <a:lstStyle/>
                    <a:p>
                      <a:r>
                        <a:rPr lang="en-US" dirty="0"/>
                        <a:t>Name</a:t>
                      </a:r>
                      <a:r>
                        <a:rPr lang="en-US" baseline="0" dirty="0"/>
                        <a:t> of Struck off Company</a:t>
                      </a:r>
                      <a:endParaRPr lang="en-IN" dirty="0"/>
                    </a:p>
                  </a:txBody>
                  <a:tcPr/>
                </a:tc>
                <a:tc>
                  <a:txBody>
                    <a:bodyPr/>
                    <a:lstStyle/>
                    <a:p>
                      <a:r>
                        <a:rPr lang="en-US" dirty="0"/>
                        <a:t>Nature</a:t>
                      </a:r>
                      <a:r>
                        <a:rPr lang="en-US" baseline="0" dirty="0"/>
                        <a:t> of Transactions with Struck off Company </a:t>
                      </a:r>
                      <a:endParaRPr lang="en-IN" dirty="0"/>
                    </a:p>
                  </a:txBody>
                  <a:tcPr/>
                </a:tc>
                <a:tc>
                  <a:txBody>
                    <a:bodyPr/>
                    <a:lstStyle/>
                    <a:p>
                      <a:r>
                        <a:rPr lang="en-US" dirty="0"/>
                        <a:t>Balance Outstanding</a:t>
                      </a:r>
                      <a:endParaRPr lang="en-IN" dirty="0"/>
                    </a:p>
                  </a:txBody>
                  <a:tcPr/>
                </a:tc>
                <a:tc>
                  <a:txBody>
                    <a:bodyPr/>
                    <a:lstStyle/>
                    <a:p>
                      <a:r>
                        <a:rPr lang="en-US" dirty="0"/>
                        <a:t>Relationship with the Struck</a:t>
                      </a:r>
                      <a:r>
                        <a:rPr lang="en-US" baseline="0" dirty="0"/>
                        <a:t> off company, if any, to be disclosed</a:t>
                      </a:r>
                      <a:endParaRPr lang="en-IN" dirty="0"/>
                    </a:p>
                  </a:txBody>
                  <a:tcPr/>
                </a:tc>
                <a:extLst>
                  <a:ext uri="{0D108BD9-81ED-4DB2-BD59-A6C34878D82A}">
                    <a16:rowId xmlns:a16="http://schemas.microsoft.com/office/drawing/2014/main" val="10000"/>
                  </a:ext>
                </a:extLst>
              </a:tr>
              <a:tr h="326933">
                <a:tc>
                  <a:txBody>
                    <a:bodyPr/>
                    <a:lstStyle/>
                    <a:p>
                      <a:endParaRPr lang="en-IN" dirty="0"/>
                    </a:p>
                  </a:txBody>
                  <a:tcPr/>
                </a:tc>
                <a:tc>
                  <a:txBody>
                    <a:bodyPr/>
                    <a:lstStyle/>
                    <a:p>
                      <a:r>
                        <a:rPr lang="en-US" dirty="0"/>
                        <a:t>Investment in</a:t>
                      </a:r>
                      <a:r>
                        <a:rPr lang="en-US" baseline="0" dirty="0"/>
                        <a:t> Securities</a:t>
                      </a:r>
                      <a:endParaRPr lang="en-IN" dirty="0"/>
                    </a:p>
                  </a:txBody>
                  <a:tcPr/>
                </a:tc>
                <a:tc>
                  <a:txBody>
                    <a:bodyPr/>
                    <a:lstStyle/>
                    <a:p>
                      <a:endParaRPr lang="en-IN" dirty="0"/>
                    </a:p>
                  </a:txBody>
                  <a:tcPr/>
                </a:tc>
                <a:tc>
                  <a:txBody>
                    <a:bodyPr/>
                    <a:lstStyle/>
                    <a:p>
                      <a:endParaRPr lang="en-IN" dirty="0"/>
                    </a:p>
                  </a:txBody>
                  <a:tcPr/>
                </a:tc>
                <a:extLst>
                  <a:ext uri="{0D108BD9-81ED-4DB2-BD59-A6C34878D82A}">
                    <a16:rowId xmlns:a16="http://schemas.microsoft.com/office/drawing/2014/main" val="10001"/>
                  </a:ext>
                </a:extLst>
              </a:tr>
              <a:tr h="326933">
                <a:tc>
                  <a:txBody>
                    <a:bodyPr/>
                    <a:lstStyle/>
                    <a:p>
                      <a:endParaRPr lang="en-IN" dirty="0"/>
                    </a:p>
                  </a:txBody>
                  <a:tcPr/>
                </a:tc>
                <a:tc>
                  <a:txBody>
                    <a:bodyPr/>
                    <a:lstStyle/>
                    <a:p>
                      <a:r>
                        <a:rPr lang="en-US" dirty="0"/>
                        <a:t>Receivables</a:t>
                      </a:r>
                      <a:endParaRPr lang="en-IN" dirty="0"/>
                    </a:p>
                  </a:txBody>
                  <a:tcPr/>
                </a:tc>
                <a:tc>
                  <a:txBody>
                    <a:bodyPr/>
                    <a:lstStyle/>
                    <a:p>
                      <a:endParaRPr lang="en-IN" dirty="0"/>
                    </a:p>
                  </a:txBody>
                  <a:tcPr/>
                </a:tc>
                <a:tc>
                  <a:txBody>
                    <a:bodyPr/>
                    <a:lstStyle/>
                    <a:p>
                      <a:endParaRPr lang="en-IN" dirty="0"/>
                    </a:p>
                  </a:txBody>
                  <a:tcPr/>
                </a:tc>
                <a:extLst>
                  <a:ext uri="{0D108BD9-81ED-4DB2-BD59-A6C34878D82A}">
                    <a16:rowId xmlns:a16="http://schemas.microsoft.com/office/drawing/2014/main" val="10002"/>
                  </a:ext>
                </a:extLst>
              </a:tr>
              <a:tr h="326933">
                <a:tc>
                  <a:txBody>
                    <a:bodyPr/>
                    <a:lstStyle/>
                    <a:p>
                      <a:endParaRPr lang="en-IN" dirty="0"/>
                    </a:p>
                  </a:txBody>
                  <a:tcPr/>
                </a:tc>
                <a:tc>
                  <a:txBody>
                    <a:bodyPr/>
                    <a:lstStyle/>
                    <a:p>
                      <a:r>
                        <a:rPr lang="en-US" dirty="0"/>
                        <a:t>Payables</a:t>
                      </a:r>
                      <a:endParaRPr lang="en-IN" dirty="0"/>
                    </a:p>
                  </a:txBody>
                  <a:tcPr/>
                </a:tc>
                <a:tc>
                  <a:txBody>
                    <a:bodyPr/>
                    <a:lstStyle/>
                    <a:p>
                      <a:endParaRPr lang="en-IN" dirty="0"/>
                    </a:p>
                  </a:txBody>
                  <a:tcPr/>
                </a:tc>
                <a:tc>
                  <a:txBody>
                    <a:bodyPr/>
                    <a:lstStyle/>
                    <a:p>
                      <a:endParaRPr lang="en-IN" dirty="0"/>
                    </a:p>
                  </a:txBody>
                  <a:tcPr/>
                </a:tc>
                <a:extLst>
                  <a:ext uri="{0D108BD9-81ED-4DB2-BD59-A6C34878D82A}">
                    <a16:rowId xmlns:a16="http://schemas.microsoft.com/office/drawing/2014/main" val="10003"/>
                  </a:ext>
                </a:extLst>
              </a:tr>
              <a:tr h="326933">
                <a:tc>
                  <a:txBody>
                    <a:bodyPr/>
                    <a:lstStyle/>
                    <a:p>
                      <a:endParaRPr lang="en-IN" dirty="0"/>
                    </a:p>
                  </a:txBody>
                  <a:tcPr/>
                </a:tc>
                <a:tc>
                  <a:txBody>
                    <a:bodyPr/>
                    <a:lstStyle/>
                    <a:p>
                      <a:r>
                        <a:rPr lang="en-US" dirty="0"/>
                        <a:t>Share held</a:t>
                      </a:r>
                      <a:r>
                        <a:rPr lang="en-US" baseline="0" dirty="0"/>
                        <a:t> by Struck off company</a:t>
                      </a:r>
                      <a:endParaRPr lang="en-IN" dirty="0"/>
                    </a:p>
                  </a:txBody>
                  <a:tcPr/>
                </a:tc>
                <a:tc>
                  <a:txBody>
                    <a:bodyPr/>
                    <a:lstStyle/>
                    <a:p>
                      <a:endParaRPr lang="en-IN" dirty="0"/>
                    </a:p>
                  </a:txBody>
                  <a:tcPr/>
                </a:tc>
                <a:tc>
                  <a:txBody>
                    <a:bodyPr/>
                    <a:lstStyle/>
                    <a:p>
                      <a:endParaRPr lang="en-IN" dirty="0"/>
                    </a:p>
                  </a:txBody>
                  <a:tcPr/>
                </a:tc>
                <a:extLst>
                  <a:ext uri="{0D108BD9-81ED-4DB2-BD59-A6C34878D82A}">
                    <a16:rowId xmlns:a16="http://schemas.microsoft.com/office/drawing/2014/main" val="10004"/>
                  </a:ext>
                </a:extLst>
              </a:tr>
              <a:tr h="326933">
                <a:tc>
                  <a:txBody>
                    <a:bodyPr/>
                    <a:lstStyle/>
                    <a:p>
                      <a:endParaRPr lang="en-IN" dirty="0"/>
                    </a:p>
                  </a:txBody>
                  <a:tcPr/>
                </a:tc>
                <a:tc>
                  <a:txBody>
                    <a:bodyPr/>
                    <a:lstStyle/>
                    <a:p>
                      <a:r>
                        <a:rPr lang="en-US" dirty="0"/>
                        <a:t>Other O/s  balance</a:t>
                      </a:r>
                      <a:r>
                        <a:rPr lang="en-US" baseline="0" dirty="0"/>
                        <a:t> (to be specified)</a:t>
                      </a:r>
                    </a:p>
                  </a:txBody>
                  <a:tcPr/>
                </a:tc>
                <a:tc>
                  <a:txBody>
                    <a:bodyPr/>
                    <a:lstStyle/>
                    <a:p>
                      <a:endParaRPr lang="en-IN" dirty="0"/>
                    </a:p>
                  </a:txBody>
                  <a:tcPr/>
                </a:tc>
                <a:tc>
                  <a:txBody>
                    <a:bodyPr/>
                    <a:lstStyle/>
                    <a:p>
                      <a:endParaRPr lang="en-IN" dirty="0"/>
                    </a:p>
                  </a:txBody>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84523999"/>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4500" y="288476"/>
            <a:ext cx="11214100" cy="978729"/>
          </a:xfrm>
        </p:spPr>
        <p:txBody>
          <a:bodyPr/>
          <a:lstStyle/>
          <a:p>
            <a:r>
              <a:rPr lang="en-US" dirty="0"/>
              <a:t>REGISTRATION OF CHARGES OR SATISFACTION</a:t>
            </a:r>
            <a:br>
              <a:rPr lang="en-US" dirty="0"/>
            </a:br>
            <a:r>
              <a:rPr lang="en-US" dirty="0"/>
              <a:t>WITH REGISTRAR OF COMPANIES</a:t>
            </a:r>
            <a:endParaRPr lang="en-IN" dirty="0"/>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68</a:t>
            </a:fld>
            <a:endParaRPr lang="en-US" noProof="0" dirty="0"/>
          </a:p>
        </p:txBody>
      </p:sp>
      <p:sp>
        <p:nvSpPr>
          <p:cNvPr id="4" name="Content Placeholder 3"/>
          <p:cNvSpPr>
            <a:spLocks noGrp="1"/>
          </p:cNvSpPr>
          <p:nvPr>
            <p:ph idx="1"/>
          </p:nvPr>
        </p:nvSpPr>
        <p:spPr>
          <a:xfrm>
            <a:off x="238125" y="1724025"/>
            <a:ext cx="11420475" cy="4452938"/>
          </a:xfrm>
        </p:spPr>
        <p:txBody>
          <a:bodyPr/>
          <a:lstStyle/>
          <a:p>
            <a:pPr marL="0" indent="0">
              <a:buNone/>
            </a:pPr>
            <a:r>
              <a:rPr lang="en-IN" b="1" u="sng" dirty="0"/>
              <a:t>Existing requirement:</a:t>
            </a:r>
          </a:p>
          <a:p>
            <a:r>
              <a:rPr lang="en-IN" dirty="0"/>
              <a:t>No such disclosures required.</a:t>
            </a:r>
          </a:p>
          <a:p>
            <a:endParaRPr lang="en-IN" dirty="0"/>
          </a:p>
          <a:p>
            <a:pPr marL="0" indent="0">
              <a:buNone/>
            </a:pPr>
            <a:r>
              <a:rPr lang="en-IN" b="1" u="sng" dirty="0"/>
              <a:t>Amended requirement:</a:t>
            </a:r>
          </a:p>
          <a:p>
            <a:r>
              <a:rPr lang="en-US" dirty="0"/>
              <a:t>Where any charges or satisfaction yet to be registered with Registrar of Companies beyond the statutory period, details and reasons thereof shall be disclosed.</a:t>
            </a:r>
            <a:endParaRPr lang="en-IN" dirty="0"/>
          </a:p>
        </p:txBody>
      </p:sp>
    </p:spTree>
    <p:extLst>
      <p:ext uri="{BB962C8B-B14F-4D97-AF65-F5344CB8AC3E}">
        <p14:creationId xmlns:p14="http://schemas.microsoft.com/office/powerpoint/2010/main" val="2545672958"/>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4500" y="542925"/>
            <a:ext cx="11214100" cy="535531"/>
          </a:xfrm>
        </p:spPr>
        <p:txBody>
          <a:bodyPr/>
          <a:lstStyle/>
          <a:p>
            <a:r>
              <a:rPr lang="en-US" dirty="0"/>
              <a:t>COMPLIANCE WITH NUMBER OF LAYERS OF </a:t>
            </a:r>
            <a:r>
              <a:rPr lang="en-IN" dirty="0"/>
              <a:t>COMPANIES</a:t>
            </a:r>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69</a:t>
            </a:fld>
            <a:endParaRPr lang="en-US" noProof="0" dirty="0"/>
          </a:p>
        </p:txBody>
      </p:sp>
      <p:sp>
        <p:nvSpPr>
          <p:cNvPr id="4" name="Content Placeholder 3"/>
          <p:cNvSpPr>
            <a:spLocks noGrp="1"/>
          </p:cNvSpPr>
          <p:nvPr>
            <p:ph idx="1"/>
          </p:nvPr>
        </p:nvSpPr>
        <p:spPr>
          <a:xfrm>
            <a:off x="444500" y="1498600"/>
            <a:ext cx="11672435" cy="4892675"/>
          </a:xfrm>
        </p:spPr>
        <p:txBody>
          <a:bodyPr>
            <a:normAutofit/>
          </a:bodyPr>
          <a:lstStyle/>
          <a:p>
            <a:pPr marL="0" indent="0">
              <a:buNone/>
            </a:pPr>
            <a:r>
              <a:rPr lang="en-IN" b="1" u="sng" dirty="0"/>
              <a:t>Existing requirement:</a:t>
            </a:r>
          </a:p>
          <a:p>
            <a:r>
              <a:rPr lang="en-IN" dirty="0"/>
              <a:t>No such disclosures required.</a:t>
            </a:r>
          </a:p>
          <a:p>
            <a:pPr marL="0" indent="0">
              <a:buNone/>
            </a:pPr>
            <a:endParaRPr lang="en-IN" b="1" u="sng" dirty="0"/>
          </a:p>
          <a:p>
            <a:pPr marL="0" indent="0">
              <a:buNone/>
            </a:pPr>
            <a:r>
              <a:rPr lang="en-IN" b="1" u="sng" dirty="0"/>
              <a:t>Amended requirement:</a:t>
            </a:r>
          </a:p>
          <a:p>
            <a:r>
              <a:rPr lang="en-US" dirty="0"/>
              <a:t>Where the company has not complied with the number of layers prescribed under Sec 2(87) of the Act read with Companies (Restriction on number of Layers) Rules, 2017, the name and CIN of the companies </a:t>
            </a:r>
            <a:r>
              <a:rPr lang="en-US" b="1" dirty="0">
                <a:solidFill>
                  <a:srgbClr val="FF0000"/>
                </a:solidFill>
              </a:rPr>
              <a:t>beyond </a:t>
            </a:r>
            <a:r>
              <a:rPr lang="en-US" dirty="0"/>
              <a:t>the specified layers and the relationship/extent of holding of the company in such downstream companies shall be disclosed.</a:t>
            </a:r>
            <a:endParaRPr lang="en-IN" dirty="0"/>
          </a:p>
        </p:txBody>
      </p:sp>
    </p:spTree>
    <p:extLst>
      <p:ext uri="{BB962C8B-B14F-4D97-AF65-F5344CB8AC3E}">
        <p14:creationId xmlns:p14="http://schemas.microsoft.com/office/powerpoint/2010/main" val="2699585000"/>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4500" y="523875"/>
            <a:ext cx="11214100" cy="535531"/>
          </a:xfrm>
        </p:spPr>
        <p:txBody>
          <a:bodyPr/>
          <a:lstStyle/>
          <a:p>
            <a:r>
              <a:rPr lang="en-GB" dirty="0"/>
              <a:t>Section 129. Financial statement</a:t>
            </a:r>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7</a:t>
            </a:fld>
            <a:endParaRPr lang="en-US" noProof="0" dirty="0"/>
          </a:p>
        </p:txBody>
      </p:sp>
      <p:sp>
        <p:nvSpPr>
          <p:cNvPr id="4" name="Content Placeholder 3"/>
          <p:cNvSpPr>
            <a:spLocks noGrp="1"/>
          </p:cNvSpPr>
          <p:nvPr>
            <p:ph idx="1"/>
          </p:nvPr>
        </p:nvSpPr>
        <p:spPr>
          <a:xfrm>
            <a:off x="66674" y="1619251"/>
            <a:ext cx="11953875" cy="4105274"/>
          </a:xfrm>
        </p:spPr>
        <p:txBody>
          <a:bodyPr>
            <a:normAutofit/>
          </a:bodyPr>
          <a:lstStyle/>
          <a:p>
            <a:pPr>
              <a:lnSpc>
                <a:spcPct val="120000"/>
              </a:lnSpc>
            </a:pPr>
            <a:r>
              <a:rPr lang="en-US" dirty="0"/>
              <a:t>The financial statement  shall give a </a:t>
            </a:r>
            <a:r>
              <a:rPr lang="en-US" b="1" dirty="0">
                <a:solidFill>
                  <a:srgbClr val="FF0000"/>
                </a:solidFill>
              </a:rPr>
              <a:t>true and fair view </a:t>
            </a:r>
            <a:r>
              <a:rPr lang="en-US" dirty="0"/>
              <a:t>of the state of affairs of the company  or companies,</a:t>
            </a:r>
          </a:p>
          <a:p>
            <a:r>
              <a:rPr lang="en-US" dirty="0"/>
              <a:t>Comply with the  </a:t>
            </a:r>
            <a:r>
              <a:rPr lang="en-US" b="1" dirty="0">
                <a:solidFill>
                  <a:srgbClr val="FF0000"/>
                </a:solidFill>
              </a:rPr>
              <a:t>AS</a:t>
            </a:r>
            <a:r>
              <a:rPr lang="en-US" dirty="0"/>
              <a:t> notified under </a:t>
            </a:r>
            <a:r>
              <a:rPr lang="en-US" b="1" dirty="0">
                <a:solidFill>
                  <a:srgbClr val="FF0000"/>
                </a:solidFill>
              </a:rPr>
              <a:t>Section 133</a:t>
            </a:r>
            <a:r>
              <a:rPr lang="en-US" dirty="0"/>
              <a:t> and</a:t>
            </a:r>
          </a:p>
          <a:p>
            <a:r>
              <a:rPr lang="en-US" dirty="0"/>
              <a:t>Shall be in the form specified in </a:t>
            </a:r>
            <a:r>
              <a:rPr lang="en-US" b="1" dirty="0">
                <a:solidFill>
                  <a:srgbClr val="FF0000"/>
                </a:solidFill>
              </a:rPr>
              <a:t>Schedule III</a:t>
            </a:r>
            <a:r>
              <a:rPr lang="en-US" dirty="0"/>
              <a:t>:</a:t>
            </a:r>
          </a:p>
          <a:p>
            <a:r>
              <a:rPr lang="en-US" dirty="0"/>
              <a:t>Items contained in such FS shall be in accordance with the AS.</a:t>
            </a:r>
          </a:p>
          <a:p>
            <a:r>
              <a:rPr lang="en-GB" dirty="0"/>
              <a:t>At every AGM, BoD shall lay FS for the year.</a:t>
            </a:r>
          </a:p>
          <a:p>
            <a:endParaRPr lang="en-US" dirty="0"/>
          </a:p>
          <a:p>
            <a:endParaRPr lang="en-GB" dirty="0"/>
          </a:p>
        </p:txBody>
      </p:sp>
    </p:spTree>
    <p:extLst>
      <p:ext uri="{BB962C8B-B14F-4D97-AF65-F5344CB8AC3E}">
        <p14:creationId xmlns:p14="http://schemas.microsoft.com/office/powerpoint/2010/main" val="3942870640"/>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4500" y="542925"/>
            <a:ext cx="11214100" cy="535531"/>
          </a:xfrm>
        </p:spPr>
        <p:txBody>
          <a:bodyPr/>
          <a:lstStyle/>
          <a:p>
            <a:r>
              <a:rPr lang="en-IN" dirty="0"/>
              <a:t>Section 2 (87): Subsidiary company</a:t>
            </a:r>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70</a:t>
            </a:fld>
            <a:endParaRPr lang="en-US" noProof="0" dirty="0"/>
          </a:p>
        </p:txBody>
      </p:sp>
      <p:sp>
        <p:nvSpPr>
          <p:cNvPr id="4" name="Content Placeholder 3"/>
          <p:cNvSpPr>
            <a:spLocks noGrp="1"/>
          </p:cNvSpPr>
          <p:nvPr>
            <p:ph idx="1"/>
          </p:nvPr>
        </p:nvSpPr>
        <p:spPr>
          <a:xfrm>
            <a:off x="36965" y="1550533"/>
            <a:ext cx="11974060" cy="4783592"/>
          </a:xfrm>
        </p:spPr>
        <p:txBody>
          <a:bodyPr>
            <a:normAutofit fontScale="92500" lnSpcReduction="20000"/>
          </a:bodyPr>
          <a:lstStyle/>
          <a:p>
            <a:r>
              <a:rPr lang="en-US" dirty="0"/>
              <a:t>“Subsidiary company” or “subsidiary”, in relation to any other company (that is to say the holding company), means a company in which the holding company:</a:t>
            </a:r>
          </a:p>
          <a:p>
            <a:pPr lvl="1"/>
            <a:r>
              <a:rPr lang="en-US" dirty="0"/>
              <a:t>Controls the composition of the Board of Directors; or</a:t>
            </a:r>
          </a:p>
          <a:p>
            <a:pPr lvl="1"/>
            <a:r>
              <a:rPr lang="en-US" dirty="0"/>
              <a:t>Exercises or controls more than one-half of the [total voting power] either at its own or together with one or more of its subsidiary companies:</a:t>
            </a:r>
          </a:p>
          <a:p>
            <a:r>
              <a:rPr lang="en-US" dirty="0"/>
              <a:t>Provided that such class or classes of holding companies as may be prescribed shall not have </a:t>
            </a:r>
            <a:r>
              <a:rPr lang="en-US" b="1" dirty="0">
                <a:solidFill>
                  <a:srgbClr val="FF0000"/>
                </a:solidFill>
              </a:rPr>
              <a:t>layers</a:t>
            </a:r>
            <a:r>
              <a:rPr lang="en-US" dirty="0"/>
              <a:t> of subsidiaries beyond such numbers as may be prescribed.</a:t>
            </a:r>
          </a:p>
          <a:p>
            <a:r>
              <a:rPr lang="en-US" dirty="0"/>
              <a:t>Normally </a:t>
            </a:r>
            <a:r>
              <a:rPr lang="en-US" b="1" dirty="0">
                <a:solidFill>
                  <a:srgbClr val="FF0000"/>
                </a:solidFill>
              </a:rPr>
              <a:t>2</a:t>
            </a:r>
            <a:r>
              <a:rPr lang="en-US" dirty="0"/>
              <a:t> layers a co can have except Banking co, NBFC, Insurance Co, Govt co.</a:t>
            </a:r>
          </a:p>
          <a:p>
            <a:r>
              <a:rPr lang="en-US" dirty="0"/>
              <a:t>The rule shall not affect a co from acquiring a co incorporated outside India with subsidiaries beyond 2 layers as per laws of that country.</a:t>
            </a:r>
          </a:p>
          <a:p>
            <a:r>
              <a:rPr lang="en-US" dirty="0"/>
              <a:t>One layer which consists of one or more </a:t>
            </a:r>
            <a:r>
              <a:rPr lang="en-US" b="1" dirty="0">
                <a:solidFill>
                  <a:srgbClr val="FF0000"/>
                </a:solidFill>
              </a:rPr>
              <a:t>WOS</a:t>
            </a:r>
            <a:r>
              <a:rPr lang="en-US" dirty="0"/>
              <a:t> shall not be considered for the computation of layers.</a:t>
            </a:r>
            <a:endParaRPr lang="en-IN" dirty="0"/>
          </a:p>
        </p:txBody>
      </p:sp>
    </p:spTree>
    <p:extLst>
      <p:ext uri="{BB962C8B-B14F-4D97-AF65-F5344CB8AC3E}">
        <p14:creationId xmlns:p14="http://schemas.microsoft.com/office/powerpoint/2010/main" val="2141375426"/>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4500" y="523875"/>
            <a:ext cx="11214100" cy="535531"/>
          </a:xfrm>
        </p:spPr>
        <p:txBody>
          <a:bodyPr/>
          <a:lstStyle/>
          <a:p>
            <a:r>
              <a:rPr lang="en-US" dirty="0"/>
              <a:t>DISCLOSURE OF RATIOS</a:t>
            </a:r>
            <a:endParaRPr lang="en-IN" dirty="0"/>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71</a:t>
            </a:fld>
            <a:endParaRPr lang="en-US" noProof="0" dirty="0"/>
          </a:p>
        </p:txBody>
      </p:sp>
      <p:sp>
        <p:nvSpPr>
          <p:cNvPr id="4" name="Content Placeholder 3"/>
          <p:cNvSpPr>
            <a:spLocks noGrp="1"/>
          </p:cNvSpPr>
          <p:nvPr>
            <p:ph idx="1"/>
          </p:nvPr>
        </p:nvSpPr>
        <p:spPr>
          <a:xfrm>
            <a:off x="114301" y="1504950"/>
            <a:ext cx="11887200" cy="4886325"/>
          </a:xfrm>
        </p:spPr>
        <p:txBody>
          <a:bodyPr>
            <a:normAutofit fontScale="77500" lnSpcReduction="20000"/>
          </a:bodyPr>
          <a:lstStyle/>
          <a:p>
            <a:pPr marL="0" indent="0">
              <a:buNone/>
            </a:pPr>
            <a:r>
              <a:rPr lang="en-IN" b="1" u="sng" dirty="0"/>
              <a:t>Existing requirement:</a:t>
            </a:r>
          </a:p>
          <a:p>
            <a:r>
              <a:rPr lang="en-IN" dirty="0"/>
              <a:t>No such disclosures required.</a:t>
            </a:r>
          </a:p>
          <a:p>
            <a:pPr marL="0" indent="0">
              <a:buNone/>
            </a:pPr>
            <a:r>
              <a:rPr lang="en-IN" b="1" u="sng" dirty="0"/>
              <a:t>Amended requirement:</a:t>
            </a:r>
          </a:p>
          <a:p>
            <a:r>
              <a:rPr lang="en-IN" b="1" u="sng" dirty="0"/>
              <a:t>In line with  </a:t>
            </a:r>
            <a:r>
              <a:rPr lang="en-IN" b="1" u="sng" dirty="0" err="1"/>
              <a:t>Sch.V</a:t>
            </a:r>
            <a:r>
              <a:rPr lang="en-IN" b="1" u="sng" dirty="0"/>
              <a:t> of SEBI LODR</a:t>
            </a:r>
          </a:p>
          <a:p>
            <a:r>
              <a:rPr lang="en-US" dirty="0"/>
              <a:t>The company shall explain the items included in numerator and denominator for computing the below ratios.</a:t>
            </a:r>
          </a:p>
          <a:p>
            <a:r>
              <a:rPr lang="en-US" dirty="0"/>
              <a:t>Further explanation shall be provided for any change in the ratio by more than </a:t>
            </a:r>
            <a:r>
              <a:rPr lang="en-US" b="1" dirty="0">
                <a:solidFill>
                  <a:srgbClr val="FF0000"/>
                </a:solidFill>
              </a:rPr>
              <a:t>25% </a:t>
            </a:r>
            <a:r>
              <a:rPr lang="en-US" dirty="0"/>
              <a:t>as compared to the </a:t>
            </a:r>
            <a:r>
              <a:rPr lang="en-IN" dirty="0"/>
              <a:t>preceding year.</a:t>
            </a:r>
          </a:p>
          <a:p>
            <a:r>
              <a:rPr lang="en-IN" dirty="0"/>
              <a:t>The “Financial Assets” &amp; “ Financial Liabilities” to be understood based on the definition in IndAS-32 which invariably include contractual rights and obligations respectively.</a:t>
            </a:r>
          </a:p>
          <a:p>
            <a:r>
              <a:rPr lang="en-IN" dirty="0"/>
              <a:t>Financial liabilities to be considered based on legal form rather than substance of arrangements.Eg.Convertible Debentures</a:t>
            </a:r>
          </a:p>
          <a:p>
            <a:r>
              <a:rPr lang="en-IN" dirty="0"/>
              <a:t>Proper classification of Current &amp; Noncurrent items inevitable for Ratio analysis </a:t>
            </a:r>
          </a:p>
          <a:p>
            <a:pPr marL="0" indent="0">
              <a:buNone/>
            </a:pPr>
            <a:r>
              <a:rPr lang="en-IN" dirty="0"/>
              <a:t>   Provision for leave encashment may be current liability but may not be fully payable </a:t>
            </a:r>
          </a:p>
          <a:p>
            <a:pPr marL="0" indent="0">
              <a:buNone/>
            </a:pPr>
            <a:r>
              <a:rPr lang="en-IN" dirty="0"/>
              <a:t>   within one year-treat accordingly in ratio analysis</a:t>
            </a:r>
          </a:p>
          <a:p>
            <a:pPr marL="0" indent="0">
              <a:buNone/>
            </a:pPr>
            <a:endParaRPr lang="en-IN" dirty="0"/>
          </a:p>
          <a:p>
            <a:endParaRPr lang="en-IN" dirty="0"/>
          </a:p>
        </p:txBody>
      </p:sp>
    </p:spTree>
    <p:extLst>
      <p:ext uri="{BB962C8B-B14F-4D97-AF65-F5344CB8AC3E}">
        <p14:creationId xmlns:p14="http://schemas.microsoft.com/office/powerpoint/2010/main" val="3912102490"/>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DISCLOSURE OF RATIOS</a:t>
            </a:r>
            <a:endParaRPr lang="en-IN" dirty="0"/>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72</a:t>
            </a:fld>
            <a:endParaRPr lang="en-US" noProof="0" dirty="0"/>
          </a:p>
        </p:txBody>
      </p:sp>
      <p:sp>
        <p:nvSpPr>
          <p:cNvPr id="4" name="Content Placeholder 3"/>
          <p:cNvSpPr>
            <a:spLocks noGrp="1"/>
          </p:cNvSpPr>
          <p:nvPr>
            <p:ph idx="1"/>
          </p:nvPr>
        </p:nvSpPr>
        <p:spPr>
          <a:xfrm>
            <a:off x="-69850" y="1409700"/>
            <a:ext cx="11525250" cy="5270500"/>
          </a:xfrm>
        </p:spPr>
        <p:txBody>
          <a:bodyPr/>
          <a:lstStyle/>
          <a:p>
            <a:r>
              <a:rPr lang="en-US" dirty="0"/>
              <a:t>The companies are required to disclose the following ratios:</a:t>
            </a:r>
            <a:endParaRPr lang="en-IN" dirty="0"/>
          </a:p>
        </p:txBody>
      </p:sp>
      <p:graphicFrame>
        <p:nvGraphicFramePr>
          <p:cNvPr id="5" name="Diagram 4"/>
          <p:cNvGraphicFramePr/>
          <p:nvPr>
            <p:extLst>
              <p:ext uri="{D42A27DB-BD31-4B8C-83A1-F6EECF244321}">
                <p14:modId xmlns:p14="http://schemas.microsoft.com/office/powerpoint/2010/main" val="505350834"/>
              </p:ext>
            </p:extLst>
          </p:nvPr>
        </p:nvGraphicFramePr>
        <p:xfrm>
          <a:off x="225224" y="1970866"/>
          <a:ext cx="11026976" cy="41481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42923292"/>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4500" y="288476"/>
            <a:ext cx="11214100" cy="978729"/>
          </a:xfrm>
        </p:spPr>
        <p:txBody>
          <a:bodyPr/>
          <a:lstStyle/>
          <a:p>
            <a:r>
              <a:rPr lang="en-IN" dirty="0"/>
              <a:t>COMPLIANCE WITH APPROVED SCHEME(S) OF ARRANGEMENTS</a:t>
            </a:r>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73</a:t>
            </a:fld>
            <a:endParaRPr lang="en-US" noProof="0" dirty="0"/>
          </a:p>
        </p:txBody>
      </p:sp>
      <p:sp>
        <p:nvSpPr>
          <p:cNvPr id="4" name="Content Placeholder 3"/>
          <p:cNvSpPr>
            <a:spLocks noGrp="1"/>
          </p:cNvSpPr>
          <p:nvPr>
            <p:ph idx="1"/>
          </p:nvPr>
        </p:nvSpPr>
        <p:spPr>
          <a:xfrm>
            <a:off x="71890" y="1634371"/>
            <a:ext cx="11662910" cy="4796971"/>
          </a:xfrm>
        </p:spPr>
        <p:txBody>
          <a:bodyPr>
            <a:normAutofit/>
          </a:bodyPr>
          <a:lstStyle/>
          <a:p>
            <a:pPr marL="0" indent="0">
              <a:buNone/>
            </a:pPr>
            <a:r>
              <a:rPr lang="en-IN" b="1" u="sng" dirty="0"/>
              <a:t>Existing requirement:</a:t>
            </a:r>
          </a:p>
          <a:p>
            <a:r>
              <a:rPr lang="en-IN" dirty="0"/>
              <a:t>No such disclosures required.</a:t>
            </a:r>
          </a:p>
          <a:p>
            <a:pPr marL="0" indent="0">
              <a:buNone/>
            </a:pPr>
            <a:endParaRPr lang="en-IN" dirty="0"/>
          </a:p>
          <a:p>
            <a:pPr marL="0" indent="0">
              <a:buNone/>
            </a:pPr>
            <a:r>
              <a:rPr lang="en-IN" b="1" u="sng" dirty="0"/>
              <a:t>Amended requirement:</a:t>
            </a:r>
          </a:p>
          <a:p>
            <a:r>
              <a:rPr lang="en-US" dirty="0"/>
              <a:t>Where the Scheme of Arrangements has been approved by the Competent Authority in terms of sections 230 to 237 of the Companies Act, 2013, the company shall disclose that the effect of such Scheme of Arrangements have been accounted for in the books of account of the company `in accordance with the Scheme’ and ‘in accordance with accounting standards’ and deviation in this regard shall be explained.</a:t>
            </a:r>
            <a:endParaRPr lang="en-IN" dirty="0"/>
          </a:p>
        </p:txBody>
      </p:sp>
    </p:spTree>
    <p:extLst>
      <p:ext uri="{BB962C8B-B14F-4D97-AF65-F5344CB8AC3E}">
        <p14:creationId xmlns:p14="http://schemas.microsoft.com/office/powerpoint/2010/main" val="3390700128"/>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4500" y="542925"/>
            <a:ext cx="11214100" cy="535531"/>
          </a:xfrm>
        </p:spPr>
        <p:txBody>
          <a:bodyPr/>
          <a:lstStyle/>
          <a:p>
            <a:r>
              <a:rPr lang="en-US" dirty="0"/>
              <a:t>UTILIZATION OF BORROWED FUNDS AND SHARE </a:t>
            </a:r>
            <a:r>
              <a:rPr lang="en-IN" dirty="0"/>
              <a:t>PREMIUM</a:t>
            </a:r>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74</a:t>
            </a:fld>
            <a:endParaRPr lang="en-US" noProof="0" dirty="0"/>
          </a:p>
        </p:txBody>
      </p:sp>
      <p:sp>
        <p:nvSpPr>
          <p:cNvPr id="4" name="Content Placeholder 3"/>
          <p:cNvSpPr>
            <a:spLocks noGrp="1"/>
          </p:cNvSpPr>
          <p:nvPr>
            <p:ph idx="1"/>
          </p:nvPr>
        </p:nvSpPr>
        <p:spPr/>
        <p:txBody>
          <a:bodyPr>
            <a:normAutofit/>
          </a:bodyPr>
          <a:lstStyle/>
          <a:p>
            <a:pPr marL="0" indent="0">
              <a:buNone/>
            </a:pPr>
            <a:r>
              <a:rPr lang="en-IN" b="1" u="sng" dirty="0"/>
              <a:t>Existing requirement:</a:t>
            </a:r>
          </a:p>
          <a:p>
            <a:r>
              <a:rPr lang="en-IN" dirty="0"/>
              <a:t>No such disclosures required.</a:t>
            </a:r>
          </a:p>
          <a:p>
            <a:endParaRPr lang="en-US" dirty="0"/>
          </a:p>
          <a:p>
            <a:pPr marL="0" indent="0">
              <a:buNone/>
            </a:pPr>
            <a:r>
              <a:rPr lang="en-IN" b="1" u="sng" dirty="0"/>
              <a:t>Amended requirement:</a:t>
            </a:r>
          </a:p>
          <a:p>
            <a:r>
              <a:rPr lang="en-IN" dirty="0"/>
              <a:t>Following disclosures are called for where the Funds are given/received by a company which are to be given as loan, investment, security or guarantee to a third company via an intermediary company to the ultimate beneficiary.</a:t>
            </a:r>
          </a:p>
          <a:p>
            <a:endParaRPr lang="en-IN" dirty="0"/>
          </a:p>
        </p:txBody>
      </p:sp>
    </p:spTree>
    <p:extLst>
      <p:ext uri="{BB962C8B-B14F-4D97-AF65-F5344CB8AC3E}">
        <p14:creationId xmlns:p14="http://schemas.microsoft.com/office/powerpoint/2010/main" val="4166941478"/>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UTILIZATION OF BORROWED FUNDS AND SHARE </a:t>
            </a:r>
            <a:r>
              <a:rPr lang="en-IN" dirty="0"/>
              <a:t>PREMIUM</a:t>
            </a:r>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75</a:t>
            </a:fld>
            <a:endParaRPr lang="en-US" noProof="0" dirty="0"/>
          </a:p>
        </p:txBody>
      </p:sp>
      <p:sp>
        <p:nvSpPr>
          <p:cNvPr id="4" name="Content Placeholder 3"/>
          <p:cNvSpPr>
            <a:spLocks noGrp="1"/>
          </p:cNvSpPr>
          <p:nvPr>
            <p:ph idx="1"/>
          </p:nvPr>
        </p:nvSpPr>
        <p:spPr>
          <a:xfrm>
            <a:off x="304800" y="1701800"/>
            <a:ext cx="11748635" cy="4308475"/>
          </a:xfrm>
        </p:spPr>
        <p:txBody>
          <a:bodyPr/>
          <a:lstStyle/>
          <a:p>
            <a:pPr marL="0" indent="0">
              <a:buNone/>
            </a:pPr>
            <a:r>
              <a:rPr lang="en-IN" b="1" u="sng" dirty="0"/>
              <a:t>Amended requirement</a:t>
            </a:r>
            <a:r>
              <a:rPr lang="en-IN" b="1" dirty="0"/>
              <a:t>: (Continued)</a:t>
            </a:r>
          </a:p>
          <a:p>
            <a:r>
              <a:rPr lang="en-IN" dirty="0"/>
              <a:t>Disclosure is required to be made by the company and as well by the intermediary company.</a:t>
            </a:r>
          </a:p>
          <a:p>
            <a:r>
              <a:rPr lang="en-IN" dirty="0"/>
              <a:t>Disclosure is called for:</a:t>
            </a:r>
          </a:p>
          <a:p>
            <a:pPr marL="742950" lvl="1" indent="-285750"/>
            <a:r>
              <a:rPr lang="en-IN" dirty="0"/>
              <a:t>The details of Funds Exchange</a:t>
            </a:r>
          </a:p>
          <a:p>
            <a:pPr marL="742950" lvl="1" indent="-285750"/>
            <a:r>
              <a:rPr lang="en-IN" dirty="0"/>
              <a:t>Details of Ultimate beneficiaries and compliance with FEMA, 1999 &amp;  Prevention of Money Laundering Act, 1992</a:t>
            </a:r>
          </a:p>
          <a:p>
            <a:endParaRPr lang="en-IN" dirty="0"/>
          </a:p>
        </p:txBody>
      </p:sp>
    </p:spTree>
    <p:extLst>
      <p:ext uri="{BB962C8B-B14F-4D97-AF65-F5344CB8AC3E}">
        <p14:creationId xmlns:p14="http://schemas.microsoft.com/office/powerpoint/2010/main" val="814682978"/>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4500" y="542925"/>
            <a:ext cx="11214100" cy="535531"/>
          </a:xfrm>
        </p:spPr>
        <p:txBody>
          <a:bodyPr/>
          <a:lstStyle/>
          <a:p>
            <a:r>
              <a:rPr lang="en-IN" dirty="0"/>
              <a:t>ROUNDING OFF</a:t>
            </a:r>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76</a:t>
            </a:fld>
            <a:endParaRPr lang="en-US" noProof="0" dirty="0"/>
          </a:p>
        </p:txBody>
      </p:sp>
      <p:sp>
        <p:nvSpPr>
          <p:cNvPr id="4" name="Content Placeholder 3"/>
          <p:cNvSpPr>
            <a:spLocks noGrp="1"/>
          </p:cNvSpPr>
          <p:nvPr>
            <p:ph idx="1"/>
          </p:nvPr>
        </p:nvSpPr>
        <p:spPr/>
        <p:txBody>
          <a:bodyPr/>
          <a:lstStyle/>
          <a:p>
            <a:pPr marL="0" indent="0">
              <a:buNone/>
            </a:pPr>
            <a:r>
              <a:rPr lang="en-IN" b="1" u="sng" dirty="0"/>
              <a:t>Existing requirement:</a:t>
            </a:r>
          </a:p>
          <a:p>
            <a:r>
              <a:rPr lang="en-US" dirty="0"/>
              <a:t>Currently, depending upon the turnover of the company, the figures appearing in the FS are required to be rounded off.</a:t>
            </a:r>
          </a:p>
          <a:p>
            <a:endParaRPr lang="en-US" dirty="0"/>
          </a:p>
          <a:p>
            <a:pPr marL="0" indent="0">
              <a:buNone/>
            </a:pPr>
            <a:r>
              <a:rPr lang="en-IN" b="1" u="sng" dirty="0"/>
              <a:t>Amended requirement:</a:t>
            </a:r>
          </a:p>
          <a:p>
            <a:r>
              <a:rPr lang="en-US" dirty="0"/>
              <a:t>As per amendment, depending upon the </a:t>
            </a:r>
            <a:r>
              <a:rPr lang="en-US" b="1" dirty="0">
                <a:solidFill>
                  <a:srgbClr val="FF0000"/>
                </a:solidFill>
              </a:rPr>
              <a:t>total income</a:t>
            </a:r>
            <a:r>
              <a:rPr lang="en-US" dirty="0"/>
              <a:t> of the company, the figures appearing in the FS are required to be rounded off. </a:t>
            </a:r>
          </a:p>
          <a:p>
            <a:r>
              <a:rPr lang="en-US" dirty="0"/>
              <a:t>Total income is sum of revenue from operations and other income.</a:t>
            </a:r>
            <a:endParaRPr lang="en-IN" dirty="0"/>
          </a:p>
        </p:txBody>
      </p:sp>
    </p:spTree>
    <p:extLst>
      <p:ext uri="{BB962C8B-B14F-4D97-AF65-F5344CB8AC3E}">
        <p14:creationId xmlns:p14="http://schemas.microsoft.com/office/powerpoint/2010/main" val="830555120"/>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4500" y="542925"/>
            <a:ext cx="11214100" cy="535531"/>
          </a:xfrm>
        </p:spPr>
        <p:txBody>
          <a:bodyPr/>
          <a:lstStyle/>
          <a:p>
            <a:r>
              <a:rPr lang="en-IN" dirty="0"/>
              <a:t>ROUNDING OFF</a:t>
            </a:r>
            <a:endParaRPr lang="en-GB" dirty="0"/>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77</a:t>
            </a:fld>
            <a:endParaRPr lang="en-US" noProof="0" dirty="0"/>
          </a:p>
        </p:txBody>
      </p:sp>
      <p:sp>
        <p:nvSpPr>
          <p:cNvPr id="4" name="Content Placeholder 3"/>
          <p:cNvSpPr>
            <a:spLocks noGrp="1"/>
          </p:cNvSpPr>
          <p:nvPr>
            <p:ph idx="1"/>
          </p:nvPr>
        </p:nvSpPr>
        <p:spPr/>
        <p:txBody>
          <a:bodyPr>
            <a:normAutofit/>
          </a:bodyPr>
          <a:lstStyle/>
          <a:p>
            <a:r>
              <a:rPr lang="en-GB" dirty="0"/>
              <a:t>Depending upon </a:t>
            </a:r>
            <a:r>
              <a:rPr lang="en-GB" b="1" dirty="0">
                <a:solidFill>
                  <a:srgbClr val="FF0000"/>
                </a:solidFill>
              </a:rPr>
              <a:t>Total Income</a:t>
            </a:r>
            <a:r>
              <a:rPr lang="en-GB" dirty="0"/>
              <a:t> of the company rather than turnover, the figures </a:t>
            </a:r>
            <a:r>
              <a:rPr lang="en-GB" b="1" dirty="0">
                <a:solidFill>
                  <a:srgbClr val="FF0000"/>
                </a:solidFill>
              </a:rPr>
              <a:t>shall</a:t>
            </a:r>
            <a:r>
              <a:rPr lang="en-GB" dirty="0"/>
              <a:t> be rounded off( Replacing turnover and may respectively).</a:t>
            </a:r>
          </a:p>
          <a:p>
            <a:endParaRPr lang="en-GB" dirty="0"/>
          </a:p>
          <a:p>
            <a:endParaRPr lang="en-GB" dirty="0"/>
          </a:p>
          <a:p>
            <a:endParaRPr lang="en-GB" dirty="0"/>
          </a:p>
          <a:p>
            <a:endParaRPr lang="en-GB" dirty="0"/>
          </a:p>
          <a:p>
            <a:r>
              <a:rPr lang="en-GB" dirty="0"/>
              <a:t>Once a unit of measurement is used, it </a:t>
            </a:r>
            <a:r>
              <a:rPr lang="en-GB" b="1" dirty="0">
                <a:solidFill>
                  <a:srgbClr val="FF0000"/>
                </a:solidFill>
              </a:rPr>
              <a:t>should</a:t>
            </a:r>
            <a:r>
              <a:rPr lang="en-GB" dirty="0"/>
              <a:t> be used uniformly in the FS.</a:t>
            </a:r>
          </a:p>
        </p:txBody>
      </p:sp>
      <p:graphicFrame>
        <p:nvGraphicFramePr>
          <p:cNvPr id="10" name="Table 9"/>
          <p:cNvGraphicFramePr>
            <a:graphicFrameLocks noGrp="1"/>
          </p:cNvGraphicFramePr>
          <p:nvPr/>
        </p:nvGraphicFramePr>
        <p:xfrm>
          <a:off x="1751342" y="3227476"/>
          <a:ext cx="8128000" cy="1651000"/>
        </p:xfrm>
        <a:graphic>
          <a:graphicData uri="http://schemas.openxmlformats.org/drawingml/2006/table">
            <a:tbl>
              <a:tblPr firstRow="1" bandRow="1">
                <a:tableStyleId>{21E4AEA4-8DFA-4A89-87EB-49C32662AFE0}</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a:txBody>
                    <a:bodyPr/>
                    <a:lstStyle/>
                    <a:p>
                      <a:r>
                        <a:rPr lang="en-GB" dirty="0"/>
                        <a:t>Total</a:t>
                      </a:r>
                      <a:r>
                        <a:rPr lang="en-GB" baseline="0" dirty="0"/>
                        <a:t> Income</a:t>
                      </a:r>
                      <a:endParaRPr lang="en-GB" dirty="0"/>
                    </a:p>
                  </a:txBody>
                  <a:tcPr/>
                </a:tc>
                <a:tc>
                  <a:txBody>
                    <a:bodyPr/>
                    <a:lstStyle/>
                    <a:p>
                      <a:r>
                        <a:rPr lang="en-GB" dirty="0"/>
                        <a:t>Rounding Off</a:t>
                      </a:r>
                    </a:p>
                  </a:txBody>
                  <a:tcPr/>
                </a:tc>
                <a:extLst>
                  <a:ext uri="{0D108BD9-81ED-4DB2-BD59-A6C34878D82A}">
                    <a16:rowId xmlns:a16="http://schemas.microsoft.com/office/drawing/2014/main" val="10000"/>
                  </a:ext>
                </a:extLst>
              </a:tr>
              <a:tr h="370840">
                <a:tc>
                  <a:txBody>
                    <a:bodyPr/>
                    <a:lstStyle/>
                    <a:p>
                      <a:r>
                        <a:rPr lang="en-GB" dirty="0"/>
                        <a:t>Less than</a:t>
                      </a:r>
                      <a:r>
                        <a:rPr lang="en-GB" baseline="0" dirty="0"/>
                        <a:t> 100 Crores</a:t>
                      </a:r>
                      <a:endParaRPr lang="en-GB" dirty="0"/>
                    </a:p>
                  </a:txBody>
                  <a:tcPr/>
                </a:tc>
                <a:tc>
                  <a:txBody>
                    <a:bodyPr/>
                    <a:lstStyle/>
                    <a:p>
                      <a:r>
                        <a:rPr lang="en-GB" dirty="0"/>
                        <a:t>To the nearest hundreds, thousands, lakhs or millions or decimals thereof</a:t>
                      </a:r>
                    </a:p>
                  </a:txBody>
                  <a:tcPr/>
                </a:tc>
                <a:extLst>
                  <a:ext uri="{0D108BD9-81ED-4DB2-BD59-A6C34878D82A}">
                    <a16:rowId xmlns:a16="http://schemas.microsoft.com/office/drawing/2014/main" val="10001"/>
                  </a:ext>
                </a:extLst>
              </a:tr>
              <a:tr h="370840">
                <a:tc>
                  <a:txBody>
                    <a:bodyPr/>
                    <a:lstStyle/>
                    <a:p>
                      <a:r>
                        <a:rPr lang="en-GB" dirty="0"/>
                        <a:t>More than 100</a:t>
                      </a:r>
                      <a:r>
                        <a:rPr lang="en-GB" baseline="0" dirty="0"/>
                        <a:t> Crores</a:t>
                      </a:r>
                      <a:endParaRPr lang="en-GB" dirty="0"/>
                    </a:p>
                  </a:txBody>
                  <a:tcPr/>
                </a:tc>
                <a:tc>
                  <a:txBody>
                    <a:bodyPr/>
                    <a:lstStyle/>
                    <a:p>
                      <a:r>
                        <a:rPr lang="en-GB" dirty="0"/>
                        <a:t>To the nearest lakhs, millions, or crores or decimal thereof</a:t>
                      </a:r>
                    </a:p>
                  </a:txBody>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490162937"/>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AUDITOR NEED TO HAVE MORE CAUTIOUS APPROACH </a:t>
            </a:r>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78</a:t>
            </a:fld>
            <a:endParaRPr lang="en-US" noProof="0" dirty="0"/>
          </a:p>
        </p:txBody>
      </p:sp>
      <p:sp>
        <p:nvSpPr>
          <p:cNvPr id="4" name="Content Placeholder 3"/>
          <p:cNvSpPr>
            <a:spLocks noGrp="1"/>
          </p:cNvSpPr>
          <p:nvPr>
            <p:ph idx="1"/>
          </p:nvPr>
        </p:nvSpPr>
        <p:spPr/>
        <p:txBody>
          <a:bodyPr>
            <a:normAutofit lnSpcReduction="10000"/>
          </a:bodyPr>
          <a:lstStyle/>
          <a:p>
            <a:r>
              <a:rPr lang="en-GB" dirty="0"/>
              <a:t>Have exhaustive checklist</a:t>
            </a:r>
          </a:p>
          <a:p>
            <a:r>
              <a:rPr lang="en-GB" dirty="0"/>
              <a:t>Train our staff properly</a:t>
            </a:r>
          </a:p>
          <a:p>
            <a:r>
              <a:rPr lang="en-GB" dirty="0"/>
              <a:t>Collect maximum substantiating evidence</a:t>
            </a:r>
          </a:p>
          <a:p>
            <a:r>
              <a:rPr lang="en-GB" dirty="0"/>
              <a:t>Need to have basic idea about other laws</a:t>
            </a:r>
          </a:p>
          <a:p>
            <a:r>
              <a:rPr lang="en-GB" dirty="0"/>
              <a:t>Obtain an all encompassing MRL, </a:t>
            </a:r>
            <a:r>
              <a:rPr lang="en-GB" dirty="0" err="1"/>
              <a:t>eventhough</a:t>
            </a:r>
            <a:r>
              <a:rPr lang="en-GB" dirty="0"/>
              <a:t> not an evidence substitute</a:t>
            </a:r>
          </a:p>
          <a:p>
            <a:r>
              <a:rPr lang="en-GB" dirty="0"/>
              <a:t>Have a holistic view as to CARO/</a:t>
            </a:r>
            <a:r>
              <a:rPr lang="en-GB" dirty="0" err="1"/>
              <a:t>Sch.III</a:t>
            </a:r>
            <a:r>
              <a:rPr lang="en-GB" dirty="0"/>
              <a:t>/IT Act etc </a:t>
            </a:r>
          </a:p>
          <a:p>
            <a:r>
              <a:rPr lang="en-GB" dirty="0"/>
              <a:t>Cost of compliance more for cos, especially small cos</a:t>
            </a:r>
          </a:p>
          <a:p>
            <a:r>
              <a:rPr lang="en-GB" dirty="0"/>
              <a:t>Deterrent for enhancement of fee despite additional work burden</a:t>
            </a:r>
          </a:p>
        </p:txBody>
      </p:sp>
    </p:spTree>
    <p:extLst>
      <p:ext uri="{BB962C8B-B14F-4D97-AF65-F5344CB8AC3E}">
        <p14:creationId xmlns:p14="http://schemas.microsoft.com/office/powerpoint/2010/main" val="2967873760"/>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 name="Group 26">
            <a:extLst>
              <a:ext uri="{FF2B5EF4-FFF2-40B4-BE49-F238E27FC236}">
                <a16:creationId xmlns:a16="http://schemas.microsoft.com/office/drawing/2014/main" id="{1FC08C74-95A6-4A8F-8A0A-30087D3B0D6F}"/>
              </a:ext>
            </a:extLst>
          </p:cNvPr>
          <p:cNvGrpSpPr/>
          <p:nvPr/>
        </p:nvGrpSpPr>
        <p:grpSpPr>
          <a:xfrm>
            <a:off x="1091167" y="752196"/>
            <a:ext cx="9846704" cy="5300975"/>
            <a:chOff x="1172648" y="1557955"/>
            <a:chExt cx="9846704" cy="5300975"/>
          </a:xfrm>
        </p:grpSpPr>
        <p:grpSp>
          <p:nvGrpSpPr>
            <p:cNvPr id="10" name="Group 9">
              <a:extLst>
                <a:ext uri="{FF2B5EF4-FFF2-40B4-BE49-F238E27FC236}">
                  <a16:creationId xmlns:a16="http://schemas.microsoft.com/office/drawing/2014/main" id="{9FE044A5-6B9D-4AC5-98C6-255D3BA934D7}"/>
                </a:ext>
              </a:extLst>
            </p:cNvPr>
            <p:cNvGrpSpPr/>
            <p:nvPr/>
          </p:nvGrpSpPr>
          <p:grpSpPr>
            <a:xfrm>
              <a:off x="1515325" y="1557955"/>
              <a:ext cx="9161350" cy="2350018"/>
              <a:chOff x="2039091" y="3724806"/>
              <a:chExt cx="3311489" cy="849445"/>
            </a:xfrm>
          </p:grpSpPr>
          <p:sp>
            <p:nvSpPr>
              <p:cNvPr id="4" name="Freeform: Shape 3">
                <a:extLst>
                  <a:ext uri="{FF2B5EF4-FFF2-40B4-BE49-F238E27FC236}">
                    <a16:creationId xmlns:a16="http://schemas.microsoft.com/office/drawing/2014/main" id="{0CC5D818-E05C-475F-AC5F-C4A1EE0B57B2}"/>
                  </a:ext>
                </a:extLst>
              </p:cNvPr>
              <p:cNvSpPr/>
              <p:nvPr/>
            </p:nvSpPr>
            <p:spPr>
              <a:xfrm>
                <a:off x="2348473" y="3724806"/>
                <a:ext cx="2692729" cy="673141"/>
              </a:xfrm>
              <a:custGeom>
                <a:avLst/>
                <a:gdLst>
                  <a:gd name="connsiteX0" fmla="*/ 1600867 w 1607534"/>
                  <a:gd name="connsiteY0" fmla="*/ 0 h 401859"/>
                  <a:gd name="connsiteX1" fmla="*/ 1607534 w 1607534"/>
                  <a:gd name="connsiteY1" fmla="*/ 0 h 401859"/>
                  <a:gd name="connsiteX2" fmla="*/ 1607534 w 1607534"/>
                  <a:gd name="connsiteY2" fmla="*/ 401860 h 401859"/>
                  <a:gd name="connsiteX3" fmla="*/ 1600867 w 1607534"/>
                  <a:gd name="connsiteY3" fmla="*/ 401860 h 401859"/>
                  <a:gd name="connsiteX4" fmla="*/ 6668 w 1607534"/>
                  <a:gd name="connsiteY4" fmla="*/ 401860 h 401859"/>
                  <a:gd name="connsiteX5" fmla="*/ 6668 w 1607534"/>
                  <a:gd name="connsiteY5" fmla="*/ 0 h 401859"/>
                  <a:gd name="connsiteX6" fmla="*/ 0 w 1607534"/>
                  <a:gd name="connsiteY6" fmla="*/ 0 h 401859"/>
                  <a:gd name="connsiteX7" fmla="*/ 6668 w 1607534"/>
                  <a:gd name="connsiteY7" fmla="*/ 0 h 4018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07534" h="401859">
                    <a:moveTo>
                      <a:pt x="1600867" y="0"/>
                    </a:moveTo>
                    <a:cubicBezTo>
                      <a:pt x="1604549" y="0"/>
                      <a:pt x="1607534" y="0"/>
                      <a:pt x="1607534" y="0"/>
                    </a:cubicBezTo>
                    <a:lnTo>
                      <a:pt x="1607534" y="401860"/>
                    </a:lnTo>
                    <a:cubicBezTo>
                      <a:pt x="1607534" y="401860"/>
                      <a:pt x="1604549" y="401860"/>
                      <a:pt x="1600867" y="401860"/>
                    </a:cubicBezTo>
                    <a:lnTo>
                      <a:pt x="6668" y="401860"/>
                    </a:lnTo>
                    <a:lnTo>
                      <a:pt x="6668" y="0"/>
                    </a:lnTo>
                    <a:cubicBezTo>
                      <a:pt x="2985" y="0"/>
                      <a:pt x="0" y="0"/>
                      <a:pt x="0" y="0"/>
                    </a:cubicBezTo>
                    <a:cubicBezTo>
                      <a:pt x="0" y="0"/>
                      <a:pt x="2985" y="0"/>
                      <a:pt x="6668" y="0"/>
                    </a:cubicBezTo>
                    <a:close/>
                  </a:path>
                </a:pathLst>
              </a:custGeom>
              <a:solidFill>
                <a:schemeClr val="accent4">
                  <a:lumMod val="60000"/>
                  <a:lumOff val="40000"/>
                </a:schemeClr>
              </a:solidFill>
              <a:ln w="9525" cap="flat">
                <a:noFill/>
                <a:prstDash val="solid"/>
                <a:miter/>
              </a:ln>
            </p:spPr>
            <p:txBody>
              <a:bodyPr rtlCol="0" anchor="ctr"/>
              <a:lstStyle/>
              <a:p>
                <a:endParaRPr lang="en-US" dirty="0"/>
              </a:p>
            </p:txBody>
          </p:sp>
          <p:sp>
            <p:nvSpPr>
              <p:cNvPr id="5" name="Freeform: Shape 4">
                <a:extLst>
                  <a:ext uri="{FF2B5EF4-FFF2-40B4-BE49-F238E27FC236}">
                    <a16:creationId xmlns:a16="http://schemas.microsoft.com/office/drawing/2014/main" id="{73A94E6C-9FAD-4A6B-AB3E-2C0C769DBBDD}"/>
                  </a:ext>
                </a:extLst>
              </p:cNvPr>
              <p:cNvSpPr/>
              <p:nvPr/>
            </p:nvSpPr>
            <p:spPr>
              <a:xfrm>
                <a:off x="2039091" y="3915787"/>
                <a:ext cx="657484" cy="657824"/>
              </a:xfrm>
              <a:custGeom>
                <a:avLst/>
                <a:gdLst>
                  <a:gd name="connsiteX0" fmla="*/ 388057 w 392512"/>
                  <a:gd name="connsiteY0" fmla="*/ 379762 h 392715"/>
                  <a:gd name="connsiteX1" fmla="*/ 178507 w 392512"/>
                  <a:gd name="connsiteY1" fmla="*/ 315182 h 392715"/>
                  <a:gd name="connsiteX2" fmla="*/ 163362 w 392512"/>
                  <a:gd name="connsiteY2" fmla="*/ 294608 h 392715"/>
                  <a:gd name="connsiteX3" fmla="*/ 163362 w 392512"/>
                  <a:gd name="connsiteY3" fmla="*/ 6667 h 392715"/>
                  <a:gd name="connsiteX4" fmla="*/ 156695 w 392512"/>
                  <a:gd name="connsiteY4" fmla="*/ 0 h 392715"/>
                  <a:gd name="connsiteX5" fmla="*/ 6676 w 392512"/>
                  <a:gd name="connsiteY5" fmla="*/ 0 h 392715"/>
                  <a:gd name="connsiteX6" fmla="*/ 1151 w 392512"/>
                  <a:gd name="connsiteY6" fmla="*/ 2953 h 392715"/>
                  <a:gd name="connsiteX7" fmla="*/ 485 w 392512"/>
                  <a:gd name="connsiteY7" fmla="*/ 9049 h 392715"/>
                  <a:gd name="connsiteX8" fmla="*/ 71446 w 392512"/>
                  <a:gd name="connsiteY8" fmla="*/ 188500 h 392715"/>
                  <a:gd name="connsiteX9" fmla="*/ 71446 w 392512"/>
                  <a:gd name="connsiteY9" fmla="*/ 204311 h 392715"/>
                  <a:gd name="connsiteX10" fmla="*/ 485 w 392512"/>
                  <a:gd name="connsiteY10" fmla="*/ 383667 h 392715"/>
                  <a:gd name="connsiteX11" fmla="*/ 1151 w 392512"/>
                  <a:gd name="connsiteY11" fmla="*/ 389858 h 392715"/>
                  <a:gd name="connsiteX12" fmla="*/ 6676 w 392512"/>
                  <a:gd name="connsiteY12" fmla="*/ 392716 h 392715"/>
                  <a:gd name="connsiteX13" fmla="*/ 386057 w 392512"/>
                  <a:gd name="connsiteY13" fmla="*/ 392716 h 392715"/>
                  <a:gd name="connsiteX14" fmla="*/ 392509 w 392512"/>
                  <a:gd name="connsiteY14" fmla="*/ 385839 h 392715"/>
                  <a:gd name="connsiteX15" fmla="*/ 388057 w 392512"/>
                  <a:gd name="connsiteY15" fmla="*/ 379762 h 3927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92512" h="392715">
                    <a:moveTo>
                      <a:pt x="388057" y="379762"/>
                    </a:moveTo>
                    <a:lnTo>
                      <a:pt x="178507" y="315182"/>
                    </a:lnTo>
                    <a:cubicBezTo>
                      <a:pt x="169495" y="312382"/>
                      <a:pt x="163355" y="304047"/>
                      <a:pt x="163362" y="294608"/>
                    </a:cubicBezTo>
                    <a:lnTo>
                      <a:pt x="163362" y="6667"/>
                    </a:lnTo>
                    <a:cubicBezTo>
                      <a:pt x="163362" y="2981"/>
                      <a:pt x="160377" y="0"/>
                      <a:pt x="156695" y="0"/>
                    </a:cubicBezTo>
                    <a:lnTo>
                      <a:pt x="6676" y="0"/>
                    </a:lnTo>
                    <a:cubicBezTo>
                      <a:pt x="4462" y="19"/>
                      <a:pt x="2398" y="1124"/>
                      <a:pt x="1151" y="2953"/>
                    </a:cubicBezTo>
                    <a:cubicBezTo>
                      <a:pt x="-96" y="4734"/>
                      <a:pt x="-348" y="7039"/>
                      <a:pt x="485" y="9049"/>
                    </a:cubicBezTo>
                    <a:lnTo>
                      <a:pt x="71446" y="188500"/>
                    </a:lnTo>
                    <a:cubicBezTo>
                      <a:pt x="73442" y="193577"/>
                      <a:pt x="73442" y="199234"/>
                      <a:pt x="71446" y="204311"/>
                    </a:cubicBezTo>
                    <a:lnTo>
                      <a:pt x="485" y="383667"/>
                    </a:lnTo>
                    <a:cubicBezTo>
                      <a:pt x="-347" y="385715"/>
                      <a:pt x="-96" y="388039"/>
                      <a:pt x="1151" y="389858"/>
                    </a:cubicBezTo>
                    <a:cubicBezTo>
                      <a:pt x="2409" y="391668"/>
                      <a:pt x="4476" y="392735"/>
                      <a:pt x="6676" y="392716"/>
                    </a:cubicBezTo>
                    <a:lnTo>
                      <a:pt x="386057" y="392716"/>
                    </a:lnTo>
                    <a:cubicBezTo>
                      <a:pt x="389737" y="392601"/>
                      <a:pt x="392626" y="389525"/>
                      <a:pt x="392509" y="385839"/>
                    </a:cubicBezTo>
                    <a:cubicBezTo>
                      <a:pt x="392421" y="383086"/>
                      <a:pt x="390653" y="380676"/>
                      <a:pt x="388057" y="379762"/>
                    </a:cubicBezTo>
                    <a:close/>
                  </a:path>
                </a:pathLst>
              </a:custGeom>
              <a:gradFill>
                <a:gsLst>
                  <a:gs pos="49600">
                    <a:schemeClr val="accent3"/>
                  </a:gs>
                  <a:gs pos="0">
                    <a:schemeClr val="accent2"/>
                  </a:gs>
                  <a:gs pos="100000">
                    <a:schemeClr val="accent5">
                      <a:lumMod val="75000"/>
                    </a:schemeClr>
                  </a:gs>
                </a:gsLst>
                <a:lin ang="18900000" scaled="1"/>
              </a:gradFill>
              <a:ln w="9525" cap="flat">
                <a:noFill/>
                <a:prstDash val="solid"/>
                <a:miter/>
              </a:ln>
            </p:spPr>
            <p:txBody>
              <a:bodyPr rtlCol="0" anchor="ctr"/>
              <a:lstStyle/>
              <a:p>
                <a:endParaRPr lang="en-US" dirty="0"/>
              </a:p>
            </p:txBody>
          </p:sp>
          <p:sp>
            <p:nvSpPr>
              <p:cNvPr id="6" name="Freeform: Shape 5">
                <a:extLst>
                  <a:ext uri="{FF2B5EF4-FFF2-40B4-BE49-F238E27FC236}">
                    <a16:creationId xmlns:a16="http://schemas.microsoft.com/office/drawing/2014/main" id="{2FA099F0-6465-4A4A-B607-E7E1614BB890}"/>
                  </a:ext>
                </a:extLst>
              </p:cNvPr>
              <p:cNvSpPr/>
              <p:nvPr/>
            </p:nvSpPr>
            <p:spPr>
              <a:xfrm>
                <a:off x="4693099" y="3916425"/>
                <a:ext cx="657481" cy="657826"/>
              </a:xfrm>
              <a:custGeom>
                <a:avLst/>
                <a:gdLst>
                  <a:gd name="connsiteX0" fmla="*/ 321067 w 392510"/>
                  <a:gd name="connsiteY0" fmla="*/ 203930 h 392716"/>
                  <a:gd name="connsiteX1" fmla="*/ 321067 w 392510"/>
                  <a:gd name="connsiteY1" fmla="*/ 188119 h 392716"/>
                  <a:gd name="connsiteX2" fmla="*/ 392028 w 392510"/>
                  <a:gd name="connsiteY2" fmla="*/ 9049 h 392716"/>
                  <a:gd name="connsiteX3" fmla="*/ 391361 w 392510"/>
                  <a:gd name="connsiteY3" fmla="*/ 2953 h 392716"/>
                  <a:gd name="connsiteX4" fmla="*/ 385837 w 392510"/>
                  <a:gd name="connsiteY4" fmla="*/ 0 h 392716"/>
                  <a:gd name="connsiteX5" fmla="*/ 235818 w 392510"/>
                  <a:gd name="connsiteY5" fmla="*/ 0 h 392716"/>
                  <a:gd name="connsiteX6" fmla="*/ 229150 w 392510"/>
                  <a:gd name="connsiteY6" fmla="*/ 6668 h 392716"/>
                  <a:gd name="connsiteX7" fmla="*/ 229150 w 392510"/>
                  <a:gd name="connsiteY7" fmla="*/ 294608 h 392716"/>
                  <a:gd name="connsiteX8" fmla="*/ 214006 w 392510"/>
                  <a:gd name="connsiteY8" fmla="*/ 315183 h 392716"/>
                  <a:gd name="connsiteX9" fmla="*/ 4456 w 392510"/>
                  <a:gd name="connsiteY9" fmla="*/ 379762 h 392716"/>
                  <a:gd name="connsiteX10" fmla="*/ 379 w 392510"/>
                  <a:gd name="connsiteY10" fmla="*/ 388268 h 392716"/>
                  <a:gd name="connsiteX11" fmla="*/ 6456 w 392510"/>
                  <a:gd name="connsiteY11" fmla="*/ 392716 h 392716"/>
                  <a:gd name="connsiteX12" fmla="*/ 385837 w 392510"/>
                  <a:gd name="connsiteY12" fmla="*/ 392716 h 392716"/>
                  <a:gd name="connsiteX13" fmla="*/ 391361 w 392510"/>
                  <a:gd name="connsiteY13" fmla="*/ 389858 h 392716"/>
                  <a:gd name="connsiteX14" fmla="*/ 392028 w 392510"/>
                  <a:gd name="connsiteY14" fmla="*/ 383667 h 392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92510" h="392716">
                    <a:moveTo>
                      <a:pt x="321067" y="203930"/>
                    </a:moveTo>
                    <a:cubicBezTo>
                      <a:pt x="319066" y="198854"/>
                      <a:pt x="319066" y="193196"/>
                      <a:pt x="321067" y="188119"/>
                    </a:cubicBezTo>
                    <a:lnTo>
                      <a:pt x="392028" y="9049"/>
                    </a:lnTo>
                    <a:cubicBezTo>
                      <a:pt x="392857" y="7039"/>
                      <a:pt x="392609" y="4734"/>
                      <a:pt x="391361" y="2953"/>
                    </a:cubicBezTo>
                    <a:cubicBezTo>
                      <a:pt x="390113" y="1124"/>
                      <a:pt x="388046" y="19"/>
                      <a:pt x="385837" y="0"/>
                    </a:cubicBezTo>
                    <a:lnTo>
                      <a:pt x="235818" y="0"/>
                    </a:lnTo>
                    <a:cubicBezTo>
                      <a:pt x="232132" y="0"/>
                      <a:pt x="229150" y="2982"/>
                      <a:pt x="229150" y="6668"/>
                    </a:cubicBezTo>
                    <a:lnTo>
                      <a:pt x="229150" y="294608"/>
                    </a:lnTo>
                    <a:cubicBezTo>
                      <a:pt x="229160" y="304048"/>
                      <a:pt x="223016" y="312382"/>
                      <a:pt x="214006" y="315183"/>
                    </a:cubicBezTo>
                    <a:lnTo>
                      <a:pt x="4456" y="379762"/>
                    </a:lnTo>
                    <a:cubicBezTo>
                      <a:pt x="979" y="380981"/>
                      <a:pt x="-840" y="384791"/>
                      <a:pt x="379" y="388268"/>
                    </a:cubicBezTo>
                    <a:cubicBezTo>
                      <a:pt x="1293" y="390858"/>
                      <a:pt x="3703" y="392630"/>
                      <a:pt x="6456" y="392716"/>
                    </a:cubicBezTo>
                    <a:lnTo>
                      <a:pt x="385837" y="392716"/>
                    </a:lnTo>
                    <a:cubicBezTo>
                      <a:pt x="388037" y="392735"/>
                      <a:pt x="390104" y="391668"/>
                      <a:pt x="391361" y="389858"/>
                    </a:cubicBezTo>
                    <a:cubicBezTo>
                      <a:pt x="392609" y="388039"/>
                      <a:pt x="392857" y="385715"/>
                      <a:pt x="392028" y="383667"/>
                    </a:cubicBezTo>
                    <a:close/>
                  </a:path>
                </a:pathLst>
              </a:custGeom>
              <a:gradFill>
                <a:gsLst>
                  <a:gs pos="49600">
                    <a:schemeClr val="accent3"/>
                  </a:gs>
                  <a:gs pos="0">
                    <a:schemeClr val="accent2"/>
                  </a:gs>
                  <a:gs pos="100000">
                    <a:schemeClr val="accent5">
                      <a:lumMod val="75000"/>
                    </a:schemeClr>
                  </a:gs>
                </a:gsLst>
                <a:lin ang="18900000" scaled="1"/>
              </a:gradFill>
              <a:ln w="9525" cap="flat">
                <a:noFill/>
                <a:prstDash val="solid"/>
                <a:miter/>
              </a:ln>
            </p:spPr>
            <p:txBody>
              <a:bodyPr rtlCol="0" anchor="ctr"/>
              <a:lstStyle/>
              <a:p>
                <a:endParaRPr lang="en-US" dirty="0"/>
              </a:p>
            </p:txBody>
          </p:sp>
          <p:sp>
            <p:nvSpPr>
              <p:cNvPr id="7" name="Freeform: Shape 6">
                <a:extLst>
                  <a:ext uri="{FF2B5EF4-FFF2-40B4-BE49-F238E27FC236}">
                    <a16:creationId xmlns:a16="http://schemas.microsoft.com/office/drawing/2014/main" id="{7F00406E-0B94-4BFD-88CD-4E9B3ECC304B}"/>
                  </a:ext>
                </a:extLst>
              </p:cNvPr>
              <p:cNvSpPr/>
              <p:nvPr/>
            </p:nvSpPr>
            <p:spPr>
              <a:xfrm>
                <a:off x="2465471" y="4428580"/>
                <a:ext cx="406805" cy="144672"/>
              </a:xfrm>
              <a:custGeom>
                <a:avLst/>
                <a:gdLst>
                  <a:gd name="connsiteX0" fmla="*/ 236287 w 242859"/>
                  <a:gd name="connsiteY0" fmla="*/ 0 h 86368"/>
                  <a:gd name="connsiteX1" fmla="*/ 6639 w 242859"/>
                  <a:gd name="connsiteY1" fmla="*/ 0 h 86368"/>
                  <a:gd name="connsiteX2" fmla="*/ 67 w 242859"/>
                  <a:gd name="connsiteY2" fmla="*/ 5620 h 86368"/>
                  <a:gd name="connsiteX3" fmla="*/ 4544 w 242859"/>
                  <a:gd name="connsiteY3" fmla="*/ 12955 h 86368"/>
                  <a:gd name="connsiteX4" fmla="*/ 234287 w 242859"/>
                  <a:gd name="connsiteY4" fmla="*/ 86297 h 86368"/>
                  <a:gd name="connsiteX5" fmla="*/ 236287 w 242859"/>
                  <a:gd name="connsiteY5" fmla="*/ 86297 h 86368"/>
                  <a:gd name="connsiteX6" fmla="*/ 242859 w 242859"/>
                  <a:gd name="connsiteY6" fmla="*/ 79915 h 86368"/>
                  <a:gd name="connsiteX7" fmla="*/ 242859 w 242859"/>
                  <a:gd name="connsiteY7" fmla="*/ 79725 h 86368"/>
                  <a:gd name="connsiteX8" fmla="*/ 242859 w 242859"/>
                  <a:gd name="connsiteY8" fmla="*/ 6287 h 86368"/>
                  <a:gd name="connsiteX9" fmla="*/ 236287 w 242859"/>
                  <a:gd name="connsiteY9" fmla="*/ 0 h 863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42859" h="86368">
                    <a:moveTo>
                      <a:pt x="236287" y="0"/>
                    </a:moveTo>
                    <a:lnTo>
                      <a:pt x="6639" y="0"/>
                    </a:lnTo>
                    <a:cubicBezTo>
                      <a:pt x="3351" y="-38"/>
                      <a:pt x="543" y="2363"/>
                      <a:pt x="67" y="5620"/>
                    </a:cubicBezTo>
                    <a:cubicBezTo>
                      <a:pt x="-385" y="8821"/>
                      <a:pt x="1491" y="11897"/>
                      <a:pt x="4544" y="12955"/>
                    </a:cubicBezTo>
                    <a:lnTo>
                      <a:pt x="234287" y="86297"/>
                    </a:lnTo>
                    <a:cubicBezTo>
                      <a:pt x="234950" y="86392"/>
                      <a:pt x="235624" y="86392"/>
                      <a:pt x="236287" y="86297"/>
                    </a:cubicBezTo>
                    <a:cubicBezTo>
                      <a:pt x="239864" y="86354"/>
                      <a:pt x="242806" y="83497"/>
                      <a:pt x="242859" y="79915"/>
                    </a:cubicBezTo>
                    <a:cubicBezTo>
                      <a:pt x="242860" y="79848"/>
                      <a:pt x="242860" y="79792"/>
                      <a:pt x="242859" y="79725"/>
                    </a:cubicBezTo>
                    <a:lnTo>
                      <a:pt x="242859" y="6287"/>
                    </a:lnTo>
                    <a:cubicBezTo>
                      <a:pt x="242706" y="2772"/>
                      <a:pt x="239808" y="0"/>
                      <a:pt x="236287" y="0"/>
                    </a:cubicBezTo>
                    <a:close/>
                  </a:path>
                </a:pathLst>
              </a:custGeom>
              <a:solidFill>
                <a:schemeClr val="accent2">
                  <a:lumMod val="75000"/>
                </a:schemeClr>
              </a:solidFill>
              <a:ln w="9525" cap="flat">
                <a:noFill/>
                <a:prstDash val="solid"/>
                <a:miter/>
              </a:ln>
            </p:spPr>
            <p:txBody>
              <a:bodyPr rtlCol="0" anchor="ctr"/>
              <a:lstStyle/>
              <a:p>
                <a:endParaRPr lang="en-US" dirty="0"/>
              </a:p>
            </p:txBody>
          </p:sp>
          <p:sp>
            <p:nvSpPr>
              <p:cNvPr id="8" name="Freeform: Shape 7">
                <a:extLst>
                  <a:ext uri="{FF2B5EF4-FFF2-40B4-BE49-F238E27FC236}">
                    <a16:creationId xmlns:a16="http://schemas.microsoft.com/office/drawing/2014/main" id="{B6B18ACD-D90D-4C55-8A94-68EA19BACFA3}"/>
                  </a:ext>
                </a:extLst>
              </p:cNvPr>
              <p:cNvSpPr/>
              <p:nvPr/>
            </p:nvSpPr>
            <p:spPr>
              <a:xfrm>
                <a:off x="4517078" y="4428580"/>
                <a:ext cx="406805" cy="145150"/>
              </a:xfrm>
              <a:custGeom>
                <a:avLst/>
                <a:gdLst>
                  <a:gd name="connsiteX0" fmla="*/ 236411 w 242859"/>
                  <a:gd name="connsiteY0" fmla="*/ 0 h 86653"/>
                  <a:gd name="connsiteX1" fmla="*/ 6573 w 242859"/>
                  <a:gd name="connsiteY1" fmla="*/ 0 h 86653"/>
                  <a:gd name="connsiteX2" fmla="*/ 1 w 242859"/>
                  <a:gd name="connsiteY2" fmla="*/ 6572 h 86653"/>
                  <a:gd name="connsiteX3" fmla="*/ 1 w 242859"/>
                  <a:gd name="connsiteY3" fmla="*/ 80010 h 86653"/>
                  <a:gd name="connsiteX4" fmla="*/ 6383 w 242859"/>
                  <a:gd name="connsiteY4" fmla="*/ 86582 h 86653"/>
                  <a:gd name="connsiteX5" fmla="*/ 6573 w 242859"/>
                  <a:gd name="connsiteY5" fmla="*/ 86582 h 86653"/>
                  <a:gd name="connsiteX6" fmla="*/ 8573 w 242859"/>
                  <a:gd name="connsiteY6" fmla="*/ 86582 h 86653"/>
                  <a:gd name="connsiteX7" fmla="*/ 238316 w 242859"/>
                  <a:gd name="connsiteY7" fmla="*/ 13240 h 86653"/>
                  <a:gd name="connsiteX8" fmla="*/ 242793 w 242859"/>
                  <a:gd name="connsiteY8" fmla="*/ 5905 h 86653"/>
                  <a:gd name="connsiteX9" fmla="*/ 236411 w 242859"/>
                  <a:gd name="connsiteY9" fmla="*/ 0 h 866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42859" h="86653">
                    <a:moveTo>
                      <a:pt x="236411" y="0"/>
                    </a:moveTo>
                    <a:lnTo>
                      <a:pt x="6573" y="0"/>
                    </a:lnTo>
                    <a:cubicBezTo>
                      <a:pt x="2944" y="0"/>
                      <a:pt x="1" y="2943"/>
                      <a:pt x="1" y="6572"/>
                    </a:cubicBezTo>
                    <a:lnTo>
                      <a:pt x="1" y="80010"/>
                    </a:lnTo>
                    <a:cubicBezTo>
                      <a:pt x="-56" y="83591"/>
                      <a:pt x="2801" y="86525"/>
                      <a:pt x="6383" y="86582"/>
                    </a:cubicBezTo>
                    <a:cubicBezTo>
                      <a:pt x="6449" y="86582"/>
                      <a:pt x="6506" y="86582"/>
                      <a:pt x="6573" y="86582"/>
                    </a:cubicBezTo>
                    <a:cubicBezTo>
                      <a:pt x="7240" y="86678"/>
                      <a:pt x="7907" y="86678"/>
                      <a:pt x="8573" y="86582"/>
                    </a:cubicBezTo>
                    <a:lnTo>
                      <a:pt x="238316" y="13240"/>
                    </a:lnTo>
                    <a:cubicBezTo>
                      <a:pt x="241374" y="12182"/>
                      <a:pt x="243241" y="9106"/>
                      <a:pt x="242793" y="5905"/>
                    </a:cubicBezTo>
                    <a:cubicBezTo>
                      <a:pt x="242460" y="2610"/>
                      <a:pt x="239726" y="76"/>
                      <a:pt x="236411" y="0"/>
                    </a:cubicBezTo>
                    <a:close/>
                  </a:path>
                </a:pathLst>
              </a:custGeom>
              <a:solidFill>
                <a:schemeClr val="accent2">
                  <a:lumMod val="75000"/>
                </a:schemeClr>
              </a:solidFill>
              <a:ln w="9525" cap="flat">
                <a:noFill/>
                <a:prstDash val="solid"/>
                <a:miter/>
              </a:ln>
            </p:spPr>
            <p:txBody>
              <a:bodyPr rtlCol="0" anchor="ctr"/>
              <a:lstStyle/>
              <a:p>
                <a:endParaRPr lang="en-US" dirty="0"/>
              </a:p>
            </p:txBody>
          </p:sp>
          <p:sp>
            <p:nvSpPr>
              <p:cNvPr id="9" name="TextBox 8">
                <a:extLst>
                  <a:ext uri="{FF2B5EF4-FFF2-40B4-BE49-F238E27FC236}">
                    <a16:creationId xmlns:a16="http://schemas.microsoft.com/office/drawing/2014/main" id="{37ACF73A-F814-42AB-87D9-9B4778F6B6BA}"/>
                  </a:ext>
                </a:extLst>
              </p:cNvPr>
              <p:cNvSpPr txBox="1"/>
              <p:nvPr/>
            </p:nvSpPr>
            <p:spPr>
              <a:xfrm>
                <a:off x="2685369" y="3844439"/>
                <a:ext cx="2018936" cy="433875"/>
              </a:xfrm>
              <a:prstGeom prst="rect">
                <a:avLst/>
              </a:prstGeom>
              <a:noFill/>
            </p:spPr>
            <p:txBody>
              <a:bodyPr wrap="square" rtlCol="0">
                <a:spAutoFit/>
              </a:bodyPr>
              <a:lstStyle/>
              <a:p>
                <a:pPr algn="ctr"/>
                <a:r>
                  <a:rPr lang="en-US" sz="7200" b="1" dirty="0">
                    <a:solidFill>
                      <a:schemeClr val="bg1"/>
                    </a:solidFill>
                    <a:effectLst>
                      <a:outerShdw blurRad="38100" dist="38100" dir="2700000" algn="tl">
                        <a:srgbClr val="000000">
                          <a:alpha val="43137"/>
                        </a:srgbClr>
                      </a:outerShdw>
                    </a:effectLst>
                    <a:latin typeface="Georgia" panose="02040502050405020303" pitchFamily="18" charset="0"/>
                    <a:ea typeface="Open Sans" panose="020B0606030504020204" pitchFamily="34" charset="0"/>
                    <a:cs typeface="Open Sans" panose="020B0606030504020204" pitchFamily="34" charset="0"/>
                  </a:rPr>
                  <a:t>Thank you</a:t>
                </a:r>
              </a:p>
            </p:txBody>
          </p:sp>
        </p:grpSp>
        <p:grpSp>
          <p:nvGrpSpPr>
            <p:cNvPr id="26" name="Group 25">
              <a:extLst>
                <a:ext uri="{FF2B5EF4-FFF2-40B4-BE49-F238E27FC236}">
                  <a16:creationId xmlns:a16="http://schemas.microsoft.com/office/drawing/2014/main" id="{E09253A0-DCED-47A0-9B32-9C4EDDDB1F4D}"/>
                </a:ext>
              </a:extLst>
            </p:cNvPr>
            <p:cNvGrpSpPr/>
            <p:nvPr/>
          </p:nvGrpSpPr>
          <p:grpSpPr>
            <a:xfrm>
              <a:off x="1172648" y="5300045"/>
              <a:ext cx="9846704" cy="1558885"/>
              <a:chOff x="1172648" y="5300045"/>
              <a:chExt cx="9846704" cy="1558885"/>
            </a:xfrm>
          </p:grpSpPr>
          <p:sp>
            <p:nvSpPr>
              <p:cNvPr id="14" name="Oval 13">
                <a:extLst>
                  <a:ext uri="{FF2B5EF4-FFF2-40B4-BE49-F238E27FC236}">
                    <a16:creationId xmlns:a16="http://schemas.microsoft.com/office/drawing/2014/main" id="{D947D54F-9845-43A5-8E52-F2E2A3BAF5C2}"/>
                  </a:ext>
                </a:extLst>
              </p:cNvPr>
              <p:cNvSpPr/>
              <p:nvPr/>
            </p:nvSpPr>
            <p:spPr>
              <a:xfrm>
                <a:off x="2148123" y="5300045"/>
                <a:ext cx="718567" cy="718566"/>
              </a:xfrm>
              <a:prstGeom prst="ellipse">
                <a:avLst/>
              </a:prstGeom>
              <a:gradFill flip="none" rotWithShape="1">
                <a:gsLst>
                  <a:gs pos="49600">
                    <a:schemeClr val="accent3"/>
                  </a:gs>
                  <a:gs pos="0">
                    <a:schemeClr val="accent2"/>
                  </a:gs>
                  <a:gs pos="100000">
                    <a:schemeClr val="accent5"/>
                  </a:gs>
                </a:gsLst>
                <a:lin ang="18900000" scaled="1"/>
                <a:tileRect/>
              </a:gradFill>
              <a:ln w="9525" cap="flat">
                <a:noFill/>
                <a:prstDash val="solid"/>
                <a:miter/>
              </a:ln>
            </p:spPr>
            <p:txBody>
              <a:bodyPr rtlCol="0" anchor="ctr"/>
              <a:lstStyle/>
              <a:p>
                <a:endParaRPr lang="en-US" dirty="0">
                  <a:solidFill>
                    <a:schemeClr val="tx1"/>
                  </a:solidFill>
                </a:endParaRPr>
              </a:p>
            </p:txBody>
          </p:sp>
          <p:sp>
            <p:nvSpPr>
              <p:cNvPr id="15" name="Freeform 24">
                <a:extLst>
                  <a:ext uri="{FF2B5EF4-FFF2-40B4-BE49-F238E27FC236}">
                    <a16:creationId xmlns:a16="http://schemas.microsoft.com/office/drawing/2014/main" id="{7907B40A-A115-408A-AA80-CCAC8F371793}"/>
                  </a:ext>
                </a:extLst>
              </p:cNvPr>
              <p:cNvSpPr/>
              <p:nvPr/>
            </p:nvSpPr>
            <p:spPr>
              <a:xfrm>
                <a:off x="2297440" y="5440176"/>
                <a:ext cx="419933" cy="378897"/>
              </a:xfrm>
              <a:custGeom>
                <a:avLst/>
                <a:gdLst>
                  <a:gd name="connsiteX0" fmla="*/ 154760 w 299964"/>
                  <a:gd name="connsiteY0" fmla="*/ 63510 h 270650"/>
                  <a:gd name="connsiteX1" fmla="*/ 256754 w 299964"/>
                  <a:gd name="connsiteY1" fmla="*/ 137360 h 270650"/>
                  <a:gd name="connsiteX2" fmla="*/ 255178 w 299964"/>
                  <a:gd name="connsiteY2" fmla="*/ 270650 h 270650"/>
                  <a:gd name="connsiteX3" fmla="*/ 192923 w 299964"/>
                  <a:gd name="connsiteY3" fmla="*/ 270650 h 270650"/>
                  <a:gd name="connsiteX4" fmla="*/ 192923 w 299964"/>
                  <a:gd name="connsiteY4" fmla="*/ 170683 h 270650"/>
                  <a:gd name="connsiteX5" fmla="*/ 115245 w 299964"/>
                  <a:gd name="connsiteY5" fmla="*/ 170683 h 270650"/>
                  <a:gd name="connsiteX6" fmla="*/ 115245 w 299964"/>
                  <a:gd name="connsiteY6" fmla="*/ 270650 h 270650"/>
                  <a:gd name="connsiteX7" fmla="*/ 51414 w 299964"/>
                  <a:gd name="connsiteY7" fmla="*/ 270650 h 270650"/>
                  <a:gd name="connsiteX8" fmla="*/ 51414 w 299964"/>
                  <a:gd name="connsiteY8" fmla="*/ 137360 h 270650"/>
                  <a:gd name="connsiteX9" fmla="*/ 154760 w 299964"/>
                  <a:gd name="connsiteY9" fmla="*/ 63510 h 270650"/>
                  <a:gd name="connsiteX10" fmla="*/ 149441 w 299964"/>
                  <a:gd name="connsiteY10" fmla="*/ 111 h 270650"/>
                  <a:gd name="connsiteX11" fmla="*/ 167828 w 299964"/>
                  <a:gd name="connsiteY11" fmla="*/ 6100 h 270650"/>
                  <a:gd name="connsiteX12" fmla="*/ 291622 w 299964"/>
                  <a:gd name="connsiteY12" fmla="*/ 91255 h 270650"/>
                  <a:gd name="connsiteX13" fmla="*/ 296572 w 299964"/>
                  <a:gd name="connsiteY13" fmla="*/ 118025 h 270650"/>
                  <a:gd name="connsiteX14" fmla="*/ 269802 w 299964"/>
                  <a:gd name="connsiteY14" fmla="*/ 122975 h 270650"/>
                  <a:gd name="connsiteX15" fmla="*/ 151955 w 299964"/>
                  <a:gd name="connsiteY15" fmla="*/ 41912 h 270650"/>
                  <a:gd name="connsiteX16" fmla="*/ 30393 w 299964"/>
                  <a:gd name="connsiteY16" fmla="*/ 128186 h 270650"/>
                  <a:gd name="connsiteX17" fmla="*/ 3553 w 299964"/>
                  <a:gd name="connsiteY17" fmla="*/ 123629 h 270650"/>
                  <a:gd name="connsiteX18" fmla="*/ 8110 w 299964"/>
                  <a:gd name="connsiteY18" fmla="*/ 96789 h 270650"/>
                  <a:gd name="connsiteX19" fmla="*/ 134860 w 299964"/>
                  <a:gd name="connsiteY19" fmla="*/ 6832 h 270650"/>
                  <a:gd name="connsiteX20" fmla="*/ 134875 w 299964"/>
                  <a:gd name="connsiteY20" fmla="*/ 6798 h 270650"/>
                  <a:gd name="connsiteX21" fmla="*/ 149441 w 299964"/>
                  <a:gd name="connsiteY21" fmla="*/ 111 h 270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99964" h="270650">
                    <a:moveTo>
                      <a:pt x="154760" y="63510"/>
                    </a:moveTo>
                    <a:lnTo>
                      <a:pt x="256754" y="137360"/>
                    </a:lnTo>
                    <a:lnTo>
                      <a:pt x="255178" y="270650"/>
                    </a:lnTo>
                    <a:lnTo>
                      <a:pt x="192923" y="270650"/>
                    </a:lnTo>
                    <a:lnTo>
                      <a:pt x="192923" y="170683"/>
                    </a:lnTo>
                    <a:lnTo>
                      <a:pt x="115245" y="170683"/>
                    </a:lnTo>
                    <a:lnTo>
                      <a:pt x="115245" y="270650"/>
                    </a:lnTo>
                    <a:lnTo>
                      <a:pt x="51414" y="270650"/>
                    </a:lnTo>
                    <a:lnTo>
                      <a:pt x="51414" y="137360"/>
                    </a:lnTo>
                    <a:cubicBezTo>
                      <a:pt x="86988" y="109892"/>
                      <a:pt x="127741" y="83324"/>
                      <a:pt x="154760" y="63510"/>
                    </a:cubicBezTo>
                    <a:close/>
                    <a:moveTo>
                      <a:pt x="149441" y="111"/>
                    </a:moveTo>
                    <a:cubicBezTo>
                      <a:pt x="154487" y="-456"/>
                      <a:pt x="160170" y="1089"/>
                      <a:pt x="167828" y="6100"/>
                    </a:cubicBezTo>
                    <a:lnTo>
                      <a:pt x="291622" y="91255"/>
                    </a:lnTo>
                    <a:cubicBezTo>
                      <a:pt x="300381" y="97280"/>
                      <a:pt x="302598" y="109265"/>
                      <a:pt x="296572" y="118025"/>
                    </a:cubicBezTo>
                    <a:cubicBezTo>
                      <a:pt x="290547" y="126784"/>
                      <a:pt x="278561" y="129001"/>
                      <a:pt x="269802" y="122975"/>
                    </a:cubicBezTo>
                    <a:lnTo>
                      <a:pt x="151955" y="41912"/>
                    </a:lnTo>
                    <a:lnTo>
                      <a:pt x="30393" y="128186"/>
                    </a:lnTo>
                    <a:cubicBezTo>
                      <a:pt x="21723" y="134339"/>
                      <a:pt x="9706" y="132299"/>
                      <a:pt x="3553" y="123629"/>
                    </a:cubicBezTo>
                    <a:cubicBezTo>
                      <a:pt x="-2601" y="114959"/>
                      <a:pt x="-560" y="102942"/>
                      <a:pt x="8110" y="96789"/>
                    </a:cubicBezTo>
                    <a:lnTo>
                      <a:pt x="134860" y="6832"/>
                    </a:lnTo>
                    <a:cubicBezTo>
                      <a:pt x="134865" y="6821"/>
                      <a:pt x="134870" y="6809"/>
                      <a:pt x="134875" y="6798"/>
                    </a:cubicBezTo>
                    <a:cubicBezTo>
                      <a:pt x="139986" y="3359"/>
                      <a:pt x="144395" y="679"/>
                      <a:pt x="149441" y="111"/>
                    </a:cubicBezTo>
                    <a:close/>
                  </a:path>
                </a:pathLst>
              </a:cu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2000" dirty="0">
                  <a:solidFill>
                    <a:schemeClr val="bg1"/>
                  </a:solidFill>
                  <a:latin typeface="Arial" panose="020B0604020202020204" pitchFamily="34" charset="0"/>
                  <a:cs typeface="Arial" panose="020B0604020202020204" pitchFamily="34" charset="0"/>
                </a:endParaRPr>
              </a:p>
            </p:txBody>
          </p:sp>
          <p:sp>
            <p:nvSpPr>
              <p:cNvPr id="16" name="TextBox 15">
                <a:extLst>
                  <a:ext uri="{FF2B5EF4-FFF2-40B4-BE49-F238E27FC236}">
                    <a16:creationId xmlns:a16="http://schemas.microsoft.com/office/drawing/2014/main" id="{DBC6768D-DA28-45DB-A83E-19BC60C46278}"/>
                  </a:ext>
                </a:extLst>
              </p:cNvPr>
              <p:cNvSpPr txBox="1"/>
              <p:nvPr/>
            </p:nvSpPr>
            <p:spPr>
              <a:xfrm>
                <a:off x="1172648" y="6120266"/>
                <a:ext cx="2669516" cy="738664"/>
              </a:xfrm>
              <a:prstGeom prst="rect">
                <a:avLst/>
              </a:prstGeom>
              <a:noFill/>
            </p:spPr>
            <p:txBody>
              <a:bodyPr wrap="square" rtlCol="0">
                <a:spAutoFit/>
              </a:bodyPr>
              <a:lstStyle/>
              <a:p>
                <a:pPr algn="ctr"/>
                <a:r>
                  <a:rPr lang="en-US" sz="1400" dirty="0">
                    <a:solidFill>
                      <a:schemeClr val="bg1"/>
                    </a:solidFill>
                    <a:latin typeface="Georgia" panose="02040502050405020303" pitchFamily="18" charset="0"/>
                  </a:rPr>
                  <a:t>Address : 54/2131, “Jyothy”, Palathurthu, Ernakulam, 682020</a:t>
                </a:r>
              </a:p>
            </p:txBody>
          </p:sp>
          <p:sp>
            <p:nvSpPr>
              <p:cNvPr id="12" name="Oval 11">
                <a:extLst>
                  <a:ext uri="{FF2B5EF4-FFF2-40B4-BE49-F238E27FC236}">
                    <a16:creationId xmlns:a16="http://schemas.microsoft.com/office/drawing/2014/main" id="{45DAB72E-0D36-4D87-9E3D-EF62E9DBA7CE}"/>
                  </a:ext>
                </a:extLst>
              </p:cNvPr>
              <p:cNvSpPr/>
              <p:nvPr/>
            </p:nvSpPr>
            <p:spPr>
              <a:xfrm>
                <a:off x="5712336" y="5300045"/>
                <a:ext cx="718567" cy="718566"/>
              </a:xfrm>
              <a:prstGeom prst="ellipse">
                <a:avLst/>
              </a:prstGeom>
              <a:gradFill flip="none" rotWithShape="1">
                <a:gsLst>
                  <a:gs pos="49600">
                    <a:schemeClr val="accent3"/>
                  </a:gs>
                  <a:gs pos="0">
                    <a:schemeClr val="accent2"/>
                  </a:gs>
                  <a:gs pos="100000">
                    <a:schemeClr val="accent5"/>
                  </a:gs>
                </a:gsLst>
                <a:lin ang="18900000" scaled="1"/>
                <a:tileRect/>
              </a:gradFill>
              <a:ln w="9525" cap="flat">
                <a:noFill/>
                <a:prstDash val="solid"/>
                <a:miter/>
              </a:ln>
            </p:spPr>
            <p:txBody>
              <a:bodyPr rtlCol="0" anchor="ctr"/>
              <a:lstStyle/>
              <a:p>
                <a:endParaRPr lang="en-US" dirty="0">
                  <a:solidFill>
                    <a:schemeClr val="tx1"/>
                  </a:solidFill>
                </a:endParaRPr>
              </a:p>
            </p:txBody>
          </p:sp>
          <p:sp>
            <p:nvSpPr>
              <p:cNvPr id="17" name="Freeform 16">
                <a:extLst>
                  <a:ext uri="{FF2B5EF4-FFF2-40B4-BE49-F238E27FC236}">
                    <a16:creationId xmlns:a16="http://schemas.microsoft.com/office/drawing/2014/main" id="{F12D00BD-B20E-43E7-90DA-6434562D3AB8}"/>
                  </a:ext>
                </a:extLst>
              </p:cNvPr>
              <p:cNvSpPr>
                <a:spLocks/>
              </p:cNvSpPr>
              <p:nvPr/>
            </p:nvSpPr>
            <p:spPr bwMode="auto">
              <a:xfrm>
                <a:off x="5906173" y="5483947"/>
                <a:ext cx="330892" cy="350762"/>
              </a:xfrm>
              <a:custGeom>
                <a:avLst/>
                <a:gdLst>
                  <a:gd name="connsiteX0" fmla="*/ 635731 w 2840325"/>
                  <a:gd name="connsiteY0" fmla="*/ 0 h 2761002"/>
                  <a:gd name="connsiteX1" fmla="*/ 729847 w 2840325"/>
                  <a:gd name="connsiteY1" fmla="*/ 3774 h 2761002"/>
                  <a:gd name="connsiteX2" fmla="*/ 1173306 w 2840325"/>
                  <a:gd name="connsiteY2" fmla="*/ 727041 h 2761002"/>
                  <a:gd name="connsiteX3" fmla="*/ 1154081 w 2840325"/>
                  <a:gd name="connsiteY3" fmla="*/ 759764 h 2761002"/>
                  <a:gd name="connsiteX4" fmla="*/ 697279 w 2840325"/>
                  <a:gd name="connsiteY4" fmla="*/ 987452 h 2761002"/>
                  <a:gd name="connsiteX5" fmla="*/ 1805584 w 2840325"/>
                  <a:gd name="connsiteY5" fmla="*/ 2170143 h 2761002"/>
                  <a:gd name="connsiteX6" fmla="*/ 2031669 w 2840325"/>
                  <a:gd name="connsiteY6" fmla="*/ 1788252 h 2761002"/>
                  <a:gd name="connsiteX7" fmla="*/ 2815144 w 2840325"/>
                  <a:gd name="connsiteY7" fmla="*/ 2141835 h 2761002"/>
                  <a:gd name="connsiteX8" fmla="*/ 2259643 w 2840325"/>
                  <a:gd name="connsiteY8" fmla="*/ 2681871 h 2761002"/>
                  <a:gd name="connsiteX9" fmla="*/ 185214 w 2840325"/>
                  <a:gd name="connsiteY9" fmla="*/ 538873 h 2761002"/>
                  <a:gd name="connsiteX10" fmla="*/ 635731 w 2840325"/>
                  <a:gd name="connsiteY10" fmla="*/ 0 h 2761002"/>
                  <a:gd name="connsiteX0" fmla="*/ 634951 w 2840042"/>
                  <a:gd name="connsiteY0" fmla="*/ 0 h 2779288"/>
                  <a:gd name="connsiteX1" fmla="*/ 729067 w 2840042"/>
                  <a:gd name="connsiteY1" fmla="*/ 3774 h 2779288"/>
                  <a:gd name="connsiteX2" fmla="*/ 1172526 w 2840042"/>
                  <a:gd name="connsiteY2" fmla="*/ 727041 h 2779288"/>
                  <a:gd name="connsiteX3" fmla="*/ 1153301 w 2840042"/>
                  <a:gd name="connsiteY3" fmla="*/ 759764 h 2779288"/>
                  <a:gd name="connsiteX4" fmla="*/ 696499 w 2840042"/>
                  <a:gd name="connsiteY4" fmla="*/ 987452 h 2779288"/>
                  <a:gd name="connsiteX5" fmla="*/ 1804804 w 2840042"/>
                  <a:gd name="connsiteY5" fmla="*/ 2170143 h 2779288"/>
                  <a:gd name="connsiteX6" fmla="*/ 2030889 w 2840042"/>
                  <a:gd name="connsiteY6" fmla="*/ 1788252 h 2779288"/>
                  <a:gd name="connsiteX7" fmla="*/ 2814364 w 2840042"/>
                  <a:gd name="connsiteY7" fmla="*/ 2141835 h 2779288"/>
                  <a:gd name="connsiteX8" fmla="*/ 2268388 w 2840042"/>
                  <a:gd name="connsiteY8" fmla="*/ 2700921 h 2779288"/>
                  <a:gd name="connsiteX9" fmla="*/ 184434 w 2840042"/>
                  <a:gd name="connsiteY9" fmla="*/ 538873 h 2779288"/>
                  <a:gd name="connsiteX10" fmla="*/ 634951 w 2840042"/>
                  <a:gd name="connsiteY10" fmla="*/ 0 h 2779288"/>
                  <a:gd name="connsiteX0" fmla="*/ 634951 w 2841036"/>
                  <a:gd name="connsiteY0" fmla="*/ 0 h 2779288"/>
                  <a:gd name="connsiteX1" fmla="*/ 729067 w 2841036"/>
                  <a:gd name="connsiteY1" fmla="*/ 3774 h 2779288"/>
                  <a:gd name="connsiteX2" fmla="*/ 1172526 w 2841036"/>
                  <a:gd name="connsiteY2" fmla="*/ 727041 h 2779288"/>
                  <a:gd name="connsiteX3" fmla="*/ 1153301 w 2841036"/>
                  <a:gd name="connsiteY3" fmla="*/ 759764 h 2779288"/>
                  <a:gd name="connsiteX4" fmla="*/ 696499 w 2841036"/>
                  <a:gd name="connsiteY4" fmla="*/ 987452 h 2779288"/>
                  <a:gd name="connsiteX5" fmla="*/ 1804804 w 2841036"/>
                  <a:gd name="connsiteY5" fmla="*/ 2170143 h 2779288"/>
                  <a:gd name="connsiteX6" fmla="*/ 2030889 w 2841036"/>
                  <a:gd name="connsiteY6" fmla="*/ 1788252 h 2779288"/>
                  <a:gd name="connsiteX7" fmla="*/ 2814364 w 2841036"/>
                  <a:gd name="connsiteY7" fmla="*/ 2141835 h 2779288"/>
                  <a:gd name="connsiteX8" fmla="*/ 2268388 w 2841036"/>
                  <a:gd name="connsiteY8" fmla="*/ 2700921 h 2779288"/>
                  <a:gd name="connsiteX9" fmla="*/ 184434 w 2841036"/>
                  <a:gd name="connsiteY9" fmla="*/ 538873 h 2779288"/>
                  <a:gd name="connsiteX10" fmla="*/ 634951 w 2841036"/>
                  <a:gd name="connsiteY10" fmla="*/ 0 h 2779288"/>
                  <a:gd name="connsiteX0" fmla="*/ 634951 w 2839113"/>
                  <a:gd name="connsiteY0" fmla="*/ 0 h 2779288"/>
                  <a:gd name="connsiteX1" fmla="*/ 729067 w 2839113"/>
                  <a:gd name="connsiteY1" fmla="*/ 3774 h 2779288"/>
                  <a:gd name="connsiteX2" fmla="*/ 1172526 w 2839113"/>
                  <a:gd name="connsiteY2" fmla="*/ 727041 h 2779288"/>
                  <a:gd name="connsiteX3" fmla="*/ 1153301 w 2839113"/>
                  <a:gd name="connsiteY3" fmla="*/ 759764 h 2779288"/>
                  <a:gd name="connsiteX4" fmla="*/ 696499 w 2839113"/>
                  <a:gd name="connsiteY4" fmla="*/ 987452 h 2779288"/>
                  <a:gd name="connsiteX5" fmla="*/ 1804804 w 2839113"/>
                  <a:gd name="connsiteY5" fmla="*/ 2170143 h 2779288"/>
                  <a:gd name="connsiteX6" fmla="*/ 2030889 w 2839113"/>
                  <a:gd name="connsiteY6" fmla="*/ 1788252 h 2779288"/>
                  <a:gd name="connsiteX7" fmla="*/ 2814364 w 2839113"/>
                  <a:gd name="connsiteY7" fmla="*/ 2141835 h 2779288"/>
                  <a:gd name="connsiteX8" fmla="*/ 2268388 w 2839113"/>
                  <a:gd name="connsiteY8" fmla="*/ 2700921 h 2779288"/>
                  <a:gd name="connsiteX9" fmla="*/ 184434 w 2839113"/>
                  <a:gd name="connsiteY9" fmla="*/ 538873 h 2779288"/>
                  <a:gd name="connsiteX10" fmla="*/ 634951 w 2839113"/>
                  <a:gd name="connsiteY10" fmla="*/ 0 h 2779288"/>
                  <a:gd name="connsiteX0" fmla="*/ 634951 w 2839113"/>
                  <a:gd name="connsiteY0" fmla="*/ 0 h 2779288"/>
                  <a:gd name="connsiteX1" fmla="*/ 729067 w 2839113"/>
                  <a:gd name="connsiteY1" fmla="*/ 3774 h 2779288"/>
                  <a:gd name="connsiteX2" fmla="*/ 1172526 w 2839113"/>
                  <a:gd name="connsiteY2" fmla="*/ 727041 h 2779288"/>
                  <a:gd name="connsiteX3" fmla="*/ 696499 w 2839113"/>
                  <a:gd name="connsiteY3" fmla="*/ 987452 h 2779288"/>
                  <a:gd name="connsiteX4" fmla="*/ 1804804 w 2839113"/>
                  <a:gd name="connsiteY4" fmla="*/ 2170143 h 2779288"/>
                  <a:gd name="connsiteX5" fmla="*/ 2030889 w 2839113"/>
                  <a:gd name="connsiteY5" fmla="*/ 1788252 h 2779288"/>
                  <a:gd name="connsiteX6" fmla="*/ 2814364 w 2839113"/>
                  <a:gd name="connsiteY6" fmla="*/ 2141835 h 2779288"/>
                  <a:gd name="connsiteX7" fmla="*/ 2268388 w 2839113"/>
                  <a:gd name="connsiteY7" fmla="*/ 2700921 h 2779288"/>
                  <a:gd name="connsiteX8" fmla="*/ 184434 w 2839113"/>
                  <a:gd name="connsiteY8" fmla="*/ 538873 h 2779288"/>
                  <a:gd name="connsiteX9" fmla="*/ 634951 w 2839113"/>
                  <a:gd name="connsiteY9" fmla="*/ 0 h 2779288"/>
                  <a:gd name="connsiteX0" fmla="*/ 634951 w 2839113"/>
                  <a:gd name="connsiteY0" fmla="*/ 0 h 2779288"/>
                  <a:gd name="connsiteX1" fmla="*/ 729067 w 2839113"/>
                  <a:gd name="connsiteY1" fmla="*/ 3774 h 2779288"/>
                  <a:gd name="connsiteX2" fmla="*/ 1172526 w 2839113"/>
                  <a:gd name="connsiteY2" fmla="*/ 727041 h 2779288"/>
                  <a:gd name="connsiteX3" fmla="*/ 696499 w 2839113"/>
                  <a:gd name="connsiteY3" fmla="*/ 987452 h 2779288"/>
                  <a:gd name="connsiteX4" fmla="*/ 1804804 w 2839113"/>
                  <a:gd name="connsiteY4" fmla="*/ 2170143 h 2779288"/>
                  <a:gd name="connsiteX5" fmla="*/ 2030889 w 2839113"/>
                  <a:gd name="connsiteY5" fmla="*/ 1788252 h 2779288"/>
                  <a:gd name="connsiteX6" fmla="*/ 2814364 w 2839113"/>
                  <a:gd name="connsiteY6" fmla="*/ 2141835 h 2779288"/>
                  <a:gd name="connsiteX7" fmla="*/ 2268388 w 2839113"/>
                  <a:gd name="connsiteY7" fmla="*/ 2700921 h 2779288"/>
                  <a:gd name="connsiteX8" fmla="*/ 184434 w 2839113"/>
                  <a:gd name="connsiteY8" fmla="*/ 538873 h 2779288"/>
                  <a:gd name="connsiteX9" fmla="*/ 634951 w 2839113"/>
                  <a:gd name="connsiteY9" fmla="*/ 0 h 2779288"/>
                  <a:gd name="connsiteX0" fmla="*/ 634951 w 2839113"/>
                  <a:gd name="connsiteY0" fmla="*/ 0 h 2779288"/>
                  <a:gd name="connsiteX1" fmla="*/ 729067 w 2839113"/>
                  <a:gd name="connsiteY1" fmla="*/ 3774 h 2779288"/>
                  <a:gd name="connsiteX2" fmla="*/ 1172526 w 2839113"/>
                  <a:gd name="connsiteY2" fmla="*/ 727041 h 2779288"/>
                  <a:gd name="connsiteX3" fmla="*/ 696499 w 2839113"/>
                  <a:gd name="connsiteY3" fmla="*/ 987452 h 2779288"/>
                  <a:gd name="connsiteX4" fmla="*/ 1804804 w 2839113"/>
                  <a:gd name="connsiteY4" fmla="*/ 2170143 h 2779288"/>
                  <a:gd name="connsiteX5" fmla="*/ 2030889 w 2839113"/>
                  <a:gd name="connsiteY5" fmla="*/ 1788252 h 2779288"/>
                  <a:gd name="connsiteX6" fmla="*/ 2814364 w 2839113"/>
                  <a:gd name="connsiteY6" fmla="*/ 2141835 h 2779288"/>
                  <a:gd name="connsiteX7" fmla="*/ 2268388 w 2839113"/>
                  <a:gd name="connsiteY7" fmla="*/ 2700921 h 2779288"/>
                  <a:gd name="connsiteX8" fmla="*/ 184434 w 2839113"/>
                  <a:gd name="connsiteY8" fmla="*/ 538873 h 2779288"/>
                  <a:gd name="connsiteX9" fmla="*/ 634951 w 2839113"/>
                  <a:gd name="connsiteY9" fmla="*/ 0 h 2779288"/>
                  <a:gd name="connsiteX0" fmla="*/ 634951 w 2839113"/>
                  <a:gd name="connsiteY0" fmla="*/ 0 h 2779288"/>
                  <a:gd name="connsiteX1" fmla="*/ 729067 w 2839113"/>
                  <a:gd name="connsiteY1" fmla="*/ 3774 h 2779288"/>
                  <a:gd name="connsiteX2" fmla="*/ 1172526 w 2839113"/>
                  <a:gd name="connsiteY2" fmla="*/ 727041 h 2779288"/>
                  <a:gd name="connsiteX3" fmla="*/ 696499 w 2839113"/>
                  <a:gd name="connsiteY3" fmla="*/ 987452 h 2779288"/>
                  <a:gd name="connsiteX4" fmla="*/ 1804804 w 2839113"/>
                  <a:gd name="connsiteY4" fmla="*/ 2170143 h 2779288"/>
                  <a:gd name="connsiteX5" fmla="*/ 2030889 w 2839113"/>
                  <a:gd name="connsiteY5" fmla="*/ 1788252 h 2779288"/>
                  <a:gd name="connsiteX6" fmla="*/ 2814364 w 2839113"/>
                  <a:gd name="connsiteY6" fmla="*/ 2141835 h 2779288"/>
                  <a:gd name="connsiteX7" fmla="*/ 2268388 w 2839113"/>
                  <a:gd name="connsiteY7" fmla="*/ 2700921 h 2779288"/>
                  <a:gd name="connsiteX8" fmla="*/ 184434 w 2839113"/>
                  <a:gd name="connsiteY8" fmla="*/ 538873 h 2779288"/>
                  <a:gd name="connsiteX9" fmla="*/ 634951 w 2839113"/>
                  <a:gd name="connsiteY9" fmla="*/ 0 h 2779288"/>
                  <a:gd name="connsiteX0" fmla="*/ 634951 w 2839113"/>
                  <a:gd name="connsiteY0" fmla="*/ 0 h 2779288"/>
                  <a:gd name="connsiteX1" fmla="*/ 1172526 w 2839113"/>
                  <a:gd name="connsiteY1" fmla="*/ 727041 h 2779288"/>
                  <a:gd name="connsiteX2" fmla="*/ 696499 w 2839113"/>
                  <a:gd name="connsiteY2" fmla="*/ 987452 h 2779288"/>
                  <a:gd name="connsiteX3" fmla="*/ 1804804 w 2839113"/>
                  <a:gd name="connsiteY3" fmla="*/ 2170143 h 2779288"/>
                  <a:gd name="connsiteX4" fmla="*/ 2030889 w 2839113"/>
                  <a:gd name="connsiteY4" fmla="*/ 1788252 h 2779288"/>
                  <a:gd name="connsiteX5" fmla="*/ 2814364 w 2839113"/>
                  <a:gd name="connsiteY5" fmla="*/ 2141835 h 2779288"/>
                  <a:gd name="connsiteX6" fmla="*/ 2268388 w 2839113"/>
                  <a:gd name="connsiteY6" fmla="*/ 2700921 h 2779288"/>
                  <a:gd name="connsiteX7" fmla="*/ 184434 w 2839113"/>
                  <a:gd name="connsiteY7" fmla="*/ 538873 h 2779288"/>
                  <a:gd name="connsiteX8" fmla="*/ 634951 w 2839113"/>
                  <a:gd name="connsiteY8" fmla="*/ 0 h 2779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39113" h="2779288">
                    <a:moveTo>
                      <a:pt x="634951" y="0"/>
                    </a:moveTo>
                    <a:lnTo>
                      <a:pt x="1172526" y="727041"/>
                    </a:lnTo>
                    <a:cubicBezTo>
                      <a:pt x="1061475" y="975770"/>
                      <a:pt x="874225" y="1005423"/>
                      <a:pt x="696499" y="987452"/>
                    </a:cubicBezTo>
                    <a:cubicBezTo>
                      <a:pt x="251073" y="1846230"/>
                      <a:pt x="1559023" y="2431995"/>
                      <a:pt x="1804804" y="2170143"/>
                    </a:cubicBezTo>
                    <a:cubicBezTo>
                      <a:pt x="1811009" y="1988316"/>
                      <a:pt x="1835290" y="1864195"/>
                      <a:pt x="2030889" y="1788252"/>
                    </a:cubicBezTo>
                    <a:lnTo>
                      <a:pt x="2814364" y="2141835"/>
                    </a:lnTo>
                    <a:cubicBezTo>
                      <a:pt x="2940357" y="2610284"/>
                      <a:pt x="2558789" y="2740386"/>
                      <a:pt x="2268388" y="2700921"/>
                    </a:cubicBezTo>
                    <a:cubicBezTo>
                      <a:pt x="1034091" y="3148684"/>
                      <a:pt x="-543194" y="1577028"/>
                      <a:pt x="184434" y="538873"/>
                    </a:cubicBezTo>
                    <a:cubicBezTo>
                      <a:pt x="195816" y="545508"/>
                      <a:pt x="49512" y="10994"/>
                      <a:pt x="634951" y="0"/>
                    </a:cubicBezTo>
                    <a:close/>
                  </a:path>
                </a:pathLst>
              </a:custGeom>
              <a:solidFill>
                <a:schemeClr val="bg1"/>
              </a:solidFill>
              <a:ln w="0">
                <a:noFill/>
                <a:prstDash val="solid"/>
                <a:round/>
                <a:headEnd/>
                <a:tailEnd/>
              </a:ln>
              <a:effectLst/>
            </p:spPr>
            <p:txBody>
              <a:bodyPr vert="horz" wrap="square" lIns="91440" tIns="45720" rIns="91440" bIns="45720" numCol="1" anchor="t" anchorCtr="0" compatLnSpc="1">
                <a:prstTxWarp prst="textNoShape">
                  <a:avLst/>
                </a:prstTxWarp>
                <a:noAutofit/>
              </a:bodyPr>
              <a:lstStyle/>
              <a:p>
                <a:pPr algn="ctr">
                  <a:defRPr/>
                </a:pPr>
                <a:endParaRPr lang="en-US" sz="2000" kern="0" dirty="0">
                  <a:solidFill>
                    <a:schemeClr val="bg1"/>
                  </a:solidFill>
                  <a:latin typeface="Arial" panose="020B0604020202020204" pitchFamily="34" charset="0"/>
                  <a:cs typeface="Arial" panose="020B0604020202020204" pitchFamily="34" charset="0"/>
                </a:endParaRPr>
              </a:p>
            </p:txBody>
          </p:sp>
          <p:sp>
            <p:nvSpPr>
              <p:cNvPr id="18" name="TextBox 17">
                <a:extLst>
                  <a:ext uri="{FF2B5EF4-FFF2-40B4-BE49-F238E27FC236}">
                    <a16:creationId xmlns:a16="http://schemas.microsoft.com/office/drawing/2014/main" id="{18BF2A41-4E9F-4D3C-8B6E-9C2EAF63FEAC}"/>
                  </a:ext>
                </a:extLst>
              </p:cNvPr>
              <p:cNvSpPr txBox="1"/>
              <p:nvPr/>
            </p:nvSpPr>
            <p:spPr>
              <a:xfrm>
                <a:off x="4736861" y="6120266"/>
                <a:ext cx="2669516" cy="307777"/>
              </a:xfrm>
              <a:prstGeom prst="rect">
                <a:avLst/>
              </a:prstGeom>
              <a:noFill/>
            </p:spPr>
            <p:txBody>
              <a:bodyPr wrap="square" rtlCol="0">
                <a:spAutoFit/>
              </a:bodyPr>
              <a:lstStyle/>
              <a:p>
                <a:pPr algn="ctr"/>
                <a:r>
                  <a:rPr lang="en-US" sz="1400" dirty="0">
                    <a:solidFill>
                      <a:schemeClr val="bg1"/>
                    </a:solidFill>
                    <a:latin typeface="Georgia" panose="02040502050405020303" pitchFamily="18" charset="0"/>
                  </a:rPr>
                  <a:t>Contact : 9400813410</a:t>
                </a:r>
                <a:endParaRPr lang="en-US" sz="1400" dirty="0">
                  <a:solidFill>
                    <a:schemeClr val="bg1"/>
                  </a:solidFill>
                  <a:latin typeface="Georgia Pro Light" panose="02040302050405020303" pitchFamily="18" charset="0"/>
                </a:endParaRPr>
              </a:p>
            </p:txBody>
          </p:sp>
          <p:sp>
            <p:nvSpPr>
              <p:cNvPr id="13" name="Oval 12">
                <a:extLst>
                  <a:ext uri="{FF2B5EF4-FFF2-40B4-BE49-F238E27FC236}">
                    <a16:creationId xmlns:a16="http://schemas.microsoft.com/office/drawing/2014/main" id="{FA5F8BB9-D64F-4C02-ACDB-9F4483D64C45}"/>
                  </a:ext>
                </a:extLst>
              </p:cNvPr>
              <p:cNvSpPr/>
              <p:nvPr/>
            </p:nvSpPr>
            <p:spPr>
              <a:xfrm>
                <a:off x="9300929" y="5300045"/>
                <a:ext cx="718567" cy="718566"/>
              </a:xfrm>
              <a:prstGeom prst="ellipse">
                <a:avLst/>
              </a:prstGeom>
              <a:gradFill flip="none" rotWithShape="1">
                <a:gsLst>
                  <a:gs pos="49600">
                    <a:schemeClr val="accent3"/>
                  </a:gs>
                  <a:gs pos="0">
                    <a:schemeClr val="accent2"/>
                  </a:gs>
                  <a:gs pos="100000">
                    <a:schemeClr val="accent5"/>
                  </a:gs>
                </a:gsLst>
                <a:lin ang="18900000" scaled="1"/>
                <a:tileRect/>
              </a:gradFill>
              <a:ln w="9525" cap="flat">
                <a:noFill/>
                <a:prstDash val="solid"/>
                <a:miter/>
              </a:ln>
            </p:spPr>
            <p:txBody>
              <a:bodyPr rtlCol="0" anchor="ctr"/>
              <a:lstStyle/>
              <a:p>
                <a:endParaRPr lang="en-US" dirty="0">
                  <a:solidFill>
                    <a:schemeClr val="tx1"/>
                  </a:solidFill>
                </a:endParaRPr>
              </a:p>
            </p:txBody>
          </p:sp>
          <p:sp>
            <p:nvSpPr>
              <p:cNvPr id="19" name="Freeform 20">
                <a:extLst>
                  <a:ext uri="{FF2B5EF4-FFF2-40B4-BE49-F238E27FC236}">
                    <a16:creationId xmlns:a16="http://schemas.microsoft.com/office/drawing/2014/main" id="{97CC13B9-A1E8-4320-BE11-7E2723DFF402}"/>
                  </a:ext>
                </a:extLst>
              </p:cNvPr>
              <p:cNvSpPr/>
              <p:nvPr/>
            </p:nvSpPr>
            <p:spPr>
              <a:xfrm>
                <a:off x="9483985" y="5480310"/>
                <a:ext cx="352454" cy="358036"/>
              </a:xfrm>
              <a:custGeom>
                <a:avLst/>
                <a:gdLst/>
                <a:ahLst/>
                <a:cxnLst/>
                <a:rect l="l" t="t" r="r" b="b"/>
                <a:pathLst>
                  <a:path w="211410" h="214759">
                    <a:moveTo>
                      <a:pt x="110616" y="0"/>
                    </a:moveTo>
                    <a:cubicBezTo>
                      <a:pt x="129071" y="0"/>
                      <a:pt x="145647" y="3776"/>
                      <a:pt x="160343" y="11329"/>
                    </a:cubicBezTo>
                    <a:cubicBezTo>
                      <a:pt x="175040" y="18882"/>
                      <a:pt x="186630" y="30137"/>
                      <a:pt x="195113" y="45095"/>
                    </a:cubicBezTo>
                    <a:cubicBezTo>
                      <a:pt x="202331" y="57968"/>
                      <a:pt x="205940" y="71958"/>
                      <a:pt x="205940" y="87064"/>
                    </a:cubicBezTo>
                    <a:cubicBezTo>
                      <a:pt x="205940" y="108644"/>
                      <a:pt x="198350" y="127806"/>
                      <a:pt x="183170" y="144549"/>
                    </a:cubicBezTo>
                    <a:cubicBezTo>
                      <a:pt x="169626" y="159581"/>
                      <a:pt x="154818" y="167097"/>
                      <a:pt x="138745" y="167097"/>
                    </a:cubicBezTo>
                    <a:cubicBezTo>
                      <a:pt x="133610" y="167097"/>
                      <a:pt x="129461" y="166315"/>
                      <a:pt x="126299" y="164753"/>
                    </a:cubicBezTo>
                    <a:cubicBezTo>
                      <a:pt x="123136" y="163190"/>
                      <a:pt x="120811" y="160957"/>
                      <a:pt x="119323" y="158055"/>
                    </a:cubicBezTo>
                    <a:cubicBezTo>
                      <a:pt x="118355" y="156195"/>
                      <a:pt x="117648" y="152995"/>
                      <a:pt x="117202" y="148456"/>
                    </a:cubicBezTo>
                    <a:cubicBezTo>
                      <a:pt x="112365" y="154037"/>
                      <a:pt x="106951" y="158520"/>
                      <a:pt x="100961" y="161906"/>
                    </a:cubicBezTo>
                    <a:cubicBezTo>
                      <a:pt x="94971" y="165292"/>
                      <a:pt x="88962" y="166985"/>
                      <a:pt x="82934" y="166985"/>
                    </a:cubicBezTo>
                    <a:cubicBezTo>
                      <a:pt x="76311" y="166985"/>
                      <a:pt x="69874" y="165050"/>
                      <a:pt x="63624" y="161181"/>
                    </a:cubicBezTo>
                    <a:cubicBezTo>
                      <a:pt x="57373" y="157311"/>
                      <a:pt x="52294" y="151358"/>
                      <a:pt x="48387" y="143321"/>
                    </a:cubicBezTo>
                    <a:cubicBezTo>
                      <a:pt x="44481" y="135285"/>
                      <a:pt x="42527" y="126466"/>
                      <a:pt x="42527" y="116867"/>
                    </a:cubicBezTo>
                    <a:cubicBezTo>
                      <a:pt x="42527" y="105035"/>
                      <a:pt x="45560" y="93185"/>
                      <a:pt x="51624" y="81316"/>
                    </a:cubicBezTo>
                    <a:cubicBezTo>
                      <a:pt x="57689" y="69447"/>
                      <a:pt x="65224" y="60536"/>
                      <a:pt x="74228" y="54582"/>
                    </a:cubicBezTo>
                    <a:cubicBezTo>
                      <a:pt x="83232" y="48629"/>
                      <a:pt x="91975" y="45653"/>
                      <a:pt x="100459" y="45653"/>
                    </a:cubicBezTo>
                    <a:cubicBezTo>
                      <a:pt x="106933" y="45653"/>
                      <a:pt x="113109" y="47346"/>
                      <a:pt x="118988" y="50732"/>
                    </a:cubicBezTo>
                    <a:cubicBezTo>
                      <a:pt x="124866" y="54117"/>
                      <a:pt x="129927" y="59271"/>
                      <a:pt x="134168" y="66191"/>
                    </a:cubicBezTo>
                    <a:lnTo>
                      <a:pt x="137963" y="48890"/>
                    </a:lnTo>
                    <a:lnTo>
                      <a:pt x="157943" y="48890"/>
                    </a:lnTo>
                    <a:lnTo>
                      <a:pt x="141870" y="123788"/>
                    </a:lnTo>
                    <a:cubicBezTo>
                      <a:pt x="139638" y="134206"/>
                      <a:pt x="138521" y="139973"/>
                      <a:pt x="138521" y="141089"/>
                    </a:cubicBezTo>
                    <a:cubicBezTo>
                      <a:pt x="138521" y="143098"/>
                      <a:pt x="139284" y="144828"/>
                      <a:pt x="140810" y="146279"/>
                    </a:cubicBezTo>
                    <a:cubicBezTo>
                      <a:pt x="142335" y="147730"/>
                      <a:pt x="144177" y="148456"/>
                      <a:pt x="146335" y="148456"/>
                    </a:cubicBezTo>
                    <a:cubicBezTo>
                      <a:pt x="150279" y="148456"/>
                      <a:pt x="155451" y="146186"/>
                      <a:pt x="161850" y="141647"/>
                    </a:cubicBezTo>
                    <a:cubicBezTo>
                      <a:pt x="170333" y="135694"/>
                      <a:pt x="177049" y="127713"/>
                      <a:pt x="181998" y="117704"/>
                    </a:cubicBezTo>
                    <a:cubicBezTo>
                      <a:pt x="186946" y="107696"/>
                      <a:pt x="189421" y="97371"/>
                      <a:pt x="189421" y="86729"/>
                    </a:cubicBezTo>
                    <a:cubicBezTo>
                      <a:pt x="189421" y="74302"/>
                      <a:pt x="186239" y="62694"/>
                      <a:pt x="179877" y="51904"/>
                    </a:cubicBezTo>
                    <a:cubicBezTo>
                      <a:pt x="173515" y="41114"/>
                      <a:pt x="164027" y="32482"/>
                      <a:pt x="151414" y="26007"/>
                    </a:cubicBezTo>
                    <a:cubicBezTo>
                      <a:pt x="138800" y="19533"/>
                      <a:pt x="124866" y="16296"/>
                      <a:pt x="109611" y="16296"/>
                    </a:cubicBezTo>
                    <a:cubicBezTo>
                      <a:pt x="92199" y="16296"/>
                      <a:pt x="76293" y="20371"/>
                      <a:pt x="61893" y="28519"/>
                    </a:cubicBezTo>
                    <a:cubicBezTo>
                      <a:pt x="47494" y="36667"/>
                      <a:pt x="36332" y="48350"/>
                      <a:pt x="28407" y="63568"/>
                    </a:cubicBezTo>
                    <a:cubicBezTo>
                      <a:pt x="20482" y="78786"/>
                      <a:pt x="16519" y="95101"/>
                      <a:pt x="16519" y="112514"/>
                    </a:cubicBezTo>
                    <a:cubicBezTo>
                      <a:pt x="16519" y="130745"/>
                      <a:pt x="20482" y="146447"/>
                      <a:pt x="28407" y="159618"/>
                    </a:cubicBezTo>
                    <a:cubicBezTo>
                      <a:pt x="36332" y="172789"/>
                      <a:pt x="47792" y="182519"/>
                      <a:pt x="62786" y="188807"/>
                    </a:cubicBezTo>
                    <a:cubicBezTo>
                      <a:pt x="77781" y="195095"/>
                      <a:pt x="94394" y="198239"/>
                      <a:pt x="112625" y="198239"/>
                    </a:cubicBezTo>
                    <a:cubicBezTo>
                      <a:pt x="132122" y="198239"/>
                      <a:pt x="148456" y="194965"/>
                      <a:pt x="161627" y="188416"/>
                    </a:cubicBezTo>
                    <a:cubicBezTo>
                      <a:pt x="174798" y="181868"/>
                      <a:pt x="184658" y="173905"/>
                      <a:pt x="191207" y="164529"/>
                    </a:cubicBezTo>
                    <a:lnTo>
                      <a:pt x="211410" y="164529"/>
                    </a:lnTo>
                    <a:cubicBezTo>
                      <a:pt x="207615" y="172343"/>
                      <a:pt x="201104" y="180305"/>
                      <a:pt x="191876" y="188416"/>
                    </a:cubicBezTo>
                    <a:cubicBezTo>
                      <a:pt x="182649" y="196527"/>
                      <a:pt x="171673" y="202946"/>
                      <a:pt x="158948" y="207671"/>
                    </a:cubicBezTo>
                    <a:cubicBezTo>
                      <a:pt x="146223" y="212396"/>
                      <a:pt x="130894" y="214759"/>
                      <a:pt x="112960" y="214759"/>
                    </a:cubicBezTo>
                    <a:cubicBezTo>
                      <a:pt x="96440" y="214759"/>
                      <a:pt x="81204" y="212638"/>
                      <a:pt x="67251" y="208396"/>
                    </a:cubicBezTo>
                    <a:cubicBezTo>
                      <a:pt x="53299" y="204155"/>
                      <a:pt x="41411" y="197774"/>
                      <a:pt x="31588" y="189253"/>
                    </a:cubicBezTo>
                    <a:cubicBezTo>
                      <a:pt x="21766" y="180733"/>
                      <a:pt x="14361" y="170929"/>
                      <a:pt x="9376" y="159841"/>
                    </a:cubicBezTo>
                    <a:cubicBezTo>
                      <a:pt x="3125" y="145777"/>
                      <a:pt x="0" y="130596"/>
                      <a:pt x="0" y="114300"/>
                    </a:cubicBezTo>
                    <a:cubicBezTo>
                      <a:pt x="0" y="96143"/>
                      <a:pt x="3720" y="78841"/>
                      <a:pt x="11162" y="62396"/>
                    </a:cubicBezTo>
                    <a:cubicBezTo>
                      <a:pt x="20240" y="42230"/>
                      <a:pt x="33132" y="26789"/>
                      <a:pt x="49838" y="16073"/>
                    </a:cubicBezTo>
                    <a:cubicBezTo>
                      <a:pt x="66544" y="5358"/>
                      <a:pt x="86804" y="0"/>
                      <a:pt x="110616" y="0"/>
                    </a:cubicBezTo>
                    <a:close/>
                    <a:moveTo>
                      <a:pt x="101910" y="62284"/>
                    </a:moveTo>
                    <a:cubicBezTo>
                      <a:pt x="97147" y="62284"/>
                      <a:pt x="92664" y="63494"/>
                      <a:pt x="88459" y="65912"/>
                    </a:cubicBezTo>
                    <a:cubicBezTo>
                      <a:pt x="84255" y="68331"/>
                      <a:pt x="80181" y="72219"/>
                      <a:pt x="76237" y="77576"/>
                    </a:cubicBezTo>
                    <a:cubicBezTo>
                      <a:pt x="72293" y="82934"/>
                      <a:pt x="69130" y="89445"/>
                      <a:pt x="66749" y="97110"/>
                    </a:cubicBezTo>
                    <a:cubicBezTo>
                      <a:pt x="64368" y="104775"/>
                      <a:pt x="63177" y="111807"/>
                      <a:pt x="63177" y="118207"/>
                    </a:cubicBezTo>
                    <a:cubicBezTo>
                      <a:pt x="63177" y="128401"/>
                      <a:pt x="65596" y="136326"/>
                      <a:pt x="70432" y="141982"/>
                    </a:cubicBezTo>
                    <a:cubicBezTo>
                      <a:pt x="75269" y="147637"/>
                      <a:pt x="80813" y="150465"/>
                      <a:pt x="87064" y="150465"/>
                    </a:cubicBezTo>
                    <a:cubicBezTo>
                      <a:pt x="91231" y="150465"/>
                      <a:pt x="95622" y="149219"/>
                      <a:pt x="100235" y="146726"/>
                    </a:cubicBezTo>
                    <a:cubicBezTo>
                      <a:pt x="104849" y="144233"/>
                      <a:pt x="109258" y="140531"/>
                      <a:pt x="113462" y="135619"/>
                    </a:cubicBezTo>
                    <a:cubicBezTo>
                      <a:pt x="117667" y="130708"/>
                      <a:pt x="121108" y="124476"/>
                      <a:pt x="123787" y="116923"/>
                    </a:cubicBezTo>
                    <a:cubicBezTo>
                      <a:pt x="126466" y="109370"/>
                      <a:pt x="127806" y="101798"/>
                      <a:pt x="127806" y="94208"/>
                    </a:cubicBezTo>
                    <a:cubicBezTo>
                      <a:pt x="127806" y="84088"/>
                      <a:pt x="125294" y="76237"/>
                      <a:pt x="120271" y="70656"/>
                    </a:cubicBezTo>
                    <a:cubicBezTo>
                      <a:pt x="115248" y="65075"/>
                      <a:pt x="109128" y="62284"/>
                      <a:pt x="101910" y="62284"/>
                    </a:cubicBezTo>
                    <a:close/>
                  </a:path>
                </a:pathLst>
              </a:cu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latin typeface="Arial" panose="020B0604020202020204" pitchFamily="34" charset="0"/>
                  <a:cs typeface="Arial" panose="020B0604020202020204" pitchFamily="34" charset="0"/>
                </a:endParaRPr>
              </a:p>
            </p:txBody>
          </p:sp>
          <p:sp>
            <p:nvSpPr>
              <p:cNvPr id="20" name="TextBox 19">
                <a:extLst>
                  <a:ext uri="{FF2B5EF4-FFF2-40B4-BE49-F238E27FC236}">
                    <a16:creationId xmlns:a16="http://schemas.microsoft.com/office/drawing/2014/main" id="{D812D9A0-7792-47BA-9886-93D1F1BF7906}"/>
                  </a:ext>
                </a:extLst>
              </p:cNvPr>
              <p:cNvSpPr txBox="1"/>
              <p:nvPr/>
            </p:nvSpPr>
            <p:spPr>
              <a:xfrm>
                <a:off x="8148119" y="6120266"/>
                <a:ext cx="2871233" cy="307777"/>
              </a:xfrm>
              <a:prstGeom prst="rect">
                <a:avLst/>
              </a:prstGeom>
              <a:noFill/>
            </p:spPr>
            <p:txBody>
              <a:bodyPr wrap="square" rtlCol="0">
                <a:spAutoFit/>
              </a:bodyPr>
              <a:lstStyle/>
              <a:p>
                <a:pPr algn="ctr"/>
                <a:r>
                  <a:rPr lang="en-US" sz="1400" dirty="0">
                    <a:solidFill>
                      <a:schemeClr val="bg1"/>
                    </a:solidFill>
                    <a:latin typeface="Georgia" panose="02040502050405020303" pitchFamily="18" charset="0"/>
                  </a:rPr>
                  <a:t>Email : madhukp.co@gmail.com</a:t>
                </a:r>
              </a:p>
            </p:txBody>
          </p:sp>
        </p:grpSp>
      </p:grpSp>
    </p:spTree>
    <p:extLst>
      <p:ext uri="{BB962C8B-B14F-4D97-AF65-F5344CB8AC3E}">
        <p14:creationId xmlns:p14="http://schemas.microsoft.com/office/powerpoint/2010/main" val="1453179218"/>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57BE45-CB7F-9A73-9ECB-CAE8415FA579}"/>
              </a:ext>
            </a:extLst>
          </p:cNvPr>
          <p:cNvSpPr>
            <a:spLocks noGrp="1"/>
          </p:cNvSpPr>
          <p:nvPr>
            <p:ph type="title"/>
          </p:nvPr>
        </p:nvSpPr>
        <p:spPr/>
        <p:txBody>
          <a:bodyPr/>
          <a:lstStyle/>
          <a:p>
            <a:r>
              <a:rPr lang="en-GB" dirty="0"/>
              <a:t>Section 129. Financial statements etc</a:t>
            </a:r>
            <a:endParaRPr lang="en-IN" dirty="0"/>
          </a:p>
        </p:txBody>
      </p:sp>
      <p:sp>
        <p:nvSpPr>
          <p:cNvPr id="3" name="Slide Number Placeholder 2">
            <a:extLst>
              <a:ext uri="{FF2B5EF4-FFF2-40B4-BE49-F238E27FC236}">
                <a16:creationId xmlns:a16="http://schemas.microsoft.com/office/drawing/2014/main" id="{6F3EB520-41FE-A313-D965-9F616AA84AC7}"/>
              </a:ext>
            </a:extLst>
          </p:cNvPr>
          <p:cNvSpPr>
            <a:spLocks noGrp="1"/>
          </p:cNvSpPr>
          <p:nvPr>
            <p:ph type="sldNum" sz="quarter" idx="12"/>
          </p:nvPr>
        </p:nvSpPr>
        <p:spPr/>
        <p:txBody>
          <a:bodyPr/>
          <a:lstStyle/>
          <a:p>
            <a:fld id="{C263D6C4-4840-40CC-AC84-17E24B3B7BDE}" type="slidenum">
              <a:rPr lang="en-US" noProof="0" smtClean="0"/>
              <a:pPr/>
              <a:t>8</a:t>
            </a:fld>
            <a:endParaRPr lang="en-US" noProof="0" dirty="0"/>
          </a:p>
        </p:txBody>
      </p:sp>
      <p:sp>
        <p:nvSpPr>
          <p:cNvPr id="4" name="Content Placeholder 3">
            <a:extLst>
              <a:ext uri="{FF2B5EF4-FFF2-40B4-BE49-F238E27FC236}">
                <a16:creationId xmlns:a16="http://schemas.microsoft.com/office/drawing/2014/main" id="{40B6B665-F35D-8EFE-3DD8-95C67FC92F72}"/>
              </a:ext>
            </a:extLst>
          </p:cNvPr>
          <p:cNvSpPr>
            <a:spLocks noGrp="1"/>
          </p:cNvSpPr>
          <p:nvPr>
            <p:ph idx="1"/>
          </p:nvPr>
        </p:nvSpPr>
        <p:spPr/>
        <p:txBody>
          <a:bodyPr>
            <a:normAutofit fontScale="92500"/>
          </a:bodyPr>
          <a:lstStyle/>
          <a:p>
            <a:r>
              <a:rPr lang="en-GB" dirty="0"/>
              <a:t>If AS not followed, the co shall disclose the </a:t>
            </a:r>
            <a:r>
              <a:rPr lang="en-GB" b="1" dirty="0">
                <a:solidFill>
                  <a:srgbClr val="FF0000"/>
                </a:solidFill>
              </a:rPr>
              <a:t>reasons, deviations &amp; financial effects</a:t>
            </a:r>
          </a:p>
          <a:p>
            <a:r>
              <a:rPr lang="en-GB" dirty="0"/>
              <a:t>The FS include</a:t>
            </a:r>
            <a:r>
              <a:rPr lang="en-GB" b="1" dirty="0"/>
              <a:t> notes </a:t>
            </a:r>
            <a:r>
              <a:rPr lang="en-GB" dirty="0"/>
              <a:t>annexed to/forming part of FS( </a:t>
            </a:r>
            <a:r>
              <a:rPr lang="en-GB" dirty="0" err="1"/>
              <a:t>Expl</a:t>
            </a:r>
            <a:r>
              <a:rPr lang="en-GB" dirty="0"/>
              <a:t> to Sec 129)</a:t>
            </a:r>
          </a:p>
          <a:p>
            <a:pPr>
              <a:lnSpc>
                <a:spcPct val="120000"/>
              </a:lnSpc>
            </a:pPr>
            <a:r>
              <a:rPr lang="en-GB" dirty="0"/>
              <a:t>Sec 134(5): DRS- state that in the preparation of FS, applicable AS followed along with explanations for material departures. </a:t>
            </a:r>
            <a:r>
              <a:rPr lang="en-GB" dirty="0">
                <a:solidFill>
                  <a:srgbClr val="FF0000"/>
                </a:solidFill>
              </a:rPr>
              <a:t>T&amp;F view</a:t>
            </a:r>
            <a:r>
              <a:rPr lang="en-GB" dirty="0"/>
              <a:t> to be ensured……</a:t>
            </a:r>
          </a:p>
          <a:p>
            <a:r>
              <a:rPr lang="en-GB" dirty="0"/>
              <a:t>Sec 143(3)(a): Auditor should </a:t>
            </a:r>
            <a:r>
              <a:rPr lang="en-GB" b="1" dirty="0">
                <a:solidFill>
                  <a:srgbClr val="FF0000"/>
                </a:solidFill>
              </a:rPr>
              <a:t>Sought</a:t>
            </a:r>
            <a:r>
              <a:rPr lang="en-GB" dirty="0"/>
              <a:t> and Obtained information….</a:t>
            </a:r>
          </a:p>
          <a:p>
            <a:r>
              <a:rPr lang="en-GB" dirty="0"/>
              <a:t>Sec 143(11): CARO</a:t>
            </a:r>
          </a:p>
          <a:p>
            <a:r>
              <a:rPr lang="en-GB" dirty="0"/>
              <a:t>Sec 143(12): Fraud Reporting</a:t>
            </a:r>
          </a:p>
          <a:p>
            <a:pPr marL="0" indent="0">
              <a:buNone/>
            </a:pPr>
            <a:endParaRPr lang="en-IN" dirty="0"/>
          </a:p>
        </p:txBody>
      </p:sp>
    </p:spTree>
    <p:extLst>
      <p:ext uri="{BB962C8B-B14F-4D97-AF65-F5344CB8AC3E}">
        <p14:creationId xmlns:p14="http://schemas.microsoft.com/office/powerpoint/2010/main" val="1352478988"/>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129A. Periodical financial results-New Provision</a:t>
            </a:r>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9</a:t>
            </a:fld>
            <a:endParaRPr lang="en-US" noProof="0" dirty="0"/>
          </a:p>
        </p:txBody>
      </p:sp>
      <p:sp>
        <p:nvSpPr>
          <p:cNvPr id="4" name="Content Placeholder 3"/>
          <p:cNvSpPr>
            <a:spLocks noGrp="1"/>
          </p:cNvSpPr>
          <p:nvPr>
            <p:ph idx="1"/>
          </p:nvPr>
        </p:nvSpPr>
        <p:spPr>
          <a:xfrm>
            <a:off x="0" y="1485899"/>
            <a:ext cx="12192000" cy="4829176"/>
          </a:xfrm>
        </p:spPr>
        <p:txBody>
          <a:bodyPr/>
          <a:lstStyle/>
          <a:p>
            <a:r>
              <a:rPr lang="en-US" dirty="0"/>
              <a:t>Inserted vide Companies (Amendment) Act, 2020 dated 28.09.2020 with effect from </a:t>
            </a:r>
            <a:r>
              <a:rPr lang="en-US" dirty="0">
                <a:solidFill>
                  <a:srgbClr val="FF0000"/>
                </a:solidFill>
              </a:rPr>
              <a:t>22.01.2021</a:t>
            </a:r>
            <a:r>
              <a:rPr lang="en-US" dirty="0"/>
              <a:t>.</a:t>
            </a:r>
          </a:p>
          <a:p>
            <a:r>
              <a:rPr lang="en-US" dirty="0"/>
              <a:t>The CG may, require such class(es) of unlisted companies, as may be prescribed,—</a:t>
            </a:r>
            <a:endParaRPr lang="en-GB" dirty="0"/>
          </a:p>
          <a:p>
            <a:pPr lvl="1"/>
            <a:r>
              <a:rPr lang="en-US" sz="2800" dirty="0"/>
              <a:t>to prepare the financial results of the company on such periodical basis.</a:t>
            </a:r>
          </a:p>
          <a:p>
            <a:pPr lvl="1"/>
            <a:r>
              <a:rPr lang="en-US" sz="2800" dirty="0"/>
              <a:t>to obtain approval of the Board of Directors and complete </a:t>
            </a:r>
            <a:r>
              <a:rPr lang="en-US" sz="2800" b="1" dirty="0">
                <a:solidFill>
                  <a:srgbClr val="FF0000"/>
                </a:solidFill>
              </a:rPr>
              <a:t>audit or limited review</a:t>
            </a:r>
            <a:r>
              <a:rPr lang="en-US" sz="2800" dirty="0"/>
              <a:t> of such periodical financial results and</a:t>
            </a:r>
          </a:p>
          <a:p>
            <a:pPr lvl="1"/>
            <a:r>
              <a:rPr lang="en-US" sz="2800" dirty="0"/>
              <a:t>file a copy with the Registrar within a period of thirty days of completion of the relevant period.</a:t>
            </a:r>
            <a:endParaRPr lang="en-GB" sz="2800" dirty="0"/>
          </a:p>
        </p:txBody>
      </p:sp>
    </p:spTree>
    <p:extLst>
      <p:ext uri="{BB962C8B-B14F-4D97-AF65-F5344CB8AC3E}">
        <p14:creationId xmlns:p14="http://schemas.microsoft.com/office/powerpoint/2010/main" val="4189740573"/>
      </p:ext>
    </p:extLst>
  </p:cSld>
  <p:clrMapOvr>
    <a:masterClrMapping/>
  </p:clrMapOvr>
  <mc:AlternateContent xmlns:mc="http://schemas.openxmlformats.org/markup-compatibility/2006" xmlns:p14="http://schemas.microsoft.com/office/powerpoint/2010/main">
    <mc:Choice Requires="p14">
      <p:transition spd="slow" p14:dur="6000">
        <p:split orient="vert"/>
      </p:transition>
    </mc:Choice>
    <mc:Fallback xmlns="">
      <p:transition spd="slow">
        <p:split orient="vert"/>
      </p:transition>
    </mc:Fallback>
  </mc:AlternateContent>
</p:sld>
</file>

<file path=ppt/theme/theme1.xml><?xml version="1.0" encoding="utf-8"?>
<a:theme xmlns:a="http://schemas.openxmlformats.org/drawingml/2006/main" name="Office Theme">
  <a:themeElements>
    <a:clrScheme name="Custom 12">
      <a:dk1>
        <a:srgbClr val="000000"/>
      </a:dk1>
      <a:lt1>
        <a:srgbClr val="FFFFFF"/>
      </a:lt1>
      <a:dk2>
        <a:srgbClr val="6D6E71"/>
      </a:dk2>
      <a:lt2>
        <a:srgbClr val="58595B"/>
      </a:lt2>
      <a:accent1>
        <a:srgbClr val="0065A4"/>
      </a:accent1>
      <a:accent2>
        <a:srgbClr val="47C3D3"/>
      </a:accent2>
      <a:accent3>
        <a:srgbClr val="8F2D63"/>
      </a:accent3>
      <a:accent4>
        <a:srgbClr val="1A6871"/>
      </a:accent4>
      <a:accent5>
        <a:srgbClr val="0C4360"/>
      </a:accent5>
      <a:accent6>
        <a:srgbClr val="F47735"/>
      </a:accent6>
      <a:hlink>
        <a:srgbClr val="00559A"/>
      </a:hlink>
      <a:folHlink>
        <a:srgbClr val="595851"/>
      </a:folHlink>
    </a:clrScheme>
    <a:fontScheme name="Custom 3">
      <a:majorFont>
        <a:latin typeface="Trebuchet MS"/>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F66687569_Modern blue presentation_AAS_v5" id="{C7B59113-CD15-4341-96CA-86E715D5BE98}" vid="{5A8FDAEB-3DF3-4B3C-A708-49813F8D6F8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291512c1ee715ab617f4c07df79fc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8256c27c40ca5c40ce1cf6c44f0205df"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5757914-1161-4661-9696-421FD6935CDD}">
  <ds:schemaRefs>
    <ds:schemaRef ds:uri="http://schemas.microsoft.com/office/2006/metadata/properties"/>
    <ds:schemaRef ds:uri="http://schemas.microsoft.com/office/infopath/2007/PartnerControls"/>
    <ds:schemaRef ds:uri="71af3243-3dd4-4a8d-8c0d-dd76da1f02a5"/>
  </ds:schemaRefs>
</ds:datastoreItem>
</file>

<file path=customXml/itemProps2.xml><?xml version="1.0" encoding="utf-8"?>
<ds:datastoreItem xmlns:ds="http://schemas.openxmlformats.org/officeDocument/2006/customXml" ds:itemID="{5B26E0C9-B2AA-42E6-97B6-E1B7D9EAF129}">
  <ds:schemaRefs>
    <ds:schemaRef ds:uri="http://schemas.microsoft.com/sharepoint/v3/contenttype/forms"/>
  </ds:schemaRefs>
</ds:datastoreItem>
</file>

<file path=customXml/itemProps3.xml><?xml version="1.0" encoding="utf-8"?>
<ds:datastoreItem xmlns:ds="http://schemas.openxmlformats.org/officeDocument/2006/customXml" ds:itemID="{4C103400-4A22-4E35-B588-4C4D4263895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Facet</Template>
  <TotalTime>0</TotalTime>
  <Words>6559</Words>
  <Application>Microsoft Office PowerPoint</Application>
  <PresentationFormat>Widescreen</PresentationFormat>
  <Paragraphs>669</Paragraphs>
  <Slides>79</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79</vt:i4>
      </vt:variant>
    </vt:vector>
  </HeadingPairs>
  <TitlesOfParts>
    <vt:vector size="87" baseType="lpstr">
      <vt:lpstr>Arial</vt:lpstr>
      <vt:lpstr>Calibri</vt:lpstr>
      <vt:lpstr>Georgia</vt:lpstr>
      <vt:lpstr>Georgia Pro Light</vt:lpstr>
      <vt:lpstr>Trade Gothic LT Pro</vt:lpstr>
      <vt:lpstr>Trebuchet MS</vt:lpstr>
      <vt:lpstr>Wingdings</vt:lpstr>
      <vt:lpstr>Office Theme</vt:lpstr>
      <vt:lpstr>SCHEDULE III- AN UPDATE</vt:lpstr>
      <vt:lpstr>AREAS OF DISCUSSION </vt:lpstr>
      <vt:lpstr>REFERENCES</vt:lpstr>
      <vt:lpstr>IMPORTANT DEFINITIONS</vt:lpstr>
      <vt:lpstr>Section 2(40) Financial Statement</vt:lpstr>
      <vt:lpstr>Section 128. Books of account, etc., to be kept by company</vt:lpstr>
      <vt:lpstr>Section 129. Financial statement</vt:lpstr>
      <vt:lpstr>Section 129. Financial statements etc</vt:lpstr>
      <vt:lpstr>129A. Periodical financial results-New Provision</vt:lpstr>
      <vt:lpstr>INTRODUCTION TO SCHEDULE III</vt:lpstr>
      <vt:lpstr>APPLICABILITY OF SCHEDULE III</vt:lpstr>
      <vt:lpstr>Structural outlay of Sch.III</vt:lpstr>
      <vt:lpstr>General Instructions</vt:lpstr>
      <vt:lpstr>General Instructions</vt:lpstr>
      <vt:lpstr> DATE OF APPLICABILITY OF AMENDED SCH.III </vt:lpstr>
      <vt:lpstr>PURPOSE OF THE AMENDMENT</vt:lpstr>
      <vt:lpstr>PURPOSE OF THE AMENDMENT (Continued)</vt:lpstr>
      <vt:lpstr>NORMS FOR DISCLOSURE</vt:lpstr>
      <vt:lpstr>  DISCLOSURES-B/S ITEMS </vt:lpstr>
      <vt:lpstr>Highlights on Balance Sheet items -related disclosures</vt:lpstr>
      <vt:lpstr>REGROUPING OF CERTAIN BALANCE SHEET ITEMS</vt:lpstr>
      <vt:lpstr>PROMOTER’S SHAREHOLDING</vt:lpstr>
      <vt:lpstr>Promoter’s shareholding( Item(m))</vt:lpstr>
      <vt:lpstr>Section 2(69): Promoter</vt:lpstr>
      <vt:lpstr>CURRENT MATURITIES OF LONG-TERM BORROWINGS</vt:lpstr>
      <vt:lpstr>TRADE PAYABLES</vt:lpstr>
      <vt:lpstr>TRADE PAYABLES</vt:lpstr>
      <vt:lpstr>TRADE PAYABLES</vt:lpstr>
      <vt:lpstr>Property, Plant and Equipment &amp; Intangible Assets</vt:lpstr>
      <vt:lpstr>Property, Plant and Equipment &amp; Intangible Assets</vt:lpstr>
      <vt:lpstr>OTHER NON CURRENT ASSETS</vt:lpstr>
      <vt:lpstr>TRADE RECEIVABLE</vt:lpstr>
      <vt:lpstr>TRADE RECEIVABLES-AGEING SCHEDULE</vt:lpstr>
      <vt:lpstr> DISCLOSURE OF PROFIT AND LOSS ITEMS  </vt:lpstr>
      <vt:lpstr>Highlight on Statement of Profit and Loss items </vt:lpstr>
      <vt:lpstr>Total Income</vt:lpstr>
      <vt:lpstr>GRANTS OR DONATION RECEIVED</vt:lpstr>
      <vt:lpstr>UNDISCLOSED INCOME( Chapter XIV-B of ITA 61)</vt:lpstr>
      <vt:lpstr>UNDISCLOSED INCOME</vt:lpstr>
      <vt:lpstr>CORPORATE SOCIAL RESPONSIBILITY (CSR): Sec 135</vt:lpstr>
      <vt:lpstr>CORPORATE SOCIAL RESPONSIBILITY (CSR)</vt:lpstr>
      <vt:lpstr>CORPORATE SOCIAL RESPONSIBILITY (CSR)</vt:lpstr>
      <vt:lpstr>CORPORATE SOCIAL RESPONSIBILITY (CSR)</vt:lpstr>
      <vt:lpstr>CORPORATE SOCIAL RESPONSIBILITY (CSR)</vt:lpstr>
      <vt:lpstr>CORPORATE SOCIAL RESPONSIBILITY (CSR)</vt:lpstr>
      <vt:lpstr>DETAILS OF CRYPTO CURRENCY OR VIRTUAL CURRENCY</vt:lpstr>
      <vt:lpstr>ADDITIONAL REGULATORY INFORMATION(ARI)</vt:lpstr>
      <vt:lpstr>Highlights on ARI</vt:lpstr>
      <vt:lpstr>Highlights on ARI </vt:lpstr>
      <vt:lpstr>TITLE DEEDS OF IMMOVABLE PROPERTIES NOT HELD IN NAME OF THE COMPANY</vt:lpstr>
      <vt:lpstr>REVALUATION OF PROPERTY, PLANT AND EQUIPMENT AND INTANGIBLE ASSETS BY A REGISTERED VALUER</vt:lpstr>
      <vt:lpstr>REVALUATION OF PROPERTY, PLANT AND EQUIPMENT AND INTANGIBLE ASSETS</vt:lpstr>
      <vt:lpstr>LOANS AND ADVANCES</vt:lpstr>
      <vt:lpstr>LOANS AND ADVANCES</vt:lpstr>
      <vt:lpstr>CAPITAL WORK-IN-PROGRESS (CWIP) AND INTANGIBLE ASSETS UNDER DEVELOPMENT</vt:lpstr>
      <vt:lpstr>CAPITAL WORK-IN-PROGRESS (CWIP) AND INTANGIBLE ASSETS UNDER DEVELOPMENT</vt:lpstr>
      <vt:lpstr>CAPITAL WORK-IN-PROGRESS (CWIP) AND INTANGIBLE ASSETS UNDER DEVELOPMENT</vt:lpstr>
      <vt:lpstr>CAPITAL WORK-IN-PROGRESS (CWIP) AND INTANGIBLE ASSETS UNDER DEVELOPMENT</vt:lpstr>
      <vt:lpstr>DETAILS OF BENAMI PROPERTY HELD</vt:lpstr>
      <vt:lpstr>DETAILS OF BENAMI PROPERTY HELD</vt:lpstr>
      <vt:lpstr>DETAILS OF BENAMI PROPERTY HELD</vt:lpstr>
      <vt:lpstr>DETAILS OF BENAMI PROPERTY HELD</vt:lpstr>
      <vt:lpstr>WILFUL DEFAULTERS</vt:lpstr>
      <vt:lpstr>WILFUL DEFAULTERS</vt:lpstr>
      <vt:lpstr>Wilful defaulter-Indications</vt:lpstr>
      <vt:lpstr>RELATIONSHIP WITH STRUCK OFF COMPANIES</vt:lpstr>
      <vt:lpstr>RELATIONSHIP WITH STRUCK OFF COMPANIES</vt:lpstr>
      <vt:lpstr>REGISTRATION OF CHARGES OR SATISFACTION WITH REGISTRAR OF COMPANIES</vt:lpstr>
      <vt:lpstr>COMPLIANCE WITH NUMBER OF LAYERS OF COMPANIES</vt:lpstr>
      <vt:lpstr>Section 2 (87): Subsidiary company</vt:lpstr>
      <vt:lpstr>DISCLOSURE OF RATIOS</vt:lpstr>
      <vt:lpstr>DISCLOSURE OF RATIOS</vt:lpstr>
      <vt:lpstr>COMPLIANCE WITH APPROVED SCHEME(S) OF ARRANGEMENTS</vt:lpstr>
      <vt:lpstr>UTILIZATION OF BORROWED FUNDS AND SHARE PREMIUM</vt:lpstr>
      <vt:lpstr>UTILIZATION OF BORROWED FUNDS AND SHARE PREMIUM</vt:lpstr>
      <vt:lpstr>ROUNDING OFF</vt:lpstr>
      <vt:lpstr>ROUNDING OFF</vt:lpstr>
      <vt:lpstr>AUDITOR NEED TO HAVE MORE CAUTIOUS APPROACH </vt:lpstr>
      <vt:lpstr>PowerPoint Presentation</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2022-04-20T11:19:51Z</dcterms:created>
  <dcterms:modified xsi:type="dcterms:W3CDTF">2022-06-23T07:41:45Z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