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2" r:id="rId2"/>
    <p:sldId id="305" r:id="rId3"/>
    <p:sldId id="306" r:id="rId4"/>
    <p:sldId id="308" r:id="rId5"/>
    <p:sldId id="309" r:id="rId6"/>
    <p:sldId id="327" r:id="rId7"/>
    <p:sldId id="311" r:id="rId8"/>
    <p:sldId id="312" r:id="rId9"/>
    <p:sldId id="313" r:id="rId10"/>
    <p:sldId id="324" r:id="rId11"/>
    <p:sldId id="302" r:id="rId12"/>
    <p:sldId id="316" r:id="rId13"/>
    <p:sldId id="317" r:id="rId14"/>
    <p:sldId id="325" r:id="rId15"/>
    <p:sldId id="318" r:id="rId16"/>
    <p:sldId id="319" r:id="rId17"/>
    <p:sldId id="299" r:id="rId18"/>
    <p:sldId id="289" r:id="rId19"/>
    <p:sldId id="331" r:id="rId20"/>
    <p:sldId id="326" r:id="rId21"/>
    <p:sldId id="333" r:id="rId22"/>
    <p:sldId id="329" r:id="rId23"/>
    <p:sldId id="328" r:id="rId24"/>
    <p:sldId id="330" r:id="rId25"/>
    <p:sldId id="332" r:id="rId26"/>
    <p:sldId id="334" r:id="rId27"/>
    <p:sldId id="303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3366FF"/>
    <a:srgbClr val="000058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94652" autoAdjust="0"/>
  </p:normalViewPr>
  <p:slideViewPr>
    <p:cSldViewPr>
      <p:cViewPr varScale="1">
        <p:scale>
          <a:sx n="72" d="100"/>
          <a:sy n="72" d="100"/>
        </p:scale>
        <p:origin x="12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8DA6E-A1C1-4BF3-969A-840DEE389FEE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D7BB8-FFD8-46FD-986E-01C26B41B8F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b="1" dirty="0" smtClean="0"/>
            <a:t>Acquisition</a:t>
          </a:r>
          <a:endParaRPr lang="en-US" dirty="0"/>
        </a:p>
      </dgm:t>
    </dgm:pt>
    <dgm:pt modelId="{0B7B7C7A-0422-49A7-9335-F48FE885F484}" type="parTrans" cxnId="{9C815E79-9ED6-4485-A096-7966C0B847C8}">
      <dgm:prSet/>
      <dgm:spPr/>
      <dgm:t>
        <a:bodyPr/>
        <a:lstStyle/>
        <a:p>
          <a:endParaRPr lang="en-US"/>
        </a:p>
      </dgm:t>
    </dgm:pt>
    <dgm:pt modelId="{E1232D25-467D-4658-99ED-7C5F587601D0}" type="sibTrans" cxnId="{9C815E79-9ED6-4485-A096-7966C0B847C8}">
      <dgm:prSet/>
      <dgm:spPr/>
      <dgm:t>
        <a:bodyPr/>
        <a:lstStyle/>
        <a:p>
          <a:endParaRPr lang="en-US"/>
        </a:p>
      </dgm:t>
    </dgm:pt>
    <dgm:pt modelId="{4C0732FA-4BB1-4148-8963-74E76892A15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b="1" smtClean="0"/>
            <a:t>Version control</a:t>
          </a:r>
          <a:endParaRPr lang="en-US"/>
        </a:p>
      </dgm:t>
    </dgm:pt>
    <dgm:pt modelId="{FFAE9E9D-5CEB-4FB7-B27F-CD3C3D7C15BF}" type="parTrans" cxnId="{7FE516C9-DFEF-4F6B-AE34-3268210BA4A8}">
      <dgm:prSet/>
      <dgm:spPr/>
      <dgm:t>
        <a:bodyPr/>
        <a:lstStyle/>
        <a:p>
          <a:endParaRPr lang="en-US"/>
        </a:p>
      </dgm:t>
    </dgm:pt>
    <dgm:pt modelId="{F96FDDA8-D717-45B6-B176-7CDC508A1C08}" type="sibTrans" cxnId="{7FE516C9-DFEF-4F6B-AE34-3268210BA4A8}">
      <dgm:prSet/>
      <dgm:spPr/>
      <dgm:t>
        <a:bodyPr/>
        <a:lstStyle/>
        <a:p>
          <a:endParaRPr lang="en-US"/>
        </a:p>
      </dgm:t>
    </dgm:pt>
    <dgm:pt modelId="{77C55A08-5FF1-4A16-AB7A-805D354452B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b="1" smtClean="0"/>
            <a:t>Software License </a:t>
          </a:r>
          <a:endParaRPr lang="en-US"/>
        </a:p>
      </dgm:t>
    </dgm:pt>
    <dgm:pt modelId="{A9BD1597-0D52-46FA-971E-AB41C0DE8CFE}" type="parTrans" cxnId="{518991A9-13AE-47A8-B61C-9D359465933F}">
      <dgm:prSet/>
      <dgm:spPr/>
      <dgm:t>
        <a:bodyPr/>
        <a:lstStyle/>
        <a:p>
          <a:endParaRPr lang="en-US"/>
        </a:p>
      </dgm:t>
    </dgm:pt>
    <dgm:pt modelId="{398D7861-4A4F-434E-8568-722124A6CCF9}" type="sibTrans" cxnId="{518991A9-13AE-47A8-B61C-9D359465933F}">
      <dgm:prSet/>
      <dgm:spPr/>
      <dgm:t>
        <a:bodyPr/>
        <a:lstStyle/>
        <a:p>
          <a:endParaRPr lang="en-US"/>
        </a:p>
      </dgm:t>
    </dgm:pt>
    <dgm:pt modelId="{6206B3A5-6251-4F83-B301-7858C69B214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b="1" smtClean="0"/>
            <a:t>General Public License Agreements</a:t>
          </a:r>
          <a:endParaRPr lang="en-US"/>
        </a:p>
      </dgm:t>
    </dgm:pt>
    <dgm:pt modelId="{E8377EBC-9124-49BF-B4F4-AA43290C1912}" type="parTrans" cxnId="{F6F41AA7-018E-4DC4-977E-2839BFC59108}">
      <dgm:prSet/>
      <dgm:spPr/>
      <dgm:t>
        <a:bodyPr/>
        <a:lstStyle/>
        <a:p>
          <a:endParaRPr lang="en-US"/>
        </a:p>
      </dgm:t>
    </dgm:pt>
    <dgm:pt modelId="{9ECF4BDE-0144-471C-B3B3-78896D856BA1}" type="sibTrans" cxnId="{F6F41AA7-018E-4DC4-977E-2839BFC59108}">
      <dgm:prSet/>
      <dgm:spPr/>
      <dgm:t>
        <a:bodyPr/>
        <a:lstStyle/>
        <a:p>
          <a:endParaRPr lang="en-US"/>
        </a:p>
      </dgm:t>
    </dgm:pt>
    <dgm:pt modelId="{A450B7B0-00D6-425B-8E8F-2299F6BF3F4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End User License Agreement (EULA)</a:t>
          </a:r>
          <a:endParaRPr lang="en-US" dirty="0"/>
        </a:p>
      </dgm:t>
    </dgm:pt>
    <dgm:pt modelId="{EC9D31C5-E7EE-4C6A-8575-6DE1332FE487}" type="parTrans" cxnId="{8D223F14-9A32-4E4F-AE63-5B38789E12B7}">
      <dgm:prSet/>
      <dgm:spPr/>
      <dgm:t>
        <a:bodyPr/>
        <a:lstStyle/>
        <a:p>
          <a:endParaRPr lang="en-US"/>
        </a:p>
      </dgm:t>
    </dgm:pt>
    <dgm:pt modelId="{4BF2A6A0-9A97-45D5-9D10-5BB5D1C9012F}" type="sibTrans" cxnId="{8D223F14-9A32-4E4F-AE63-5B38789E12B7}">
      <dgm:prSet/>
      <dgm:spPr/>
      <dgm:t>
        <a:bodyPr/>
        <a:lstStyle/>
        <a:p>
          <a:endParaRPr lang="en-US"/>
        </a:p>
      </dgm:t>
    </dgm:pt>
    <dgm:pt modelId="{F0043176-9BAF-4441-ACA0-C6A0EE7DCBA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Intellectual Property Rights (IPR) (ex. copy rights, patents)</a:t>
          </a:r>
          <a:endParaRPr lang="en-US" dirty="0"/>
        </a:p>
      </dgm:t>
    </dgm:pt>
    <dgm:pt modelId="{33C9D10D-26D0-496C-861B-48B34B836D24}" type="parTrans" cxnId="{4040638E-FB57-406E-95A5-C5E32E6E01C8}">
      <dgm:prSet/>
      <dgm:spPr/>
      <dgm:t>
        <a:bodyPr/>
        <a:lstStyle/>
        <a:p>
          <a:endParaRPr lang="en-US"/>
        </a:p>
      </dgm:t>
    </dgm:pt>
    <dgm:pt modelId="{3C550656-42ED-4472-ABDD-769059B08ACD}" type="sibTrans" cxnId="{4040638E-FB57-406E-95A5-C5E32E6E01C8}">
      <dgm:prSet/>
      <dgm:spPr/>
      <dgm:t>
        <a:bodyPr/>
        <a:lstStyle/>
        <a:p>
          <a:endParaRPr lang="en-US"/>
        </a:p>
      </dgm:t>
    </dgm:pt>
    <dgm:pt modelId="{182E024B-918E-4662-AD80-97E6ACBB0417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b="1" dirty="0" smtClean="0"/>
            <a:t>Digital Rights Management (DRM)</a:t>
          </a:r>
        </a:p>
        <a:p>
          <a:pPr rtl="0"/>
          <a:r>
            <a:rPr lang="en-US" b="1" dirty="0" smtClean="0"/>
            <a:t>(copy prevention, read only)</a:t>
          </a:r>
          <a:endParaRPr lang="en-US" dirty="0"/>
        </a:p>
      </dgm:t>
    </dgm:pt>
    <dgm:pt modelId="{76DE8C10-7ACF-4DE1-8587-9BBA13E04E40}" type="parTrans" cxnId="{51A69373-7D52-48F3-8F92-FB37FAD8A144}">
      <dgm:prSet/>
      <dgm:spPr/>
      <dgm:t>
        <a:bodyPr/>
        <a:lstStyle/>
        <a:p>
          <a:endParaRPr lang="en-US"/>
        </a:p>
      </dgm:t>
    </dgm:pt>
    <dgm:pt modelId="{342AE075-CE23-4B6F-A75C-D12ED28FB6F0}" type="sibTrans" cxnId="{51A69373-7D52-48F3-8F92-FB37FAD8A144}">
      <dgm:prSet/>
      <dgm:spPr/>
      <dgm:t>
        <a:bodyPr/>
        <a:lstStyle/>
        <a:p>
          <a:endParaRPr lang="en-US"/>
        </a:p>
      </dgm:t>
    </dgm:pt>
    <dgm:pt modelId="{1C525521-CE9D-48A3-B08A-8B8598F44725}" type="pres">
      <dgm:prSet presAssocID="{F478DA6E-A1C1-4BF3-969A-840DEE389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501A9D-6A73-4AA4-B97E-812AED27CD07}" type="pres">
      <dgm:prSet presAssocID="{4B4D7BB8-FFD8-46FD-986E-01C26B41B8F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043B0-DE55-423F-A6CF-5572FD7ED59A}" type="pres">
      <dgm:prSet presAssocID="{E1232D25-467D-4658-99ED-7C5F587601D0}" presName="sibTrans" presStyleCnt="0"/>
      <dgm:spPr/>
    </dgm:pt>
    <dgm:pt modelId="{2BAC25B5-85C6-4EEE-97C2-84FC52D71936}" type="pres">
      <dgm:prSet presAssocID="{4C0732FA-4BB1-4148-8963-74E76892A15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583ED-6966-4D19-9759-FD5A553C6C3D}" type="pres">
      <dgm:prSet presAssocID="{F96FDDA8-D717-45B6-B176-7CDC508A1C08}" presName="sibTrans" presStyleCnt="0"/>
      <dgm:spPr/>
    </dgm:pt>
    <dgm:pt modelId="{596CD637-22E4-4D5B-B513-4C8B994025BF}" type="pres">
      <dgm:prSet presAssocID="{77C55A08-5FF1-4A16-AB7A-805D354452B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C1D5C-7B3E-42DD-AFB4-C47F7FEA99D3}" type="pres">
      <dgm:prSet presAssocID="{398D7861-4A4F-434E-8568-722124A6CCF9}" presName="sibTrans" presStyleCnt="0"/>
      <dgm:spPr/>
    </dgm:pt>
    <dgm:pt modelId="{EBF942A7-CB77-43A0-825E-51AAA2664600}" type="pres">
      <dgm:prSet presAssocID="{6206B3A5-6251-4F83-B301-7858C69B214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83365-BDA3-4C91-BA20-96B2AFC272C5}" type="pres">
      <dgm:prSet presAssocID="{9ECF4BDE-0144-471C-B3B3-78896D856BA1}" presName="sibTrans" presStyleCnt="0"/>
      <dgm:spPr/>
    </dgm:pt>
    <dgm:pt modelId="{ED3BD96A-5442-4F55-AD42-79C616BD26A2}" type="pres">
      <dgm:prSet presAssocID="{A450B7B0-00D6-425B-8E8F-2299F6BF3F4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74817-0BA1-4142-B3CD-E3256F973186}" type="pres">
      <dgm:prSet presAssocID="{4BF2A6A0-9A97-45D5-9D10-5BB5D1C9012F}" presName="sibTrans" presStyleCnt="0"/>
      <dgm:spPr/>
    </dgm:pt>
    <dgm:pt modelId="{1BAE80A6-84EA-4E99-997C-D595B8A607BE}" type="pres">
      <dgm:prSet presAssocID="{F0043176-9BAF-4441-ACA0-C6A0EE7DCBA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B2E87-DF8E-4974-9238-686421588623}" type="pres">
      <dgm:prSet presAssocID="{3C550656-42ED-4472-ABDD-769059B08ACD}" presName="sibTrans" presStyleCnt="0"/>
      <dgm:spPr/>
    </dgm:pt>
    <dgm:pt modelId="{E4F58CD0-EDB3-475A-9D01-E6091D425F76}" type="pres">
      <dgm:prSet presAssocID="{182E024B-918E-4662-AD80-97E6ACBB0417}" presName="node" presStyleLbl="node1" presStyleIdx="6" presStyleCnt="7" custScaleX="243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E516C9-DFEF-4F6B-AE34-3268210BA4A8}" srcId="{F478DA6E-A1C1-4BF3-969A-840DEE389FEE}" destId="{4C0732FA-4BB1-4148-8963-74E76892A155}" srcOrd="1" destOrd="0" parTransId="{FFAE9E9D-5CEB-4FB7-B27F-CD3C3D7C15BF}" sibTransId="{F96FDDA8-D717-45B6-B176-7CDC508A1C08}"/>
    <dgm:cxn modelId="{8D223F14-9A32-4E4F-AE63-5B38789E12B7}" srcId="{F478DA6E-A1C1-4BF3-969A-840DEE389FEE}" destId="{A450B7B0-00D6-425B-8E8F-2299F6BF3F4E}" srcOrd="4" destOrd="0" parTransId="{EC9D31C5-E7EE-4C6A-8575-6DE1332FE487}" sibTransId="{4BF2A6A0-9A97-45D5-9D10-5BB5D1C9012F}"/>
    <dgm:cxn modelId="{06616B92-3A5B-4018-86B3-7121A4438108}" type="presOf" srcId="{A450B7B0-00D6-425B-8E8F-2299F6BF3F4E}" destId="{ED3BD96A-5442-4F55-AD42-79C616BD26A2}" srcOrd="0" destOrd="0" presId="urn:microsoft.com/office/officeart/2005/8/layout/default"/>
    <dgm:cxn modelId="{1904E071-50F5-43AC-B0A9-6866C9341B2B}" type="presOf" srcId="{F478DA6E-A1C1-4BF3-969A-840DEE389FEE}" destId="{1C525521-CE9D-48A3-B08A-8B8598F44725}" srcOrd="0" destOrd="0" presId="urn:microsoft.com/office/officeart/2005/8/layout/default"/>
    <dgm:cxn modelId="{4040638E-FB57-406E-95A5-C5E32E6E01C8}" srcId="{F478DA6E-A1C1-4BF3-969A-840DEE389FEE}" destId="{F0043176-9BAF-4441-ACA0-C6A0EE7DCBA4}" srcOrd="5" destOrd="0" parTransId="{33C9D10D-26D0-496C-861B-48B34B836D24}" sibTransId="{3C550656-42ED-4472-ABDD-769059B08ACD}"/>
    <dgm:cxn modelId="{FA1AF9C3-DEED-4EC3-8570-477FEC829D34}" type="presOf" srcId="{6206B3A5-6251-4F83-B301-7858C69B2148}" destId="{EBF942A7-CB77-43A0-825E-51AAA2664600}" srcOrd="0" destOrd="0" presId="urn:microsoft.com/office/officeart/2005/8/layout/default"/>
    <dgm:cxn modelId="{3D1DA156-5E43-4DCA-8D3E-172A5132416F}" type="presOf" srcId="{77C55A08-5FF1-4A16-AB7A-805D354452B3}" destId="{596CD637-22E4-4D5B-B513-4C8B994025BF}" srcOrd="0" destOrd="0" presId="urn:microsoft.com/office/officeart/2005/8/layout/default"/>
    <dgm:cxn modelId="{4CCBA031-27D6-4BED-A89A-5568AFA52432}" type="presOf" srcId="{4C0732FA-4BB1-4148-8963-74E76892A155}" destId="{2BAC25B5-85C6-4EEE-97C2-84FC52D71936}" srcOrd="0" destOrd="0" presId="urn:microsoft.com/office/officeart/2005/8/layout/default"/>
    <dgm:cxn modelId="{5A4E14FE-9460-4BCA-AE20-A5561A05F19D}" type="presOf" srcId="{4B4D7BB8-FFD8-46FD-986E-01C26B41B8F4}" destId="{41501A9D-6A73-4AA4-B97E-812AED27CD07}" srcOrd="0" destOrd="0" presId="urn:microsoft.com/office/officeart/2005/8/layout/default"/>
    <dgm:cxn modelId="{9C815E79-9ED6-4485-A096-7966C0B847C8}" srcId="{F478DA6E-A1C1-4BF3-969A-840DEE389FEE}" destId="{4B4D7BB8-FFD8-46FD-986E-01C26B41B8F4}" srcOrd="0" destOrd="0" parTransId="{0B7B7C7A-0422-49A7-9335-F48FE885F484}" sibTransId="{E1232D25-467D-4658-99ED-7C5F587601D0}"/>
    <dgm:cxn modelId="{51A69373-7D52-48F3-8F92-FB37FAD8A144}" srcId="{F478DA6E-A1C1-4BF3-969A-840DEE389FEE}" destId="{182E024B-918E-4662-AD80-97E6ACBB0417}" srcOrd="6" destOrd="0" parTransId="{76DE8C10-7ACF-4DE1-8587-9BBA13E04E40}" sibTransId="{342AE075-CE23-4B6F-A75C-D12ED28FB6F0}"/>
    <dgm:cxn modelId="{B096D08E-56AE-4683-A983-DCACE29D648E}" type="presOf" srcId="{182E024B-918E-4662-AD80-97E6ACBB0417}" destId="{E4F58CD0-EDB3-475A-9D01-E6091D425F76}" srcOrd="0" destOrd="0" presId="urn:microsoft.com/office/officeart/2005/8/layout/default"/>
    <dgm:cxn modelId="{518991A9-13AE-47A8-B61C-9D359465933F}" srcId="{F478DA6E-A1C1-4BF3-969A-840DEE389FEE}" destId="{77C55A08-5FF1-4A16-AB7A-805D354452B3}" srcOrd="2" destOrd="0" parTransId="{A9BD1597-0D52-46FA-971E-AB41C0DE8CFE}" sibTransId="{398D7861-4A4F-434E-8568-722124A6CCF9}"/>
    <dgm:cxn modelId="{C18BE609-AC60-4CC4-BCC1-EF3F1D4292AD}" type="presOf" srcId="{F0043176-9BAF-4441-ACA0-C6A0EE7DCBA4}" destId="{1BAE80A6-84EA-4E99-997C-D595B8A607BE}" srcOrd="0" destOrd="0" presId="urn:microsoft.com/office/officeart/2005/8/layout/default"/>
    <dgm:cxn modelId="{F6F41AA7-018E-4DC4-977E-2839BFC59108}" srcId="{F478DA6E-A1C1-4BF3-969A-840DEE389FEE}" destId="{6206B3A5-6251-4F83-B301-7858C69B2148}" srcOrd="3" destOrd="0" parTransId="{E8377EBC-9124-49BF-B4F4-AA43290C1912}" sibTransId="{9ECF4BDE-0144-471C-B3B3-78896D856BA1}"/>
    <dgm:cxn modelId="{D4550550-6E2A-45A8-8716-9A8F54FD201B}" type="presParOf" srcId="{1C525521-CE9D-48A3-B08A-8B8598F44725}" destId="{41501A9D-6A73-4AA4-B97E-812AED27CD07}" srcOrd="0" destOrd="0" presId="urn:microsoft.com/office/officeart/2005/8/layout/default"/>
    <dgm:cxn modelId="{B776BEC9-DD3E-4732-B149-7776F301A360}" type="presParOf" srcId="{1C525521-CE9D-48A3-B08A-8B8598F44725}" destId="{CDF043B0-DE55-423F-A6CF-5572FD7ED59A}" srcOrd="1" destOrd="0" presId="urn:microsoft.com/office/officeart/2005/8/layout/default"/>
    <dgm:cxn modelId="{5DA99C8E-22D4-4ABF-9C3C-C26E994CC5AA}" type="presParOf" srcId="{1C525521-CE9D-48A3-B08A-8B8598F44725}" destId="{2BAC25B5-85C6-4EEE-97C2-84FC52D71936}" srcOrd="2" destOrd="0" presId="urn:microsoft.com/office/officeart/2005/8/layout/default"/>
    <dgm:cxn modelId="{2E2153D4-79A2-4CC2-A0D0-6E447A1342C3}" type="presParOf" srcId="{1C525521-CE9D-48A3-B08A-8B8598F44725}" destId="{682583ED-6966-4D19-9759-FD5A553C6C3D}" srcOrd="3" destOrd="0" presId="urn:microsoft.com/office/officeart/2005/8/layout/default"/>
    <dgm:cxn modelId="{77107972-D728-4C86-A18C-23AF30A2B9C5}" type="presParOf" srcId="{1C525521-CE9D-48A3-B08A-8B8598F44725}" destId="{596CD637-22E4-4D5B-B513-4C8B994025BF}" srcOrd="4" destOrd="0" presId="urn:microsoft.com/office/officeart/2005/8/layout/default"/>
    <dgm:cxn modelId="{68D3BB91-1A76-4E99-8844-9254B47488D3}" type="presParOf" srcId="{1C525521-CE9D-48A3-B08A-8B8598F44725}" destId="{53DC1D5C-7B3E-42DD-AFB4-C47F7FEA99D3}" srcOrd="5" destOrd="0" presId="urn:microsoft.com/office/officeart/2005/8/layout/default"/>
    <dgm:cxn modelId="{645BC79F-9CDE-47B5-A5EA-DCCDE91A1D5F}" type="presParOf" srcId="{1C525521-CE9D-48A3-B08A-8B8598F44725}" destId="{EBF942A7-CB77-43A0-825E-51AAA2664600}" srcOrd="6" destOrd="0" presId="urn:microsoft.com/office/officeart/2005/8/layout/default"/>
    <dgm:cxn modelId="{EAB1758F-3CB6-4CD1-8F22-F153DF2DC9E7}" type="presParOf" srcId="{1C525521-CE9D-48A3-B08A-8B8598F44725}" destId="{51E83365-BDA3-4C91-BA20-96B2AFC272C5}" srcOrd="7" destOrd="0" presId="urn:microsoft.com/office/officeart/2005/8/layout/default"/>
    <dgm:cxn modelId="{A06E4ED8-F497-4828-ADCA-D307CA485FBD}" type="presParOf" srcId="{1C525521-CE9D-48A3-B08A-8B8598F44725}" destId="{ED3BD96A-5442-4F55-AD42-79C616BD26A2}" srcOrd="8" destOrd="0" presId="urn:microsoft.com/office/officeart/2005/8/layout/default"/>
    <dgm:cxn modelId="{4FD09745-BF7D-4416-A82F-1F38057AF719}" type="presParOf" srcId="{1C525521-CE9D-48A3-B08A-8B8598F44725}" destId="{B4574817-0BA1-4142-B3CD-E3256F973186}" srcOrd="9" destOrd="0" presId="urn:microsoft.com/office/officeart/2005/8/layout/default"/>
    <dgm:cxn modelId="{CDBF8465-51B1-43D2-B73D-2BC8B46F2094}" type="presParOf" srcId="{1C525521-CE9D-48A3-B08A-8B8598F44725}" destId="{1BAE80A6-84EA-4E99-997C-D595B8A607BE}" srcOrd="10" destOrd="0" presId="urn:microsoft.com/office/officeart/2005/8/layout/default"/>
    <dgm:cxn modelId="{078A21C0-D890-4FA0-8C30-4EB8DAEE1EEB}" type="presParOf" srcId="{1C525521-CE9D-48A3-B08A-8B8598F44725}" destId="{AB7B2E87-DF8E-4974-9238-686421588623}" srcOrd="11" destOrd="0" presId="urn:microsoft.com/office/officeart/2005/8/layout/default"/>
    <dgm:cxn modelId="{7F85CD05-A457-4B43-BFD9-B403B73A3D86}" type="presParOf" srcId="{1C525521-CE9D-48A3-B08A-8B8598F44725}" destId="{E4F58CD0-EDB3-475A-9D01-E6091D425F7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0DA30-36EC-4B21-8548-ACCE6F91046E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695D1F-E841-40E6-B662-114CEEA37B04}">
      <dgm:prSet custT="1"/>
      <dgm:spPr>
        <a:xfrm>
          <a:off x="0" y="2277"/>
          <a:ext cx="3182112" cy="995585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0"/>
          <a:r>
            <a:rPr lang="en-US" sz="2000" b="1" dirty="0" smtClean="0">
              <a:solidFill>
                <a:sysClr val="window" lastClr="FFFFFF"/>
              </a:solidFill>
              <a:latin typeface="Verdana" pitchFamily="34" charset="0"/>
              <a:ea typeface="+mn-ea"/>
              <a:cs typeface="+mn-cs"/>
            </a:rPr>
            <a:t>Medical Transcription</a:t>
          </a:r>
          <a:endParaRPr lang="en-US" sz="2000" b="1" dirty="0">
            <a:solidFill>
              <a:sysClr val="window" lastClr="FFFFFF"/>
            </a:solidFill>
            <a:latin typeface="Verdana" pitchFamily="34" charset="0"/>
            <a:ea typeface="+mn-ea"/>
            <a:cs typeface="+mn-cs"/>
          </a:endParaRPr>
        </a:p>
      </dgm:t>
    </dgm:pt>
    <dgm:pt modelId="{B726EF7A-53ED-4D2E-81ED-D582913F747A}" type="parTrans" cxnId="{FF280F1E-3735-46CA-A352-F71025BD1AA4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5DB2A48F-8936-4404-A6A5-ECC3018A5451}" type="sibTrans" cxnId="{FF280F1E-3735-46CA-A352-F71025BD1AA4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9B6FECBF-7FC8-4167-9475-82BB4858C2BC}">
      <dgm:prSet custT="1"/>
      <dgm:spPr>
        <a:xfrm rot="5400000">
          <a:off x="5612421" y="-2328474"/>
          <a:ext cx="796468" cy="5657088"/>
        </a:xfrm>
        <a:solidFill>
          <a:srgbClr val="C0504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0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itchFamily="34" charset="0"/>
              <a:ea typeface="+mn-ea"/>
              <a:cs typeface="+mn-cs"/>
            </a:rPr>
            <a:t>Act of converting voice-recorded medical Reports into text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itchFamily="34" charset="0"/>
            <a:ea typeface="+mn-ea"/>
            <a:cs typeface="+mn-cs"/>
          </a:endParaRPr>
        </a:p>
      </dgm:t>
    </dgm:pt>
    <dgm:pt modelId="{04A4C449-1D64-45E0-AE16-1C57C5348A5A}" type="parTrans" cxnId="{26A98301-8EB9-4013-BB4B-BDE536CFD077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786D75B3-92A8-4A9B-9158-822C19357083}" type="sibTrans" cxnId="{26A98301-8EB9-4013-BB4B-BDE536CFD077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5A71061F-3D87-42A1-AF99-9EA6A6A7A4E2}">
      <dgm:prSet custT="1"/>
      <dgm:spPr>
        <a:xfrm>
          <a:off x="0" y="1047642"/>
          <a:ext cx="3182112" cy="995585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0"/>
          <a:r>
            <a:rPr lang="en-US" sz="2000" b="1" dirty="0" smtClean="0">
              <a:solidFill>
                <a:sysClr val="window" lastClr="FFFFFF"/>
              </a:solidFill>
              <a:latin typeface="Verdana" pitchFamily="34" charset="0"/>
              <a:ea typeface="+mn-ea"/>
              <a:cs typeface="+mn-cs"/>
            </a:rPr>
            <a:t>Legal Transcription</a:t>
          </a:r>
          <a:endParaRPr lang="en-US" sz="2000" b="1" dirty="0">
            <a:solidFill>
              <a:sysClr val="window" lastClr="FFFFFF"/>
            </a:solidFill>
            <a:latin typeface="Verdana" pitchFamily="34" charset="0"/>
            <a:ea typeface="+mn-ea"/>
            <a:cs typeface="+mn-cs"/>
          </a:endParaRPr>
        </a:p>
      </dgm:t>
    </dgm:pt>
    <dgm:pt modelId="{3DF55C2D-2839-46E7-A8FE-39CFB4BD3608}" type="parTrans" cxnId="{90034EBF-A9E4-4373-82C9-9726D1ADF187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EDA5FF44-D3C0-40D0-9A1B-1834D20FD5CA}" type="sibTrans" cxnId="{90034EBF-A9E4-4373-82C9-9726D1ADF187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05D26D28-F96C-4B61-AD20-E0C94D0D18AD}">
      <dgm:prSet custT="1"/>
      <dgm:spPr>
        <a:xfrm rot="5400000">
          <a:off x="5612421" y="-1283109"/>
          <a:ext cx="796468" cy="5657088"/>
        </a:xfrm>
        <a:solidFill>
          <a:srgbClr val="C0504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0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itchFamily="34" charset="0"/>
              <a:ea typeface="+mn-ea"/>
              <a:cs typeface="+mn-cs"/>
            </a:rPr>
            <a:t>Converting audio dictation by legal professionals and other recordings from legal cases into the printed word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itchFamily="34" charset="0"/>
            <a:ea typeface="+mn-ea"/>
            <a:cs typeface="+mn-cs"/>
          </a:endParaRPr>
        </a:p>
      </dgm:t>
    </dgm:pt>
    <dgm:pt modelId="{F5CCCC44-2E63-4293-A484-A265D15385F0}" type="parTrans" cxnId="{22D0B0A2-AD9D-42C0-B2FD-5522B3F7DC9C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DF66C511-34C4-4652-BB0C-38A9C55AE16F}" type="sibTrans" cxnId="{22D0B0A2-AD9D-42C0-B2FD-5522B3F7DC9C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E4B28A97-2B04-4D6D-A6EF-BB05367BC016}">
      <dgm:prSet custT="1"/>
      <dgm:spPr>
        <a:xfrm>
          <a:off x="0" y="2093007"/>
          <a:ext cx="3182112" cy="995585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0"/>
          <a:r>
            <a:rPr lang="en-US" sz="2000" b="1" dirty="0" smtClean="0">
              <a:solidFill>
                <a:sysClr val="window" lastClr="FFFFFF"/>
              </a:solidFill>
              <a:latin typeface="Verdana" pitchFamily="34" charset="0"/>
              <a:ea typeface="+mn-ea"/>
              <a:cs typeface="+mn-cs"/>
            </a:rPr>
            <a:t>Data Entry and Processing</a:t>
          </a:r>
          <a:endParaRPr lang="en-US" sz="2000" b="1" dirty="0">
            <a:solidFill>
              <a:sysClr val="window" lastClr="FFFFFF"/>
            </a:solidFill>
            <a:latin typeface="Verdana" pitchFamily="34" charset="0"/>
            <a:ea typeface="+mn-ea"/>
            <a:cs typeface="+mn-cs"/>
          </a:endParaRPr>
        </a:p>
      </dgm:t>
    </dgm:pt>
    <dgm:pt modelId="{8EA454AB-5BAD-4AA8-9A21-CE3E363C209D}" type="parTrans" cxnId="{4B2D8008-BD94-448B-9E9A-AAD9A89CA522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8D5876C2-F9D5-499E-ACEB-7D6F42814DB3}" type="sibTrans" cxnId="{4B2D8008-BD94-448B-9E9A-AAD9A89CA522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440A866D-5C85-4BE5-9A97-10C42225618F}">
      <dgm:prSet custT="1"/>
      <dgm:spPr>
        <a:xfrm rot="5400000">
          <a:off x="5612421" y="-237744"/>
          <a:ext cx="796468" cy="5657088"/>
        </a:xfrm>
        <a:solidFill>
          <a:srgbClr val="C0504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0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itchFamily="34" charset="0"/>
              <a:ea typeface="+mn-ea"/>
              <a:cs typeface="+mn-cs"/>
            </a:rPr>
            <a:t>Area of accounting and many other business processes are increasingly being outsourced because of cost effectiveness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itchFamily="34" charset="0"/>
            <a:ea typeface="+mn-ea"/>
            <a:cs typeface="+mn-cs"/>
          </a:endParaRPr>
        </a:p>
      </dgm:t>
    </dgm:pt>
    <dgm:pt modelId="{BB191B96-F4B3-4820-BD1D-DB1036ABD4CD}" type="parTrans" cxnId="{B85C488E-4151-4971-8D84-FC55B51B834F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E2D23865-4F97-45D1-AF20-DB2C2881FDE1}" type="sibTrans" cxnId="{B85C488E-4151-4971-8D84-FC55B51B834F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B9F99C3C-73A4-4904-82C9-A1BD28116A41}">
      <dgm:prSet custT="1"/>
      <dgm:spPr>
        <a:xfrm>
          <a:off x="0" y="3138372"/>
          <a:ext cx="3182112" cy="995585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0"/>
          <a:r>
            <a:rPr lang="en-US" sz="2000" b="1" dirty="0" smtClean="0">
              <a:solidFill>
                <a:sysClr val="window" lastClr="FFFFFF"/>
              </a:solidFill>
              <a:latin typeface="Verdana" pitchFamily="34" charset="0"/>
              <a:ea typeface="+mn-ea"/>
              <a:cs typeface="+mn-cs"/>
            </a:rPr>
            <a:t>IT Helpdesk Suport</a:t>
          </a:r>
          <a:endParaRPr lang="en-US" sz="2000" b="1" dirty="0">
            <a:solidFill>
              <a:sysClr val="window" lastClr="FFFFFF"/>
            </a:solidFill>
            <a:latin typeface="Verdana" pitchFamily="34" charset="0"/>
            <a:ea typeface="+mn-ea"/>
            <a:cs typeface="+mn-cs"/>
          </a:endParaRPr>
        </a:p>
      </dgm:t>
    </dgm:pt>
    <dgm:pt modelId="{2281A58D-187C-44D1-A590-02B6F8209275}" type="parTrans" cxnId="{540694B7-D6C4-4BD8-8996-8CCA94F3CF67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587D8CB6-7493-4F66-8E6F-6B99D7C670EA}" type="sibTrans" cxnId="{540694B7-D6C4-4BD8-8996-8CCA94F3CF67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CB3759C9-9A5A-4CE9-84DD-1DCA22B32F84}">
      <dgm:prSet custT="1"/>
      <dgm:spPr>
        <a:xfrm rot="5400000">
          <a:off x="5612421" y="807621"/>
          <a:ext cx="796468" cy="5657088"/>
        </a:xfrm>
        <a:solidFill>
          <a:srgbClr val="C0504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0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itchFamily="34" charset="0"/>
              <a:ea typeface="+mn-ea"/>
              <a:cs typeface="+mn-cs"/>
            </a:rPr>
            <a:t>Provides a single point of contact service to end users for all kinds of IT support.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itchFamily="34" charset="0"/>
            <a:ea typeface="+mn-ea"/>
            <a:cs typeface="+mn-cs"/>
          </a:endParaRPr>
        </a:p>
      </dgm:t>
    </dgm:pt>
    <dgm:pt modelId="{43DF2206-FE8F-4878-93BB-57DE4D6B7C75}" type="parTrans" cxnId="{245F3F94-930D-409A-8136-C41CFB916996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251005D9-27EC-481F-BDF9-A78C32DD0D5B}" type="sibTrans" cxnId="{245F3F94-930D-409A-8136-C41CFB916996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20C788B6-E446-484D-AA15-4EF8826D2339}">
      <dgm:prSet custT="1"/>
      <dgm:spPr>
        <a:xfrm>
          <a:off x="0" y="4183737"/>
          <a:ext cx="3182112" cy="995585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0"/>
          <a:r>
            <a:rPr lang="en-US" sz="2000" b="1" dirty="0" smtClean="0">
              <a:solidFill>
                <a:sysClr val="window" lastClr="FFFFFF"/>
              </a:solidFill>
              <a:latin typeface="Verdana" pitchFamily="34" charset="0"/>
              <a:ea typeface="+mn-ea"/>
              <a:cs typeface="+mn-cs"/>
            </a:rPr>
            <a:t>Application Development</a:t>
          </a:r>
          <a:endParaRPr lang="en-US" sz="2000" b="1" dirty="0">
            <a:solidFill>
              <a:sysClr val="window" lastClr="FFFFFF"/>
            </a:solidFill>
            <a:latin typeface="Verdana" pitchFamily="34" charset="0"/>
            <a:ea typeface="+mn-ea"/>
            <a:cs typeface="+mn-cs"/>
          </a:endParaRPr>
        </a:p>
      </dgm:t>
    </dgm:pt>
    <dgm:pt modelId="{CCEFBFC6-DE2E-4EC5-9F07-FBBFA9997769}" type="parTrans" cxnId="{6CC5DB39-88DF-45E3-8927-816C4A3E1F8D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9C8C5E23-B8C7-4AAB-89DF-5F60E77CACF9}" type="sibTrans" cxnId="{6CC5DB39-88DF-45E3-8927-816C4A3E1F8D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DEBE7690-CB74-46CF-A742-0612B1C51F1C}">
      <dgm:prSet custT="1"/>
      <dgm:spPr>
        <a:xfrm rot="5400000">
          <a:off x="5612421" y="1852986"/>
          <a:ext cx="796468" cy="5657088"/>
        </a:xfrm>
        <a:solidFill>
          <a:srgbClr val="C0504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0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itchFamily="34" charset="0"/>
              <a:ea typeface="+mn-ea"/>
              <a:cs typeface="+mn-cs"/>
            </a:rPr>
            <a:t>Involves Outsourcing of development as well as maintenance and support of applications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itchFamily="34" charset="0"/>
            <a:ea typeface="+mn-ea"/>
            <a:cs typeface="+mn-cs"/>
          </a:endParaRPr>
        </a:p>
      </dgm:t>
    </dgm:pt>
    <dgm:pt modelId="{0F0C5903-0F00-4C96-A046-F7D60BB4A44B}" type="parTrans" cxnId="{0051F906-329D-4935-A641-E59B470B88D5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0D253941-D720-414A-891D-1F3091336A1B}" type="sibTrans" cxnId="{0051F906-329D-4935-A641-E59B470B88D5}">
      <dgm:prSet/>
      <dgm:spPr/>
      <dgm:t>
        <a:bodyPr/>
        <a:lstStyle/>
        <a:p>
          <a:pPr algn="just"/>
          <a:endParaRPr lang="en-US" sz="1600">
            <a:latin typeface="Verdana" pitchFamily="34" charset="0"/>
          </a:endParaRPr>
        </a:p>
      </dgm:t>
    </dgm:pt>
    <dgm:pt modelId="{3C8D7247-EA5B-4F9E-822E-5CBEEE9220BC}" type="pres">
      <dgm:prSet presAssocID="{0900DA30-36EC-4B21-8548-ACCE6F9104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A409DA-BAA6-4B88-AB23-EBEB0DC1C086}" type="pres">
      <dgm:prSet presAssocID="{C4695D1F-E841-40E6-B662-114CEEA37B04}" presName="linNode" presStyleCnt="0"/>
      <dgm:spPr/>
    </dgm:pt>
    <dgm:pt modelId="{910D9942-06BC-44BA-B334-56006573DD26}" type="pres">
      <dgm:prSet presAssocID="{C4695D1F-E841-40E6-B662-114CEEA37B04}" presName="parentText" presStyleLbl="node1" presStyleIdx="0" presStyleCnt="5" custLinFactNeighborY="229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75844F4-EE3F-483F-9824-12F7474F26CB}" type="pres">
      <dgm:prSet presAssocID="{C4695D1F-E841-40E6-B662-114CEEA37B04}" presName="descendantText" presStyleLbl="alignAccFollowNode1" presStyleIdx="0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6B2C8F8D-8AC4-43AA-A1C7-3C8AC61BCB7B}" type="pres">
      <dgm:prSet presAssocID="{5DB2A48F-8936-4404-A6A5-ECC3018A5451}" presName="sp" presStyleCnt="0"/>
      <dgm:spPr/>
    </dgm:pt>
    <dgm:pt modelId="{C20005CC-9DFA-4E25-A9DA-74B7004F14F9}" type="pres">
      <dgm:prSet presAssocID="{5A71061F-3D87-42A1-AF99-9EA6A6A7A4E2}" presName="linNode" presStyleCnt="0"/>
      <dgm:spPr/>
    </dgm:pt>
    <dgm:pt modelId="{8DA753CB-FDB9-448F-88C5-7B6D53B42BE6}" type="pres">
      <dgm:prSet presAssocID="{5A71061F-3D87-42A1-AF99-9EA6A6A7A4E2}" presName="parentText" presStyleLbl="node1" presStyleIdx="1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D90BC00-330E-459A-B104-2D14DBE86985}" type="pres">
      <dgm:prSet presAssocID="{5A71061F-3D87-42A1-AF99-9EA6A6A7A4E2}" presName="descendantText" presStyleLbl="alignAccFollowNode1" presStyleIdx="1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29C220F4-1129-4E6E-81E6-3FA2F36CAADD}" type="pres">
      <dgm:prSet presAssocID="{EDA5FF44-D3C0-40D0-9A1B-1834D20FD5CA}" presName="sp" presStyleCnt="0"/>
      <dgm:spPr/>
    </dgm:pt>
    <dgm:pt modelId="{80E06C59-4170-4080-8AB8-5F876984AE82}" type="pres">
      <dgm:prSet presAssocID="{E4B28A97-2B04-4D6D-A6EF-BB05367BC016}" presName="linNode" presStyleCnt="0"/>
      <dgm:spPr/>
    </dgm:pt>
    <dgm:pt modelId="{568B1158-32A1-4FA3-8513-EB5A3A92EE0F}" type="pres">
      <dgm:prSet presAssocID="{E4B28A97-2B04-4D6D-A6EF-BB05367BC016}" presName="parentText" presStyleLbl="node1" presStyleIdx="2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C6389E1-31E5-44E1-810A-08E0C9B3D994}" type="pres">
      <dgm:prSet presAssocID="{E4B28A97-2B04-4D6D-A6EF-BB05367BC016}" presName="descendantText" presStyleLbl="alignAccFollowNode1" presStyleIdx="2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5D74E75E-DDD6-48C3-BAA8-C4A206350468}" type="pres">
      <dgm:prSet presAssocID="{8D5876C2-F9D5-499E-ACEB-7D6F42814DB3}" presName="sp" presStyleCnt="0"/>
      <dgm:spPr/>
    </dgm:pt>
    <dgm:pt modelId="{347AE187-94BD-41C0-9992-57EA9DBEDB81}" type="pres">
      <dgm:prSet presAssocID="{B9F99C3C-73A4-4904-82C9-A1BD28116A41}" presName="linNode" presStyleCnt="0"/>
      <dgm:spPr/>
    </dgm:pt>
    <dgm:pt modelId="{554D9491-6689-446C-B9CA-AD13F6252D8F}" type="pres">
      <dgm:prSet presAssocID="{B9F99C3C-73A4-4904-82C9-A1BD28116A41}" presName="parentText" presStyleLbl="node1" presStyleIdx="3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6C680AF-99B7-401F-B255-2F911C773225}" type="pres">
      <dgm:prSet presAssocID="{B9F99C3C-73A4-4904-82C9-A1BD28116A41}" presName="descendantText" presStyleLbl="alignAccFollowNode1" presStyleIdx="3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6C8E7FEE-7F5B-45BF-90CD-408BDE1D9A38}" type="pres">
      <dgm:prSet presAssocID="{587D8CB6-7493-4F66-8E6F-6B99D7C670EA}" presName="sp" presStyleCnt="0"/>
      <dgm:spPr/>
    </dgm:pt>
    <dgm:pt modelId="{E49B7599-A7F1-4034-B744-809D0408044A}" type="pres">
      <dgm:prSet presAssocID="{20C788B6-E446-484D-AA15-4EF8826D2339}" presName="linNode" presStyleCnt="0"/>
      <dgm:spPr/>
    </dgm:pt>
    <dgm:pt modelId="{642BA2D5-6A75-4476-947E-F8B6E01EFB28}" type="pres">
      <dgm:prSet presAssocID="{20C788B6-E446-484D-AA15-4EF8826D2339}" presName="parentText" presStyleLbl="node1" presStyleIdx="4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43E64BD-4A7B-469E-8AD0-CBC9A6B95A67}" type="pres">
      <dgm:prSet presAssocID="{20C788B6-E446-484D-AA15-4EF8826D2339}" presName="descendantText" presStyleLbl="alignAccFollowNode1" presStyleIdx="4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292DE402-BFB9-4C6E-AD79-56BB61A83179}" type="presOf" srcId="{B9F99C3C-73A4-4904-82C9-A1BD28116A41}" destId="{554D9491-6689-446C-B9CA-AD13F6252D8F}" srcOrd="0" destOrd="0" presId="urn:microsoft.com/office/officeart/2005/8/layout/vList5"/>
    <dgm:cxn modelId="{B02B71DA-3BB5-46E2-A38A-5C9C666CC0CF}" type="presOf" srcId="{20C788B6-E446-484D-AA15-4EF8826D2339}" destId="{642BA2D5-6A75-4476-947E-F8B6E01EFB28}" srcOrd="0" destOrd="0" presId="urn:microsoft.com/office/officeart/2005/8/layout/vList5"/>
    <dgm:cxn modelId="{0051F906-329D-4935-A641-E59B470B88D5}" srcId="{20C788B6-E446-484D-AA15-4EF8826D2339}" destId="{DEBE7690-CB74-46CF-A742-0612B1C51F1C}" srcOrd="0" destOrd="0" parTransId="{0F0C5903-0F00-4C96-A046-F7D60BB4A44B}" sibTransId="{0D253941-D720-414A-891D-1F3091336A1B}"/>
    <dgm:cxn modelId="{C48D5E26-4F83-4179-99E7-0AFE09BEEC13}" type="presOf" srcId="{C4695D1F-E841-40E6-B662-114CEEA37B04}" destId="{910D9942-06BC-44BA-B334-56006573DD26}" srcOrd="0" destOrd="0" presId="urn:microsoft.com/office/officeart/2005/8/layout/vList5"/>
    <dgm:cxn modelId="{1F9D3E36-0E4D-4640-8292-D4A4B83E0D79}" type="presOf" srcId="{DEBE7690-CB74-46CF-A742-0612B1C51F1C}" destId="{543E64BD-4A7B-469E-8AD0-CBC9A6B95A67}" srcOrd="0" destOrd="0" presId="urn:microsoft.com/office/officeart/2005/8/layout/vList5"/>
    <dgm:cxn modelId="{B85C488E-4151-4971-8D84-FC55B51B834F}" srcId="{E4B28A97-2B04-4D6D-A6EF-BB05367BC016}" destId="{440A866D-5C85-4BE5-9A97-10C42225618F}" srcOrd="0" destOrd="0" parTransId="{BB191B96-F4B3-4820-BD1D-DB1036ABD4CD}" sibTransId="{E2D23865-4F97-45D1-AF20-DB2C2881FDE1}"/>
    <dgm:cxn modelId="{FF280F1E-3735-46CA-A352-F71025BD1AA4}" srcId="{0900DA30-36EC-4B21-8548-ACCE6F91046E}" destId="{C4695D1F-E841-40E6-B662-114CEEA37B04}" srcOrd="0" destOrd="0" parTransId="{B726EF7A-53ED-4D2E-81ED-D582913F747A}" sibTransId="{5DB2A48F-8936-4404-A6A5-ECC3018A5451}"/>
    <dgm:cxn modelId="{90034EBF-A9E4-4373-82C9-9726D1ADF187}" srcId="{0900DA30-36EC-4B21-8548-ACCE6F91046E}" destId="{5A71061F-3D87-42A1-AF99-9EA6A6A7A4E2}" srcOrd="1" destOrd="0" parTransId="{3DF55C2D-2839-46E7-A8FE-39CFB4BD3608}" sibTransId="{EDA5FF44-D3C0-40D0-9A1B-1834D20FD5CA}"/>
    <dgm:cxn modelId="{540694B7-D6C4-4BD8-8996-8CCA94F3CF67}" srcId="{0900DA30-36EC-4B21-8548-ACCE6F91046E}" destId="{B9F99C3C-73A4-4904-82C9-A1BD28116A41}" srcOrd="3" destOrd="0" parTransId="{2281A58D-187C-44D1-A590-02B6F8209275}" sibTransId="{587D8CB6-7493-4F66-8E6F-6B99D7C670EA}"/>
    <dgm:cxn modelId="{5FF4F447-D3D7-4346-AA79-6C099A0F99BD}" type="presOf" srcId="{05D26D28-F96C-4B61-AD20-E0C94D0D18AD}" destId="{DD90BC00-330E-459A-B104-2D14DBE86985}" srcOrd="0" destOrd="0" presId="urn:microsoft.com/office/officeart/2005/8/layout/vList5"/>
    <dgm:cxn modelId="{B23A3B4E-6E5F-4EC7-A231-CB954665B6F3}" type="presOf" srcId="{CB3759C9-9A5A-4CE9-84DD-1DCA22B32F84}" destId="{B6C680AF-99B7-401F-B255-2F911C773225}" srcOrd="0" destOrd="0" presId="urn:microsoft.com/office/officeart/2005/8/layout/vList5"/>
    <dgm:cxn modelId="{01BB6320-0800-4B9C-AC2D-FA5617E73DC5}" type="presOf" srcId="{440A866D-5C85-4BE5-9A97-10C42225618F}" destId="{9C6389E1-31E5-44E1-810A-08E0C9B3D994}" srcOrd="0" destOrd="0" presId="urn:microsoft.com/office/officeart/2005/8/layout/vList5"/>
    <dgm:cxn modelId="{6CC5DB39-88DF-45E3-8927-816C4A3E1F8D}" srcId="{0900DA30-36EC-4B21-8548-ACCE6F91046E}" destId="{20C788B6-E446-484D-AA15-4EF8826D2339}" srcOrd="4" destOrd="0" parTransId="{CCEFBFC6-DE2E-4EC5-9F07-FBBFA9997769}" sibTransId="{9C8C5E23-B8C7-4AAB-89DF-5F60E77CACF9}"/>
    <dgm:cxn modelId="{1A6832FE-AF39-4AA3-9FB5-3F360AFE5710}" type="presOf" srcId="{0900DA30-36EC-4B21-8548-ACCE6F91046E}" destId="{3C8D7247-EA5B-4F9E-822E-5CBEEE9220BC}" srcOrd="0" destOrd="0" presId="urn:microsoft.com/office/officeart/2005/8/layout/vList5"/>
    <dgm:cxn modelId="{4B2D8008-BD94-448B-9E9A-AAD9A89CA522}" srcId="{0900DA30-36EC-4B21-8548-ACCE6F91046E}" destId="{E4B28A97-2B04-4D6D-A6EF-BB05367BC016}" srcOrd="2" destOrd="0" parTransId="{8EA454AB-5BAD-4AA8-9A21-CE3E363C209D}" sibTransId="{8D5876C2-F9D5-499E-ACEB-7D6F42814DB3}"/>
    <dgm:cxn modelId="{26A98301-8EB9-4013-BB4B-BDE536CFD077}" srcId="{C4695D1F-E841-40E6-B662-114CEEA37B04}" destId="{9B6FECBF-7FC8-4167-9475-82BB4858C2BC}" srcOrd="0" destOrd="0" parTransId="{04A4C449-1D64-45E0-AE16-1C57C5348A5A}" sibTransId="{786D75B3-92A8-4A9B-9158-822C19357083}"/>
    <dgm:cxn modelId="{22D0B0A2-AD9D-42C0-B2FD-5522B3F7DC9C}" srcId="{5A71061F-3D87-42A1-AF99-9EA6A6A7A4E2}" destId="{05D26D28-F96C-4B61-AD20-E0C94D0D18AD}" srcOrd="0" destOrd="0" parTransId="{F5CCCC44-2E63-4293-A484-A265D15385F0}" sibTransId="{DF66C511-34C4-4652-BB0C-38A9C55AE16F}"/>
    <dgm:cxn modelId="{E94E97A0-1C9A-495C-8352-5556FF4B755E}" type="presOf" srcId="{9B6FECBF-7FC8-4167-9475-82BB4858C2BC}" destId="{875844F4-EE3F-483F-9824-12F7474F26CB}" srcOrd="0" destOrd="0" presId="urn:microsoft.com/office/officeart/2005/8/layout/vList5"/>
    <dgm:cxn modelId="{245F3F94-930D-409A-8136-C41CFB916996}" srcId="{B9F99C3C-73A4-4904-82C9-A1BD28116A41}" destId="{CB3759C9-9A5A-4CE9-84DD-1DCA22B32F84}" srcOrd="0" destOrd="0" parTransId="{43DF2206-FE8F-4878-93BB-57DE4D6B7C75}" sibTransId="{251005D9-27EC-481F-BDF9-A78C32DD0D5B}"/>
    <dgm:cxn modelId="{57AAF43B-9D8A-4A85-AA0C-80D2A455D22D}" type="presOf" srcId="{E4B28A97-2B04-4D6D-A6EF-BB05367BC016}" destId="{568B1158-32A1-4FA3-8513-EB5A3A92EE0F}" srcOrd="0" destOrd="0" presId="urn:microsoft.com/office/officeart/2005/8/layout/vList5"/>
    <dgm:cxn modelId="{C12D3BEA-0F5B-41CA-A96D-2B263F18CDB3}" type="presOf" srcId="{5A71061F-3D87-42A1-AF99-9EA6A6A7A4E2}" destId="{8DA753CB-FDB9-448F-88C5-7B6D53B42BE6}" srcOrd="0" destOrd="0" presId="urn:microsoft.com/office/officeart/2005/8/layout/vList5"/>
    <dgm:cxn modelId="{AA292A87-D072-47DC-98C8-27A06DC87B2B}" type="presParOf" srcId="{3C8D7247-EA5B-4F9E-822E-5CBEEE9220BC}" destId="{83A409DA-BAA6-4B88-AB23-EBEB0DC1C086}" srcOrd="0" destOrd="0" presId="urn:microsoft.com/office/officeart/2005/8/layout/vList5"/>
    <dgm:cxn modelId="{7DAE807F-8581-45BC-9EFC-C4857D07A101}" type="presParOf" srcId="{83A409DA-BAA6-4B88-AB23-EBEB0DC1C086}" destId="{910D9942-06BC-44BA-B334-56006573DD26}" srcOrd="0" destOrd="0" presId="urn:microsoft.com/office/officeart/2005/8/layout/vList5"/>
    <dgm:cxn modelId="{BC39E996-B323-4E1A-8138-4E9D076C1B82}" type="presParOf" srcId="{83A409DA-BAA6-4B88-AB23-EBEB0DC1C086}" destId="{875844F4-EE3F-483F-9824-12F7474F26CB}" srcOrd="1" destOrd="0" presId="urn:microsoft.com/office/officeart/2005/8/layout/vList5"/>
    <dgm:cxn modelId="{636A95AF-5D72-40C3-A792-7F3BAD0408B2}" type="presParOf" srcId="{3C8D7247-EA5B-4F9E-822E-5CBEEE9220BC}" destId="{6B2C8F8D-8AC4-43AA-A1C7-3C8AC61BCB7B}" srcOrd="1" destOrd="0" presId="urn:microsoft.com/office/officeart/2005/8/layout/vList5"/>
    <dgm:cxn modelId="{B14E7D42-D5E6-4AA7-8AB6-569E8E0CCC8F}" type="presParOf" srcId="{3C8D7247-EA5B-4F9E-822E-5CBEEE9220BC}" destId="{C20005CC-9DFA-4E25-A9DA-74B7004F14F9}" srcOrd="2" destOrd="0" presId="urn:microsoft.com/office/officeart/2005/8/layout/vList5"/>
    <dgm:cxn modelId="{156DF5AC-5DF2-4C7B-B573-8DE6F3E795F0}" type="presParOf" srcId="{C20005CC-9DFA-4E25-A9DA-74B7004F14F9}" destId="{8DA753CB-FDB9-448F-88C5-7B6D53B42BE6}" srcOrd="0" destOrd="0" presId="urn:microsoft.com/office/officeart/2005/8/layout/vList5"/>
    <dgm:cxn modelId="{CDC7A240-67C5-43A7-A227-7A8DFFA207BF}" type="presParOf" srcId="{C20005CC-9DFA-4E25-A9DA-74B7004F14F9}" destId="{DD90BC00-330E-459A-B104-2D14DBE86985}" srcOrd="1" destOrd="0" presId="urn:microsoft.com/office/officeart/2005/8/layout/vList5"/>
    <dgm:cxn modelId="{DBDA15F5-26A1-4920-B4F7-C4A93054060E}" type="presParOf" srcId="{3C8D7247-EA5B-4F9E-822E-5CBEEE9220BC}" destId="{29C220F4-1129-4E6E-81E6-3FA2F36CAADD}" srcOrd="3" destOrd="0" presId="urn:microsoft.com/office/officeart/2005/8/layout/vList5"/>
    <dgm:cxn modelId="{42939558-5DB2-48A8-9542-3711B278E6F9}" type="presParOf" srcId="{3C8D7247-EA5B-4F9E-822E-5CBEEE9220BC}" destId="{80E06C59-4170-4080-8AB8-5F876984AE82}" srcOrd="4" destOrd="0" presId="urn:microsoft.com/office/officeart/2005/8/layout/vList5"/>
    <dgm:cxn modelId="{DF1FCA3D-C63D-46CA-9DFC-A273E883780F}" type="presParOf" srcId="{80E06C59-4170-4080-8AB8-5F876984AE82}" destId="{568B1158-32A1-4FA3-8513-EB5A3A92EE0F}" srcOrd="0" destOrd="0" presId="urn:microsoft.com/office/officeart/2005/8/layout/vList5"/>
    <dgm:cxn modelId="{2EE535CD-E94D-45C1-A8AB-7806FAABDD87}" type="presParOf" srcId="{80E06C59-4170-4080-8AB8-5F876984AE82}" destId="{9C6389E1-31E5-44E1-810A-08E0C9B3D994}" srcOrd="1" destOrd="0" presId="urn:microsoft.com/office/officeart/2005/8/layout/vList5"/>
    <dgm:cxn modelId="{9024B610-83C0-48C3-955E-178B216699EF}" type="presParOf" srcId="{3C8D7247-EA5B-4F9E-822E-5CBEEE9220BC}" destId="{5D74E75E-DDD6-48C3-BAA8-C4A206350468}" srcOrd="5" destOrd="0" presId="urn:microsoft.com/office/officeart/2005/8/layout/vList5"/>
    <dgm:cxn modelId="{3B06860D-92B2-4373-A56F-CFF9871D14E8}" type="presParOf" srcId="{3C8D7247-EA5B-4F9E-822E-5CBEEE9220BC}" destId="{347AE187-94BD-41C0-9992-57EA9DBEDB81}" srcOrd="6" destOrd="0" presId="urn:microsoft.com/office/officeart/2005/8/layout/vList5"/>
    <dgm:cxn modelId="{42F63E16-EF87-46DF-B570-63AEFCE6079E}" type="presParOf" srcId="{347AE187-94BD-41C0-9992-57EA9DBEDB81}" destId="{554D9491-6689-446C-B9CA-AD13F6252D8F}" srcOrd="0" destOrd="0" presId="urn:microsoft.com/office/officeart/2005/8/layout/vList5"/>
    <dgm:cxn modelId="{8A995D42-D7BF-4FA9-B94A-D91F52076C0A}" type="presParOf" srcId="{347AE187-94BD-41C0-9992-57EA9DBEDB81}" destId="{B6C680AF-99B7-401F-B255-2F911C773225}" srcOrd="1" destOrd="0" presId="urn:microsoft.com/office/officeart/2005/8/layout/vList5"/>
    <dgm:cxn modelId="{0EE84F63-421D-4382-977D-6365E59941A8}" type="presParOf" srcId="{3C8D7247-EA5B-4F9E-822E-5CBEEE9220BC}" destId="{6C8E7FEE-7F5B-45BF-90CD-408BDE1D9A38}" srcOrd="7" destOrd="0" presId="urn:microsoft.com/office/officeart/2005/8/layout/vList5"/>
    <dgm:cxn modelId="{D41A2D12-5853-41EF-9215-B1B2BABDAC18}" type="presParOf" srcId="{3C8D7247-EA5B-4F9E-822E-5CBEEE9220BC}" destId="{E49B7599-A7F1-4034-B744-809D0408044A}" srcOrd="8" destOrd="0" presId="urn:microsoft.com/office/officeart/2005/8/layout/vList5"/>
    <dgm:cxn modelId="{4655AB26-FD68-4C23-AEBB-4F6000CC4377}" type="presParOf" srcId="{E49B7599-A7F1-4034-B744-809D0408044A}" destId="{642BA2D5-6A75-4476-947E-F8B6E01EFB28}" srcOrd="0" destOrd="0" presId="urn:microsoft.com/office/officeart/2005/8/layout/vList5"/>
    <dgm:cxn modelId="{B44DA9C5-A196-4498-8738-AFEAD6E92BDB}" type="presParOf" srcId="{E49B7599-A7F1-4034-B744-809D0408044A}" destId="{543E64BD-4A7B-469E-8AD0-CBC9A6B95A6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533DBE-E04B-41ED-ABF1-EEC63F1AE0E6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9BB2FC-10FE-4A57-B1B2-69C215560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4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laceHolder 1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0" name="CustomShape 2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defRPr/>
            </a:pPr>
            <a:fld id="{F12B6E79-7B94-4CE8-AA4F-2282E2E5C6F2}" type="slidenum">
              <a:rPr lang="en-IN" sz="1200">
                <a:solidFill>
                  <a:srgbClr val="FFFFFF"/>
                </a:solidFill>
                <a:latin typeface="+mn-lt"/>
                <a:cs typeface="Arial" charset="0"/>
              </a:rPr>
              <a:pPr algn="r">
                <a:defRPr/>
              </a:pPr>
              <a:t>1</a:t>
            </a:fld>
            <a:endParaRPr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01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noFill/>
        </p:spPr>
        <p:txBody>
          <a:bodyPr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IN" smtClean="0"/>
              <a:t>   The most critical factor in protecting information assets and privacy is laying the foundation for effective information security management.</a:t>
            </a: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IN" sz="2400" b="1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This chapter highlights </a:t>
            </a:r>
            <a:r>
              <a:rPr lang="en-IN" sz="2400" b="1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DejaVu Sans"/>
              </a:rPr>
              <a:t>fundamentals of ISM</a:t>
            </a:r>
            <a:r>
              <a:rPr lang="en-IN" sz="2400" b="1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t> and related issues so that DISA candidate understands and can </a:t>
            </a:r>
            <a:endParaRPr lang="en-US" smtClean="0"/>
          </a:p>
        </p:txBody>
      </p:sp>
      <p:sp>
        <p:nvSpPr>
          <p:cNvPr id="285" name="CustomShape 2"/>
          <p:cNvSpPr/>
          <p:nvPr/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defRPr/>
            </a:pPr>
            <a:fld id="{DEE5992B-CB68-479E-8481-829489FFA073}" type="slidenum">
              <a:rPr lang="en-IN" sz="1200">
                <a:solidFill>
                  <a:srgbClr val="FFFFFF"/>
                </a:solidFill>
                <a:latin typeface="+mn-lt"/>
                <a:cs typeface="Arial" charset="0"/>
              </a:rPr>
              <a:pPr algn="r">
                <a:defRPr/>
              </a:pPr>
              <a:t>3</a:t>
            </a:fld>
            <a:endParaRPr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laceHolder 1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0" name="CustomShape 2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defRPr/>
            </a:pPr>
            <a:fld id="{8BC80DD9-E407-4942-9C76-092396E04454}" type="slidenum">
              <a:rPr lang="en-IN" sz="1200">
                <a:solidFill>
                  <a:srgbClr val="FFFFFF"/>
                </a:solidFill>
                <a:latin typeface="+mn-lt"/>
                <a:cs typeface="Arial" charset="0"/>
              </a:rPr>
              <a:pPr algn="r">
                <a:defRPr/>
              </a:pPr>
              <a:t>10</a:t>
            </a:fld>
            <a:endParaRPr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8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ceHolder 1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0" name="CustomShape 2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defRPr/>
            </a:pPr>
            <a:fld id="{D8512D25-C97A-48EC-941A-949BB2AE1D99}" type="slidenum">
              <a:rPr lang="en-IN" sz="1200">
                <a:solidFill>
                  <a:srgbClr val="FFFFFF"/>
                </a:solidFill>
                <a:latin typeface="+mn-lt"/>
                <a:cs typeface="Arial" charset="0"/>
              </a:rPr>
              <a:pPr algn="r">
                <a:defRPr/>
              </a:pPr>
              <a:t>11</a:t>
            </a:fld>
            <a:endParaRPr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4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6CD313-AD38-4B34-B9AE-CE45852F8A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4E4940-0A9E-4224-9CD2-7F72DB4B80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157440"/>
            <a:ext cx="8152560" cy="1341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803360"/>
            <a:ext cx="924480" cy="4357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1580400" y="1803360"/>
            <a:ext cx="924480" cy="4357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868DD6-66B5-4A77-ACF2-9C28CB049C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-152400" y="4221088"/>
            <a:ext cx="9144000" cy="3312368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Information System Audit – Professional </a:t>
            </a:r>
            <a:r>
              <a:rPr lang="en-US" sz="4800" b="1" kern="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Oppertunities</a:t>
            </a:r>
            <a:endParaRPr lang="en-US" sz="6600" b="1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196752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Virtual CPE Workshop on DA and IS Audit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5253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Dr. </a:t>
            </a:r>
            <a:r>
              <a:rPr lang="en-US" b="1" dirty="0" err="1" smtClean="0">
                <a:solidFill>
                  <a:schemeClr val="bg1"/>
                </a:solidFill>
              </a:rPr>
              <a:t>Vinay</a:t>
            </a:r>
            <a:r>
              <a:rPr lang="en-US" b="1" dirty="0" smtClean="0">
                <a:solidFill>
                  <a:schemeClr val="bg1"/>
                </a:solidFill>
              </a:rPr>
              <a:t> Kumar Saini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assetlifecyc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25" y="1597025"/>
            <a:ext cx="552450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214313" y="762000"/>
            <a:ext cx="8786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Information Technology Asset Management (ITAM)</a:t>
            </a:r>
          </a:p>
        </p:txBody>
      </p:sp>
      <p:pic>
        <p:nvPicPr>
          <p:cNvPr id="57348" name="Picture 4" descr="IT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000250"/>
            <a:ext cx="252888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71438" y="5559425"/>
            <a:ext cx="400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SAM</a:t>
            </a:r>
            <a:r>
              <a:rPr lang="en-US"/>
              <a:t> Software Asset Management</a:t>
            </a:r>
          </a:p>
          <a:p>
            <a:r>
              <a:rPr lang="en-US" b="1"/>
              <a:t>HAM</a:t>
            </a:r>
            <a:r>
              <a:rPr lang="en-US"/>
              <a:t> Hardware Asset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55005" y="1104925"/>
            <a:ext cx="627337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Software Asset </a:t>
            </a:r>
            <a:r>
              <a:rPr lang="en-US" sz="2800" b="1" dirty="0"/>
              <a:t>Management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72458635"/>
              </p:ext>
            </p:extLst>
          </p:nvPr>
        </p:nvGraphicFramePr>
        <p:xfrm>
          <a:off x="673690" y="2050970"/>
          <a:ext cx="7786742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b="1" smtClean="0"/>
              <a:t>Systems quality Assurance </a:t>
            </a:r>
            <a:endParaRPr lang="en-US" sz="3600" smtClean="0"/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8572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800100" y="-71438"/>
            <a:ext cx="7772400" cy="1470026"/>
          </a:xfrm>
        </p:spPr>
        <p:txBody>
          <a:bodyPr/>
          <a:lstStyle/>
          <a:p>
            <a:pPr eaLnBrk="1" hangingPunct="1"/>
            <a:r>
              <a:rPr lang="en-US" sz="3600" b="1" smtClean="0"/>
              <a:t>Business Process Outsourcing</a:t>
            </a:r>
            <a:endParaRPr lang="en-US" sz="360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712028" y="1295418"/>
          <a:ext cx="7974772" cy="463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2"/>
          <p:cNvSpPr txBox="1">
            <a:spLocks/>
          </p:cNvSpPr>
          <p:nvPr/>
        </p:nvSpPr>
        <p:spPr>
          <a:xfrm>
            <a:off x="8220075" y="7013575"/>
            <a:ext cx="331788" cy="355600"/>
          </a:xfrm>
          <a:prstGeom prst="ellipse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653512E-9AB5-4B64-B610-22B22A31DC2C}" type="slidenum">
              <a:rPr lang="en-US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0D9942-06BC-44BA-B334-56006573D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5844F4-EE3F-483F-9824-12F7474F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A753CB-FDB9-448F-88C5-7B6D53B42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90BC00-330E-459A-B104-2D14DBE86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8B1158-32A1-4FA3-8513-EB5A3A92E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6389E1-31E5-44E1-810A-08E0C9B3D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4D9491-6689-446C-B9CA-AD13F6252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C680AF-99B7-401F-B255-2F911C773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2BA2D5-6A75-4476-947E-F8B6E01E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3E64BD-4A7B-469E-8AD0-CBC9A6B95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214313" y="530225"/>
            <a:ext cx="9072562" cy="1470025"/>
          </a:xfrm>
        </p:spPr>
        <p:txBody>
          <a:bodyPr/>
          <a:lstStyle/>
          <a:p>
            <a:pPr eaLnBrk="1" hangingPunct="1"/>
            <a:r>
              <a:rPr lang="en-US" sz="4000" b="1" smtClean="0"/>
              <a:t>XBRL</a:t>
            </a:r>
            <a:r>
              <a:rPr lang="en-US" sz="4000" smtClean="0"/>
              <a:t> </a:t>
            </a:r>
            <a:r>
              <a:rPr lang="en-US" sz="2800" smtClean="0"/>
              <a:t>(eXtensible Business Reporting Language)</a:t>
            </a: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>Development of Taxonomies</a:t>
            </a:r>
            <a:endParaRPr lang="en-US" sz="3600" smtClean="0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14550"/>
            <a:ext cx="88582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85725" y="428625"/>
            <a:ext cx="8843963" cy="1470025"/>
          </a:xfrm>
        </p:spPr>
        <p:txBody>
          <a:bodyPr/>
          <a:lstStyle/>
          <a:p>
            <a:pPr eaLnBrk="1" hangingPunct="1"/>
            <a:r>
              <a:rPr lang="en-US" sz="3200" b="1" smtClean="0"/>
              <a:t>XBRL</a:t>
            </a:r>
            <a:r>
              <a:rPr lang="en-US" sz="3200" smtClean="0"/>
              <a:t> </a:t>
            </a:r>
            <a:r>
              <a:rPr lang="en-US" sz="2800" smtClean="0"/>
              <a:t>(eXtensible Business Reporting Language)</a:t>
            </a:r>
            <a:br>
              <a:rPr lang="en-US" sz="2800" smtClean="0"/>
            </a:br>
            <a:r>
              <a:rPr lang="en-US" sz="2800" b="1" smtClean="0">
                <a:solidFill>
                  <a:srgbClr val="FF0000"/>
                </a:solidFill>
              </a:rPr>
              <a:t>Benefits</a:t>
            </a:r>
          </a:p>
        </p:txBody>
      </p:sp>
      <p:pic>
        <p:nvPicPr>
          <p:cNvPr id="63491" name="Picture 3" descr="Manfaat_XBRL_in_Englis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884363"/>
            <a:ext cx="8715375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Emerging Trends in IT</a:t>
            </a:r>
          </a:p>
        </p:txBody>
      </p:sp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609600" y="1500174"/>
            <a:ext cx="83201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/>
              <a:t> </a:t>
            </a:r>
            <a:r>
              <a:rPr lang="en-US" sz="2400" b="1" dirty="0" smtClean="0"/>
              <a:t>E-commerce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/>
              <a:t> Business Intelligence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/>
              <a:t> Data </a:t>
            </a:r>
            <a:r>
              <a:rPr lang="en-US" sz="2400" b="1" dirty="0"/>
              <a:t>Analysis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/>
              <a:t> Cloud Computing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/>
              <a:t> Big Data Analytics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/>
              <a:t> Mobile </a:t>
            </a:r>
            <a:r>
              <a:rPr lang="en-US" sz="2400" b="1" dirty="0" smtClean="0"/>
              <a:t>Computing and Bring Your Own Device(BYOD)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/>
              <a:t> Internet of Things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Blockchain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E-Commerce</a:t>
            </a:r>
          </a:p>
        </p:txBody>
      </p:sp>
      <p:pic>
        <p:nvPicPr>
          <p:cNvPr id="44035" name="Content Placeholder 3" descr="Basic_ecommerc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13" y="1355725"/>
            <a:ext cx="4792662" cy="4716463"/>
          </a:xfrm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57188" y="2281238"/>
            <a:ext cx="30718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E-commerce</a:t>
            </a:r>
            <a:r>
              <a:rPr lang="en-US"/>
              <a:t> refers to the buying and selling of goods and services via electronic channels, primarily the Internet. Online retail is decidedly convenient due to its 24-hour availability, global reach and generally efficient customer service.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Business Intelligence</a:t>
            </a:r>
          </a:p>
        </p:txBody>
      </p:sp>
      <p:pic>
        <p:nvPicPr>
          <p:cNvPr id="43011" name="Picture 4" descr="b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1785938"/>
            <a:ext cx="6953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7992887" cy="3825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5090408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SQL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Idea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Ms</a:t>
            </a:r>
            <a:r>
              <a:rPr lang="en-US" sz="2400" dirty="0"/>
              <a:t>-Excel</a:t>
            </a:r>
          </a:p>
          <a:p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0" y="50904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MatLab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456196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Tools for Data Analysis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7163"/>
            <a:ext cx="8151813" cy="13414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  <a:latin typeface="+mn-lt"/>
              </a:rPr>
              <a:t>Why CAs require IT Competencies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803400"/>
            <a:ext cx="8077200" cy="830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CAs need to embrace IT due to the very reason that IT is a key enabler in enterprises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IN" sz="1600" dirty="0"/>
              <a:t>CAs require IT competencies,</a:t>
            </a:r>
            <a:endParaRPr lang="en-US" sz="160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747125" y="9204325"/>
            <a:ext cx="293688" cy="219075"/>
          </a:xfrm>
          <a:prstGeom prst="ellipse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7051AB0-47DB-43B2-B745-3452E65A943B}" type="slidenum">
              <a:rPr lang="en-US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dirty="0">
              <a:latin typeface="+mn-lt"/>
              <a:cs typeface="+mn-cs"/>
            </a:endParaRPr>
          </a:p>
        </p:txBody>
      </p:sp>
      <p:sp>
        <p:nvSpPr>
          <p:cNvPr id="48134" name="Rectangle 9"/>
          <p:cNvSpPr>
            <a:spLocks noChangeArrowheads="1"/>
          </p:cNvSpPr>
          <p:nvPr/>
        </p:nvSpPr>
        <p:spPr bwMode="auto">
          <a:xfrm>
            <a:off x="609600" y="3159125"/>
            <a:ext cx="8077200" cy="29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For survival</a:t>
            </a:r>
            <a:r>
              <a:rPr lang="en-US" dirty="0"/>
              <a:t> – </a:t>
            </a:r>
            <a:r>
              <a:rPr lang="en-US" b="1" dirty="0"/>
              <a:t>with everything turning digital, online and E-returns, E-reports…..the very subsistence depends on IT competencies. CA firms have to use IT in their own offices to provide services.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To avail new opportunities</a:t>
            </a:r>
            <a:r>
              <a:rPr lang="en-US" dirty="0"/>
              <a:t> – </a:t>
            </a:r>
            <a:r>
              <a:rPr lang="en-US" b="1" dirty="0"/>
              <a:t>With automation of their client’s operations resulting in most of the client’s data turning digital, new opportunities exist in Assurance &amp; Consulting areas.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pic>
        <p:nvPicPr>
          <p:cNvPr id="4" name="Content Placeholder 3" descr="2000px-Cloud_computing.svg.png"/>
          <p:cNvPicPr>
            <a:picLocks noGrp="1" noChangeAspect="1"/>
          </p:cNvPicPr>
          <p:nvPr>
            <p:ph idx="1"/>
          </p:nvPr>
        </p:nvPicPr>
        <p:blipFill>
          <a:blip r:embed="rId2"/>
          <a:srcRect b="11427"/>
          <a:stretch>
            <a:fillRect/>
          </a:stretch>
        </p:blipFill>
        <p:spPr>
          <a:xfrm>
            <a:off x="929841" y="928670"/>
            <a:ext cx="7142621" cy="57286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58"/>
            <a:ext cx="9144000" cy="4535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88954" r="21555"/>
          <a:stretch/>
        </p:blipFill>
        <p:spPr>
          <a:xfrm>
            <a:off x="323528" y="5733256"/>
            <a:ext cx="8640960" cy="7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Communication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9" y="1628800"/>
            <a:ext cx="6842377" cy="451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996"/>
            <a:ext cx="9144000" cy="587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294"/>
            <a:ext cx="9144000" cy="400796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Internet of Things(</a:t>
            </a:r>
            <a:r>
              <a:rPr lang="en-US" sz="3600" b="1" dirty="0" err="1" smtClean="0"/>
              <a:t>IoT</a:t>
            </a:r>
            <a:r>
              <a:rPr lang="en-US" sz="3600" b="1" dirty="0" smtClean="0"/>
              <a:t>)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7745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01697"/>
            <a:ext cx="8856984" cy="553561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142103"/>
            <a:ext cx="7772400" cy="982641"/>
          </a:xfrm>
        </p:spPr>
        <p:txBody>
          <a:bodyPr/>
          <a:lstStyle/>
          <a:p>
            <a:pPr eaLnBrk="1" hangingPunct="1"/>
            <a:r>
              <a:rPr lang="en-US" sz="3600" b="1" dirty="0" err="1" smtClean="0"/>
              <a:t>Blockchain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4369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800" dirty="0" smtClean="0"/>
              <a:t>Questions?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7908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1196632"/>
            <a:ext cx="6500858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2928938" y="3286125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88" name="CustomShape 1"/>
          <p:cNvSpPr>
            <a:spLocks noChangeArrowheads="1"/>
          </p:cNvSpPr>
          <p:nvPr/>
        </p:nvSpPr>
        <p:spPr bwMode="auto">
          <a:xfrm>
            <a:off x="1433537" y="3435350"/>
            <a:ext cx="594677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endParaRPr lang="en-IN" sz="3200" b="1" dirty="0">
              <a:latin typeface="Tw Cen MT" pitchFamily="34" charset="0"/>
              <a:ea typeface="DejaVu Sans"/>
              <a:cs typeface="DejaVu Sans"/>
            </a:endParaRPr>
          </a:p>
          <a:p>
            <a:pPr algn="ctr"/>
            <a:r>
              <a:rPr lang="en-IN" sz="3200" b="1" dirty="0" err="1" smtClean="0">
                <a:latin typeface="Tw Cen MT" pitchFamily="34" charset="0"/>
                <a:ea typeface="DejaVu Sans"/>
                <a:cs typeface="DejaVu Sans"/>
              </a:rPr>
              <a:t>Dr.</a:t>
            </a:r>
            <a:r>
              <a:rPr lang="en-IN" sz="3200" b="1" dirty="0" smtClean="0">
                <a:latin typeface="Tw Cen MT" pitchFamily="34" charset="0"/>
                <a:ea typeface="DejaVu Sans"/>
                <a:cs typeface="DejaVu Sans"/>
              </a:rPr>
              <a:t> </a:t>
            </a:r>
            <a:r>
              <a:rPr lang="en-IN" sz="3200" b="1" dirty="0" err="1" smtClean="0">
                <a:latin typeface="Tw Cen MT" pitchFamily="34" charset="0"/>
                <a:ea typeface="DejaVu Sans"/>
                <a:cs typeface="DejaVu Sans"/>
              </a:rPr>
              <a:t>Vinay</a:t>
            </a:r>
            <a:r>
              <a:rPr lang="en-IN" sz="3200" b="1" dirty="0" smtClean="0">
                <a:latin typeface="Tw Cen MT" pitchFamily="34" charset="0"/>
                <a:ea typeface="DejaVu Sans"/>
                <a:cs typeface="DejaVu Sans"/>
              </a:rPr>
              <a:t> </a:t>
            </a:r>
            <a:r>
              <a:rPr lang="en-IN" sz="3200" b="1" dirty="0">
                <a:latin typeface="Tw Cen MT" pitchFamily="34" charset="0"/>
                <a:ea typeface="DejaVu Sans"/>
                <a:cs typeface="DejaVu Sans"/>
              </a:rPr>
              <a:t>Kr Saini</a:t>
            </a:r>
            <a:endParaRPr lang="en-US" dirty="0"/>
          </a:p>
          <a:p>
            <a:pPr algn="ctr"/>
            <a:r>
              <a:rPr lang="en-IN" sz="3200" b="1" dirty="0">
                <a:latin typeface="Tw Cen MT" pitchFamily="34" charset="0"/>
                <a:ea typeface="DejaVu Sans"/>
                <a:cs typeface="DejaVu Sans"/>
              </a:rPr>
              <a:t>vinay.kr.saini@gmail.com</a:t>
            </a:r>
          </a:p>
          <a:p>
            <a:pPr algn="ctr"/>
            <a:r>
              <a:rPr lang="en-US" sz="2400" b="1" dirty="0" smtClean="0"/>
              <a:t>(+91)9811703596</a:t>
            </a:r>
          </a:p>
          <a:p>
            <a:pPr algn="ctr"/>
            <a:r>
              <a:rPr lang="en-US" sz="2400" b="1" dirty="0"/>
              <a:t>New Delhi, INDIA</a:t>
            </a:r>
          </a:p>
          <a:p>
            <a:pPr algn="ctr"/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ustomShape 1"/>
          <p:cNvSpPr>
            <a:spLocks noChangeArrowheads="1"/>
          </p:cNvSpPr>
          <p:nvPr/>
        </p:nvSpPr>
        <p:spPr bwMode="auto">
          <a:xfrm>
            <a:off x="457200" y="157163"/>
            <a:ext cx="8151813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r>
              <a:rPr lang="en-IN" sz="3600" b="1"/>
              <a:t>Opportunities for CAs in IT</a:t>
            </a:r>
            <a:endParaRPr lang="en-US" b="1"/>
          </a:p>
        </p:txBody>
      </p:sp>
      <p:sp>
        <p:nvSpPr>
          <p:cNvPr id="5" name="Rounded Rectangle 4"/>
          <p:cNvSpPr/>
          <p:nvPr/>
        </p:nvSpPr>
        <p:spPr>
          <a:xfrm>
            <a:off x="609600" y="1803400"/>
            <a:ext cx="8229600" cy="203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latin typeface="Verdana" pitchFamily="34" charset="0"/>
              </a:rPr>
              <a:t>Opportunities exist in Auditing, Assurance as well as consulting areas. </a:t>
            </a:r>
            <a:r>
              <a:rPr lang="en-IN" dirty="0">
                <a:latin typeface="Verdana" pitchFamily="34" charset="0"/>
              </a:rPr>
              <a:t>CAs can facilitate implementation of </a:t>
            </a:r>
            <a:r>
              <a:rPr lang="en-IN" b="1" dirty="0">
                <a:latin typeface="Verdana" pitchFamily="34" charset="0"/>
              </a:rPr>
              <a:t>innovative delivery capabilities</a:t>
            </a:r>
            <a:r>
              <a:rPr lang="en-IN" dirty="0">
                <a:latin typeface="Verdana" pitchFamily="34" charset="0"/>
              </a:rPr>
              <a:t> for new service offerings to existing /new clients.</a:t>
            </a:r>
          </a:p>
          <a:p>
            <a:pPr>
              <a:defRPr/>
            </a:pPr>
            <a:endParaRPr lang="en-IN" dirty="0">
              <a:latin typeface="Verdana" pitchFamily="34" charset="0"/>
            </a:endParaRPr>
          </a:p>
          <a:p>
            <a:pPr>
              <a:defRPr/>
            </a:pPr>
            <a:r>
              <a:rPr lang="en-IN" dirty="0">
                <a:latin typeface="Verdana" pitchFamily="34" charset="0"/>
              </a:rPr>
              <a:t>CAs can provide services in the areas of:-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990600" y="4000504"/>
            <a:ext cx="6172200" cy="170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b="1" dirty="0">
                <a:latin typeface="Verdana" pitchFamily="34" charset="0"/>
              </a:rPr>
              <a:t> IT Governance, </a:t>
            </a:r>
            <a:endParaRPr lang="en-US" b="1" dirty="0">
              <a:latin typeface="Verdana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b="1" dirty="0">
                <a:latin typeface="Verdana" pitchFamily="34" charset="0"/>
              </a:rPr>
              <a:t> Risk Management, </a:t>
            </a:r>
            <a:endParaRPr lang="en-US" b="1" dirty="0">
              <a:latin typeface="Verdana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b="1" dirty="0">
                <a:latin typeface="Verdana" pitchFamily="34" charset="0"/>
              </a:rPr>
              <a:t> Compliance Assurance, </a:t>
            </a:r>
            <a:endParaRPr lang="en-US" b="1" dirty="0"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b="1" dirty="0">
                <a:latin typeface="Verdana" pitchFamily="34" charset="0"/>
              </a:rPr>
              <a:t> Consulting and Implementation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09600" y="157163"/>
            <a:ext cx="8151813" cy="1341437"/>
          </a:xfrm>
        </p:spPr>
        <p:txBody>
          <a:bodyPr/>
          <a:lstStyle/>
          <a:p>
            <a:pPr eaLnBrk="1" hangingPunct="1"/>
            <a:r>
              <a:rPr lang="en-IN" sz="3600" b="1" smtClean="0">
                <a:solidFill>
                  <a:srgbClr val="000000"/>
                </a:solidFill>
              </a:rPr>
              <a:t>Innovative delivery capabilities</a:t>
            </a:r>
            <a:endParaRPr lang="en-US" sz="3600" b="1" smtClean="0"/>
          </a:p>
        </p:txBody>
      </p:sp>
      <p:sp>
        <p:nvSpPr>
          <p:cNvPr id="5" name="Rounded Rectangle 4"/>
          <p:cNvSpPr/>
          <p:nvPr/>
        </p:nvSpPr>
        <p:spPr>
          <a:xfrm>
            <a:off x="609600" y="1803400"/>
            <a:ext cx="7924800" cy="1320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/>
              <a:t>Problem: Waiting for Billing on counter in Malls</a:t>
            </a:r>
            <a:r>
              <a:rPr lang="en-US" sz="2400" b="1" dirty="0"/>
              <a:t> </a:t>
            </a:r>
          </a:p>
          <a:p>
            <a:pPr algn="ctr">
              <a:defRPr/>
            </a:pPr>
            <a:r>
              <a:rPr lang="en-US" sz="1600" b="1" dirty="0"/>
              <a:t>(more specifically on Saturday and Sunday evening)</a:t>
            </a:r>
          </a:p>
        </p:txBody>
      </p:sp>
      <p:sp>
        <p:nvSpPr>
          <p:cNvPr id="51204" name="TextBox 5"/>
          <p:cNvSpPr txBox="1">
            <a:spLocks noChangeArrowheads="1"/>
          </p:cNvSpPr>
          <p:nvPr/>
        </p:nvSpPr>
        <p:spPr bwMode="auto">
          <a:xfrm>
            <a:off x="914400" y="3657600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Risk</a:t>
            </a:r>
            <a:r>
              <a:rPr lang="en-US" sz="3600" b="1"/>
              <a:t> </a:t>
            </a:r>
          </a:p>
          <a:p>
            <a:pPr algn="ctr"/>
            <a:r>
              <a:rPr lang="en-US" sz="3600" b="1"/>
              <a:t>Potential Loss of Customers</a:t>
            </a:r>
            <a:r>
              <a:rPr lang="en-US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09600" y="157163"/>
            <a:ext cx="8151813" cy="1341437"/>
          </a:xfrm>
        </p:spPr>
        <p:txBody>
          <a:bodyPr/>
          <a:lstStyle/>
          <a:p>
            <a:pPr eaLnBrk="1" hangingPunct="1"/>
            <a:r>
              <a:rPr lang="en-IN" sz="3600" b="1" smtClean="0">
                <a:solidFill>
                  <a:srgbClr val="000000"/>
                </a:solidFill>
              </a:rPr>
              <a:t>Innovative delivery capabilities (2)</a:t>
            </a:r>
            <a:endParaRPr lang="en-US" sz="3600" smtClean="0"/>
          </a:p>
        </p:txBody>
      </p:sp>
      <p:sp>
        <p:nvSpPr>
          <p:cNvPr id="5" name="Rounded Rectangle 4"/>
          <p:cNvSpPr/>
          <p:nvPr/>
        </p:nvSpPr>
        <p:spPr>
          <a:xfrm>
            <a:off x="609600" y="1803400"/>
            <a:ext cx="7924800" cy="1320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/>
              <a:t>Problem: Waiting for Billing on counter in Malls</a:t>
            </a:r>
            <a:r>
              <a:rPr lang="en-US" sz="2400" b="1" dirty="0"/>
              <a:t> </a:t>
            </a:r>
          </a:p>
          <a:p>
            <a:pPr algn="ctr">
              <a:defRPr/>
            </a:pPr>
            <a:r>
              <a:rPr lang="en-US" sz="1600" b="1" dirty="0"/>
              <a:t>(more specifically on Saturday and Sunday evening)</a:t>
            </a:r>
          </a:p>
        </p:txBody>
      </p:sp>
      <p:sp>
        <p:nvSpPr>
          <p:cNvPr id="52228" name="TextBox 5"/>
          <p:cNvSpPr txBox="1">
            <a:spLocks noChangeArrowheads="1"/>
          </p:cNvSpPr>
          <p:nvPr/>
        </p:nvSpPr>
        <p:spPr bwMode="auto">
          <a:xfrm>
            <a:off x="685800" y="3225800"/>
            <a:ext cx="78486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FF0000"/>
                </a:solidFill>
              </a:rPr>
              <a:t>Feasible Solutions</a:t>
            </a:r>
          </a:p>
          <a:p>
            <a:endParaRPr lang="en-US" b="1" u="sng"/>
          </a:p>
          <a:p>
            <a:pPr algn="ctr"/>
            <a:r>
              <a:rPr lang="en-US" sz="2400" b="1"/>
              <a:t>Using RFID instead of Barcode</a:t>
            </a:r>
          </a:p>
          <a:p>
            <a:pPr algn="ctr"/>
            <a:r>
              <a:rPr lang="en-US" sz="2400" b="1"/>
              <a:t>+</a:t>
            </a:r>
          </a:p>
          <a:p>
            <a:pPr algn="ctr"/>
            <a:r>
              <a:rPr lang="en-US" sz="2400" b="1"/>
              <a:t>Supplemented by Online Order processing facility</a:t>
            </a:r>
          </a:p>
          <a:p>
            <a:pPr algn="ctr"/>
            <a:r>
              <a:rPr lang="en-US" sz="2400" b="1"/>
              <a:t>(with free home delivery service)</a:t>
            </a:r>
          </a:p>
          <a:p>
            <a:endParaRPr lang="en-US" b="1"/>
          </a:p>
          <a:p>
            <a:endParaRPr lang="en-US" b="1"/>
          </a:p>
          <a:p>
            <a:r>
              <a:rPr lang="en-US" b="1"/>
              <a:t> 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>
            <a:spLocks noChangeArrowheads="1"/>
          </p:cNvSpPr>
          <p:nvPr/>
        </p:nvSpPr>
        <p:spPr bwMode="auto">
          <a:xfrm>
            <a:off x="457200" y="482600"/>
            <a:ext cx="815181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r>
              <a:rPr lang="en-IN" sz="3600" b="1"/>
              <a:t>Assurance of Global Best Practices        </a:t>
            </a:r>
            <a:endParaRPr lang="en-US"/>
          </a:p>
        </p:txBody>
      </p:sp>
      <p:sp>
        <p:nvSpPr>
          <p:cNvPr id="8" name="CustomShape 2"/>
          <p:cNvSpPr>
            <a:spLocks noChangeArrowheads="1"/>
          </p:cNvSpPr>
          <p:nvPr/>
        </p:nvSpPr>
        <p:spPr bwMode="auto">
          <a:xfrm>
            <a:off x="533400" y="1498600"/>
            <a:ext cx="8229600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28736"/>
            <a:ext cx="66627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7315200" y="5983288"/>
            <a:ext cx="1600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COBIT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531400" y="5085184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09600" y="157163"/>
            <a:ext cx="8151813" cy="1341437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00"/>
                </a:solidFill>
              </a:rPr>
              <a:t>ERP package implementation</a:t>
            </a:r>
            <a:endParaRPr lang="en-US" sz="3600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/>
          <a:srcRect b="2485"/>
          <a:stretch>
            <a:fillRect/>
          </a:stretch>
        </p:blipFill>
        <p:spPr bwMode="auto">
          <a:xfrm>
            <a:off x="928662" y="1142985"/>
            <a:ext cx="682860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09600" y="157163"/>
            <a:ext cx="8151813" cy="1341437"/>
          </a:xfrm>
        </p:spPr>
        <p:txBody>
          <a:bodyPr/>
          <a:lstStyle/>
          <a:p>
            <a:pPr eaLnBrk="1" hangingPunct="1"/>
            <a:r>
              <a:rPr lang="en-US" sz="3200" b="1" smtClean="0"/>
              <a:t>Compliance Assurance in E-Commerce</a:t>
            </a:r>
            <a:endParaRPr lang="en-US" sz="3200" smtClean="0"/>
          </a:p>
        </p:txBody>
      </p:sp>
      <p:sp>
        <p:nvSpPr>
          <p:cNvPr id="55299" name="TextBox 6"/>
          <p:cNvSpPr txBox="1">
            <a:spLocks noChangeArrowheads="1"/>
          </p:cNvSpPr>
          <p:nvPr/>
        </p:nvSpPr>
        <p:spPr bwMode="auto">
          <a:xfrm>
            <a:off x="533400" y="1803400"/>
            <a:ext cx="838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 i="1">
                <a:solidFill>
                  <a:srgbClr val="FF0000"/>
                </a:solidFill>
              </a:rPr>
              <a:t>Payment Card Industry Data Security Standard</a:t>
            </a:r>
            <a:r>
              <a:rPr lang="en-US" b="1">
                <a:solidFill>
                  <a:srgbClr val="FF0000"/>
                </a:solidFill>
              </a:rPr>
              <a:t> (PCI DSS)</a:t>
            </a:r>
            <a:r>
              <a:rPr lang="en-US"/>
              <a:t> is a proprietary information security standard for organizations that handle cardholder information for the major debit, credit, prepaid, e-purse, ATM, and POS cards.</a:t>
            </a:r>
          </a:p>
          <a:p>
            <a:endParaRPr lang="en-US"/>
          </a:p>
          <a:p>
            <a:r>
              <a:rPr lang="en-US"/>
              <a:t>Defined by the </a:t>
            </a:r>
            <a:r>
              <a:rPr lang="en-US" b="1">
                <a:solidFill>
                  <a:srgbClr val="FF0000"/>
                </a:solidFill>
              </a:rPr>
              <a:t>Payment Card Industry Security Standards Council</a:t>
            </a:r>
            <a:r>
              <a:rPr lang="en-US"/>
              <a:t>, the standard was created to increase controls around cardholder data to reduce credit card fraud via its exposure. 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024313"/>
            <a:ext cx="2438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Box 8"/>
          <p:cNvSpPr txBox="1">
            <a:spLocks noChangeArrowheads="1"/>
          </p:cNvSpPr>
          <p:nvPr/>
        </p:nvSpPr>
        <p:spPr bwMode="auto">
          <a:xfrm>
            <a:off x="533400" y="4445000"/>
            <a:ext cx="6096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Validation of compliance is done annually by an external </a:t>
            </a:r>
            <a:r>
              <a:rPr lang="en-US" b="1"/>
              <a:t>Qualified Security Assessor (QSA)</a:t>
            </a:r>
            <a:r>
              <a:rPr lang="en-US"/>
              <a:t> that creates a </a:t>
            </a:r>
            <a:r>
              <a:rPr lang="en-US" b="1"/>
              <a:t>Report on Compliance (ROC)</a:t>
            </a:r>
            <a:r>
              <a:rPr lang="en-US"/>
              <a:t> for organizations handling large Volumes of transactions, or by </a:t>
            </a:r>
            <a:r>
              <a:rPr lang="en-US" b="1"/>
              <a:t>Self-Assessment Questionnaire (SAQ)</a:t>
            </a:r>
            <a:r>
              <a:rPr lang="en-US"/>
              <a:t>for companies handling smaller volumes.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09600" y="157163"/>
            <a:ext cx="8151813" cy="1341437"/>
          </a:xfrm>
        </p:spPr>
        <p:txBody>
          <a:bodyPr/>
          <a:lstStyle/>
          <a:p>
            <a:pPr eaLnBrk="1" hangingPunct="1"/>
            <a:r>
              <a:rPr lang="en-US" sz="2800" b="1" smtClean="0"/>
              <a:t>Compliance Assurance in E-Commerce</a:t>
            </a:r>
            <a:endParaRPr lang="en-US" sz="2800" smtClean="0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80772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6473</TotalTime>
  <Words>699</Words>
  <Application>Microsoft Office PowerPoint</Application>
  <PresentationFormat>On-screen Show (4:3)</PresentationFormat>
  <Paragraphs>114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DejaVu Sans</vt:lpstr>
      <vt:lpstr>Times New Roman</vt:lpstr>
      <vt:lpstr>Tw Cen MT</vt:lpstr>
      <vt:lpstr>Verdana</vt:lpstr>
      <vt:lpstr>Wingdings</vt:lpstr>
      <vt:lpstr>Diseño predeterminado</vt:lpstr>
      <vt:lpstr>PowerPoint Presentation</vt:lpstr>
      <vt:lpstr>Why CAs require IT Competencies</vt:lpstr>
      <vt:lpstr>PowerPoint Presentation</vt:lpstr>
      <vt:lpstr>Innovative delivery capabilities</vt:lpstr>
      <vt:lpstr>Innovative delivery capabilities (2)</vt:lpstr>
      <vt:lpstr>PowerPoint Presentation</vt:lpstr>
      <vt:lpstr>ERP package implementation</vt:lpstr>
      <vt:lpstr>Compliance Assurance in E-Commerce</vt:lpstr>
      <vt:lpstr>Compliance Assurance in E-Commerce</vt:lpstr>
      <vt:lpstr>PowerPoint Presentation</vt:lpstr>
      <vt:lpstr>PowerPoint Presentation</vt:lpstr>
      <vt:lpstr>Systems quality Assurance </vt:lpstr>
      <vt:lpstr>Business Process Outsourcing</vt:lpstr>
      <vt:lpstr>XBRL (eXtensible Business Reporting Language) Development of Taxonomies</vt:lpstr>
      <vt:lpstr>XBRL (eXtensible Business Reporting Language) Benefits</vt:lpstr>
      <vt:lpstr>Emerging Trends in IT</vt:lpstr>
      <vt:lpstr>E-Commerce</vt:lpstr>
      <vt:lpstr>Business Intelligence</vt:lpstr>
      <vt:lpstr>Data Analysis</vt:lpstr>
      <vt:lpstr>Cloud Computing</vt:lpstr>
      <vt:lpstr>Big Data Analysis</vt:lpstr>
      <vt:lpstr>Mobile Communication</vt:lpstr>
      <vt:lpstr>PowerPoint Presentation</vt:lpstr>
      <vt:lpstr>Internet of Things(IoT)</vt:lpstr>
      <vt:lpstr>Blockchain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Maze</cp:lastModifiedBy>
  <cp:revision>674</cp:revision>
  <dcterms:created xsi:type="dcterms:W3CDTF">2010-05-23T14:28:12Z</dcterms:created>
  <dcterms:modified xsi:type="dcterms:W3CDTF">2021-09-29T06:49:57Z</dcterms:modified>
</cp:coreProperties>
</file>