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sldIdLst>
    <p:sldId id="256" r:id="rId2"/>
    <p:sldId id="311" r:id="rId3"/>
    <p:sldId id="312" r:id="rId4"/>
    <p:sldId id="313" r:id="rId5"/>
    <p:sldId id="257" r:id="rId6"/>
    <p:sldId id="304" r:id="rId7"/>
    <p:sldId id="322" r:id="rId8"/>
    <p:sldId id="305" r:id="rId9"/>
    <p:sldId id="333" r:id="rId10"/>
    <p:sldId id="306" r:id="rId11"/>
    <p:sldId id="315" r:id="rId12"/>
    <p:sldId id="334" r:id="rId13"/>
    <p:sldId id="307" r:id="rId14"/>
    <p:sldId id="324" r:id="rId15"/>
    <p:sldId id="317" r:id="rId16"/>
    <p:sldId id="321" r:id="rId17"/>
    <p:sldId id="309" r:id="rId18"/>
    <p:sldId id="335" r:id="rId19"/>
    <p:sldId id="318" r:id="rId20"/>
    <p:sldId id="336" r:id="rId21"/>
    <p:sldId id="319" r:id="rId22"/>
    <p:sldId id="320" r:id="rId23"/>
    <p:sldId id="323" r:id="rId24"/>
    <p:sldId id="298" r:id="rId25"/>
    <p:sldId id="299" r:id="rId26"/>
    <p:sldId id="300" r:id="rId27"/>
    <p:sldId id="287" r:id="rId28"/>
    <p:sldId id="288" r:id="rId29"/>
    <p:sldId id="289" r:id="rId30"/>
    <p:sldId id="290" r:id="rId31"/>
    <p:sldId id="291" r:id="rId32"/>
    <p:sldId id="325" r:id="rId33"/>
    <p:sldId id="326" r:id="rId34"/>
    <p:sldId id="327" r:id="rId35"/>
    <p:sldId id="328" r:id="rId36"/>
    <p:sldId id="329" r:id="rId37"/>
    <p:sldId id="330" r:id="rId38"/>
    <p:sldId id="331" r:id="rId39"/>
    <p:sldId id="332" r:id="rId40"/>
    <p:sldId id="261" r:id="rId41"/>
    <p:sldId id="262" r:id="rId42"/>
    <p:sldId id="285" r:id="rId43"/>
    <p:sldId id="286" r:id="rId44"/>
    <p:sldId id="264" r:id="rId45"/>
    <p:sldId id="265" r:id="rId46"/>
    <p:sldId id="266" r:id="rId47"/>
    <p:sldId id="267" r:id="rId48"/>
    <p:sldId id="268" r:id="rId49"/>
    <p:sldId id="269" r:id="rId50"/>
    <p:sldId id="270" r:id="rId51"/>
    <p:sldId id="271" r:id="rId52"/>
    <p:sldId id="273" r:id="rId53"/>
    <p:sldId id="274" r:id="rId54"/>
    <p:sldId id="275" r:id="rId55"/>
    <p:sldId id="276" r:id="rId56"/>
    <p:sldId id="277" r:id="rId57"/>
    <p:sldId id="278" r:id="rId58"/>
    <p:sldId id="280" r:id="rId59"/>
    <p:sldId id="339" r:id="rId60"/>
    <p:sldId id="281" r:id="rId61"/>
    <p:sldId id="282" r:id="rId62"/>
    <p:sldId id="283" r:id="rId63"/>
    <p:sldId id="338" r:id="rId64"/>
    <p:sldId id="337" r:id="rId65"/>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04" autoAdjust="0"/>
    <p:restoredTop sz="95256" autoAdjust="0"/>
  </p:normalViewPr>
  <p:slideViewPr>
    <p:cSldViewPr snapToGrid="0">
      <p:cViewPr varScale="1">
        <p:scale>
          <a:sx n="83" d="100"/>
          <a:sy n="83" d="100"/>
        </p:scale>
        <p:origin x="60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C9A4536-8D5A-4DF2-A805-B4E57196781A}" type="datetimeFigureOut">
              <a:rPr lang="en-IN" smtClean="0"/>
              <a:t>09-09-2021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3863436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9A4536-8D5A-4DF2-A805-B4E57196781A}" type="datetimeFigureOut">
              <a:rPr lang="en-IN" smtClean="0"/>
              <a:t>09-09-2021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4124752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9A4536-8D5A-4DF2-A805-B4E57196781A}" type="datetimeFigureOut">
              <a:rPr lang="en-IN" smtClean="0"/>
              <a:t>09-09-2021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BCA4DE-DB67-448C-90AB-7E2E0960FA17}"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46079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9A4536-8D5A-4DF2-A805-B4E57196781A}" type="datetimeFigureOut">
              <a:rPr lang="en-IN" smtClean="0"/>
              <a:t>09-09-2021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11132925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9A4536-8D5A-4DF2-A805-B4E57196781A}" type="datetimeFigureOut">
              <a:rPr lang="en-IN" smtClean="0"/>
              <a:t>09-09-2021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BCA4DE-DB67-448C-90AB-7E2E0960FA17}"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76775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9A4536-8D5A-4DF2-A805-B4E57196781A}" type="datetimeFigureOut">
              <a:rPr lang="en-IN" smtClean="0"/>
              <a:t>09-09-2021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787657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9A4536-8D5A-4DF2-A805-B4E57196781A}" type="datetimeFigureOut">
              <a:rPr lang="en-IN" smtClean="0"/>
              <a:t>09-09-2021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14564261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9A4536-8D5A-4DF2-A805-B4E57196781A}" type="datetimeFigureOut">
              <a:rPr lang="en-IN" smtClean="0"/>
              <a:t>09-09-2021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2365811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9A4536-8D5A-4DF2-A805-B4E57196781A}" type="datetimeFigureOut">
              <a:rPr lang="en-IN" smtClean="0"/>
              <a:t>09-09-2021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2286259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9A4536-8D5A-4DF2-A805-B4E57196781A}" type="datetimeFigureOut">
              <a:rPr lang="en-IN" smtClean="0"/>
              <a:t>09-09-2021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2175211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C9A4536-8D5A-4DF2-A805-B4E57196781A}" type="datetimeFigureOut">
              <a:rPr lang="en-IN" smtClean="0"/>
              <a:t>09-09-2021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2108117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C9A4536-8D5A-4DF2-A805-B4E57196781A}" type="datetimeFigureOut">
              <a:rPr lang="en-IN" smtClean="0"/>
              <a:t>09-09-2021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2727730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C9A4536-8D5A-4DF2-A805-B4E57196781A}" type="datetimeFigureOut">
              <a:rPr lang="en-IN" smtClean="0"/>
              <a:t>09-09-2021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610346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9A4536-8D5A-4DF2-A805-B4E57196781A}" type="datetimeFigureOut">
              <a:rPr lang="en-IN" smtClean="0"/>
              <a:t>09-09-2021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1834184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9A4536-8D5A-4DF2-A805-B4E57196781A}" type="datetimeFigureOut">
              <a:rPr lang="en-IN" smtClean="0"/>
              <a:t>09-09-2021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1217705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9A4536-8D5A-4DF2-A805-B4E57196781A}" type="datetimeFigureOut">
              <a:rPr lang="en-IN" smtClean="0"/>
              <a:t>09-09-2021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9BCA4DE-DB67-448C-90AB-7E2E0960FA17}" type="slidenum">
              <a:rPr lang="en-IN" smtClean="0"/>
              <a:t>‹#›</a:t>
            </a:fld>
            <a:endParaRPr lang="en-IN"/>
          </a:p>
        </p:txBody>
      </p:sp>
    </p:spTree>
    <p:extLst>
      <p:ext uri="{BB962C8B-B14F-4D97-AF65-F5344CB8AC3E}">
        <p14:creationId xmlns:p14="http://schemas.microsoft.com/office/powerpoint/2010/main" val="2438575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C9A4536-8D5A-4DF2-A805-B4E57196781A}" type="datetimeFigureOut">
              <a:rPr lang="en-IN" smtClean="0"/>
              <a:t>09-09-2021</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9BCA4DE-DB67-448C-90AB-7E2E0960FA17}" type="slidenum">
              <a:rPr lang="en-IN" smtClean="0"/>
              <a:t>‹#›</a:t>
            </a:fld>
            <a:endParaRPr lang="en-IN"/>
          </a:p>
        </p:txBody>
      </p:sp>
    </p:spTree>
    <p:extLst>
      <p:ext uri="{BB962C8B-B14F-4D97-AF65-F5344CB8AC3E}">
        <p14:creationId xmlns:p14="http://schemas.microsoft.com/office/powerpoint/2010/main" val="3099325949"/>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scripbox.com/saving-schemes/national-saving-certificate/"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cleartax.in/s/emi-calculator"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s://www.incometaxindia.gov.in/Forms/Income-Tax%20Rules/103120000000007820.pdf"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51B12-1B08-484C-8535-A869D99C613D}"/>
              </a:ext>
            </a:extLst>
          </p:cNvPr>
          <p:cNvSpPr>
            <a:spLocks noGrp="1"/>
          </p:cNvSpPr>
          <p:nvPr>
            <p:ph type="ctrTitle"/>
          </p:nvPr>
        </p:nvSpPr>
        <p:spPr>
          <a:xfrm>
            <a:off x="332510" y="1634836"/>
            <a:ext cx="10067636" cy="1548277"/>
          </a:xfrm>
        </p:spPr>
        <p:txBody>
          <a:bodyPr>
            <a:normAutofit fontScale="90000"/>
          </a:bodyPr>
          <a:lstStyle/>
          <a:p>
            <a:pPr algn="ctr"/>
            <a:r>
              <a:rPr lang="en-US" dirty="0"/>
              <a:t>TAX AUDIT AMENDMENTS &amp;</a:t>
            </a:r>
            <a:br>
              <a:rPr lang="en-US" dirty="0"/>
            </a:br>
            <a:r>
              <a:rPr lang="en-US" dirty="0"/>
              <a:t> DEDUCTIONS UNDER CHAPTER VIA</a:t>
            </a:r>
            <a:endParaRPr lang="en-IN" dirty="0"/>
          </a:p>
        </p:txBody>
      </p:sp>
      <p:sp>
        <p:nvSpPr>
          <p:cNvPr id="3" name="Subtitle 2">
            <a:extLst>
              <a:ext uri="{FF2B5EF4-FFF2-40B4-BE49-F238E27FC236}">
                <a16:creationId xmlns:a16="http://schemas.microsoft.com/office/drawing/2014/main" id="{7E29D0AA-5A07-449E-B02F-1195A3B47A6E}"/>
              </a:ext>
            </a:extLst>
          </p:cNvPr>
          <p:cNvSpPr>
            <a:spLocks noGrp="1"/>
          </p:cNvSpPr>
          <p:nvPr>
            <p:ph type="subTitle" idx="1"/>
          </p:nvPr>
        </p:nvSpPr>
        <p:spPr>
          <a:xfrm>
            <a:off x="1568358" y="3348105"/>
            <a:ext cx="8711715" cy="653565"/>
          </a:xfrm>
        </p:spPr>
        <p:txBody>
          <a:bodyPr>
            <a:normAutofit/>
          </a:bodyPr>
          <a:lstStyle/>
          <a:p>
            <a:r>
              <a:rPr lang="en-US" sz="3600" dirty="0"/>
              <a:t>CA R. KRISHNAN., FCA., M.COM., DISA</a:t>
            </a:r>
            <a:endParaRPr lang="en-IN" sz="3600" dirty="0"/>
          </a:p>
        </p:txBody>
      </p:sp>
    </p:spTree>
    <p:extLst>
      <p:ext uri="{BB962C8B-B14F-4D97-AF65-F5344CB8AC3E}">
        <p14:creationId xmlns:p14="http://schemas.microsoft.com/office/powerpoint/2010/main" val="4285276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31651-0450-4562-BB16-2375DB925299}"/>
              </a:ext>
            </a:extLst>
          </p:cNvPr>
          <p:cNvSpPr>
            <a:spLocks noGrp="1"/>
          </p:cNvSpPr>
          <p:nvPr>
            <p:ph type="title"/>
          </p:nvPr>
        </p:nvSpPr>
        <p:spPr>
          <a:xfrm>
            <a:off x="1032164" y="581890"/>
            <a:ext cx="9875520" cy="979055"/>
          </a:xfrm>
        </p:spPr>
        <p:txBody>
          <a:bodyPr/>
          <a:lstStyle/>
          <a:p>
            <a:r>
              <a:rPr lang="en-US" b="1" dirty="0">
                <a:cs typeface="Times New Roman" panose="02020603050405020304" pitchFamily="18" charset="0"/>
              </a:rPr>
              <a:t>CLAUSE 17 – PART B OF FORM 3CD</a:t>
            </a:r>
            <a:endParaRPr lang="en-IN" b="1" dirty="0">
              <a:cs typeface="Times New Roman" panose="02020603050405020304" pitchFamily="18" charset="0"/>
            </a:endParaRPr>
          </a:p>
        </p:txBody>
      </p:sp>
      <p:sp>
        <p:nvSpPr>
          <p:cNvPr id="3" name="Content Placeholder 2">
            <a:extLst>
              <a:ext uri="{FF2B5EF4-FFF2-40B4-BE49-F238E27FC236}">
                <a16:creationId xmlns:a16="http://schemas.microsoft.com/office/drawing/2014/main" id="{CE77224C-B2B6-4F38-927E-F07E89CE0BC7}"/>
              </a:ext>
            </a:extLst>
          </p:cNvPr>
          <p:cNvSpPr>
            <a:spLocks noGrp="1"/>
          </p:cNvSpPr>
          <p:nvPr>
            <p:ph idx="1"/>
          </p:nvPr>
        </p:nvSpPr>
        <p:spPr>
          <a:xfrm>
            <a:off x="1143001" y="1560945"/>
            <a:ext cx="8949266" cy="4535055"/>
          </a:xfrm>
        </p:spPr>
        <p:txBody>
          <a:bodyPr>
            <a:normAutofit/>
          </a:bodyPr>
          <a:lstStyle/>
          <a:p>
            <a:pPr algn="just"/>
            <a:r>
              <a:rPr lang="en-US" b="1" dirty="0">
                <a:latin typeface="+mj-lt"/>
                <a:cs typeface="Times New Roman" panose="02020603050405020304" pitchFamily="18" charset="0"/>
              </a:rPr>
              <a:t>Increase in tolerance limit – Section 43CA, 50C and 56(2)(x)</a:t>
            </a:r>
          </a:p>
          <a:p>
            <a:pPr algn="just"/>
            <a:r>
              <a:rPr lang="en-US" dirty="0">
                <a:latin typeface="Verdana" panose="020B0604030504040204" pitchFamily="34" charset="0"/>
              </a:rPr>
              <a:t>I</a:t>
            </a:r>
            <a:r>
              <a:rPr lang="en-US" sz="1800" b="0" i="0" u="none" strike="noStrike" baseline="0" dirty="0">
                <a:latin typeface="Verdana" panose="020B0604030504040204" pitchFamily="34" charset="0"/>
              </a:rPr>
              <a:t>f the amount of consideration received or accruing as a result of transfer of land or building or both, held as a capital asset/ stock-in-trade, is less than its SDV then </a:t>
            </a:r>
            <a:r>
              <a:rPr lang="en-US" sz="1800" b="1" i="0" u="none" strike="noStrike" baseline="0" dirty="0">
                <a:latin typeface="Verdana" panose="020B0604030504040204" pitchFamily="34" charset="0"/>
              </a:rPr>
              <a:t>section 50C/ section 43CA </a:t>
            </a:r>
            <a:r>
              <a:rPr lang="en-US" sz="1800" b="0" i="0" u="none" strike="noStrike" baseline="0" dirty="0">
                <a:latin typeface="Verdana" panose="020B0604030504040204" pitchFamily="34" charset="0"/>
              </a:rPr>
              <a:t>provides that SDV shall be taken to be full value of consideration.</a:t>
            </a:r>
          </a:p>
          <a:p>
            <a:pPr algn="just"/>
            <a:endParaRPr lang="en-US" sz="1800" b="0" i="0" u="none" strike="noStrike" baseline="0" dirty="0">
              <a:latin typeface="Verdana" panose="020B0604030504040204" pitchFamily="34" charset="0"/>
            </a:endParaRPr>
          </a:p>
          <a:p>
            <a:pPr algn="just"/>
            <a:r>
              <a:rPr lang="en-US" sz="1800" b="0" i="0" u="none" strike="noStrike" baseline="0" dirty="0">
                <a:latin typeface="Verdana" panose="020B0604030504040204" pitchFamily="34" charset="0"/>
              </a:rPr>
              <a:t>Upon receipt of land or building or both, for a consideration which is less than its stamp duty value, the difference between the stamp duty value and the amount of consideration is chargeable to tax under section 56(2)(x).</a:t>
            </a:r>
          </a:p>
          <a:p>
            <a:pPr algn="just"/>
            <a:r>
              <a:rPr lang="en-US" dirty="0">
                <a:latin typeface="Verdana" panose="020B0604030504040204" pitchFamily="34" charset="0"/>
              </a:rPr>
              <a:t>There was originally a tolerance limit of 5%, subsequently enhanced to 10% prescribed under the sections as per which if the difference is within the tolerance limit then these section do not trigger.</a:t>
            </a:r>
            <a:endParaRPr lang="en-US" sz="1800" b="0" i="0" u="none" strike="noStrike" baseline="0" dirty="0">
              <a:latin typeface="Verdana" panose="020B0604030504040204" pitchFamily="34" charset="0"/>
            </a:endParaRPr>
          </a:p>
          <a:p>
            <a:pPr algn="just"/>
            <a:endParaRPr lang="en-US" dirty="0">
              <a:latin typeface="Verdana" panose="020B0604030504040204" pitchFamily="34" charset="0"/>
            </a:endParaRPr>
          </a:p>
          <a:p>
            <a:pPr algn="l"/>
            <a:endParaRPr lang="en-US" sz="1800" b="0" i="0" u="none" strike="noStrike" baseline="0" dirty="0">
              <a:latin typeface="Verdana" panose="020B0604030504040204" pitchFamily="34" charset="0"/>
            </a:endParaRPr>
          </a:p>
        </p:txBody>
      </p:sp>
    </p:spTree>
    <p:extLst>
      <p:ext uri="{BB962C8B-B14F-4D97-AF65-F5344CB8AC3E}">
        <p14:creationId xmlns:p14="http://schemas.microsoft.com/office/powerpoint/2010/main" val="1000509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57B11-3D10-4E0C-B67C-E4C2520F117A}"/>
              </a:ext>
            </a:extLst>
          </p:cNvPr>
          <p:cNvSpPr>
            <a:spLocks noGrp="1"/>
          </p:cNvSpPr>
          <p:nvPr>
            <p:ph type="title"/>
          </p:nvPr>
        </p:nvSpPr>
        <p:spPr>
          <a:xfrm>
            <a:off x="677334" y="609600"/>
            <a:ext cx="8596668" cy="794327"/>
          </a:xfrm>
        </p:spPr>
        <p:txBody>
          <a:bodyPr/>
          <a:lstStyle/>
          <a:p>
            <a:r>
              <a:rPr lang="en-US" b="1" dirty="0">
                <a:cs typeface="Times New Roman" panose="02020603050405020304" pitchFamily="18" charset="0"/>
              </a:rPr>
              <a:t>CLAUSE 17 – PART B OF FORM 3CD….</a:t>
            </a:r>
            <a:endParaRPr lang="en-IN" dirty="0"/>
          </a:p>
        </p:txBody>
      </p:sp>
      <p:sp>
        <p:nvSpPr>
          <p:cNvPr id="3" name="Content Placeholder 2">
            <a:extLst>
              <a:ext uri="{FF2B5EF4-FFF2-40B4-BE49-F238E27FC236}">
                <a16:creationId xmlns:a16="http://schemas.microsoft.com/office/drawing/2014/main" id="{9258D739-5958-4BDB-B401-464CB233F7B3}"/>
              </a:ext>
            </a:extLst>
          </p:cNvPr>
          <p:cNvSpPr>
            <a:spLocks noGrp="1"/>
          </p:cNvSpPr>
          <p:nvPr>
            <p:ph idx="1"/>
          </p:nvPr>
        </p:nvSpPr>
        <p:spPr>
          <a:xfrm>
            <a:off x="677333" y="1403926"/>
            <a:ext cx="9622136" cy="5301674"/>
          </a:xfrm>
        </p:spPr>
        <p:txBody>
          <a:bodyPr>
            <a:normAutofit fontScale="85000" lnSpcReduction="10000"/>
          </a:bodyPr>
          <a:lstStyle/>
          <a:p>
            <a:pPr algn="just"/>
            <a:r>
              <a:rPr lang="en-US" sz="2000" b="1" dirty="0">
                <a:latin typeface="Verdana" panose="020B0604030504040204" pitchFamily="34" charset="0"/>
              </a:rPr>
              <a:t>Amendment in Finance Act, 2021 – </a:t>
            </a:r>
            <a:r>
              <a:rPr lang="en-US" sz="2000" dirty="0">
                <a:latin typeface="Verdana" panose="020B0604030504040204" pitchFamily="34" charset="0"/>
              </a:rPr>
              <a:t>To give effect to the Press Conference held on 12</a:t>
            </a:r>
            <a:r>
              <a:rPr lang="en-US" sz="2000" baseline="30000" dirty="0">
                <a:latin typeface="Verdana" panose="020B0604030504040204" pitchFamily="34" charset="0"/>
              </a:rPr>
              <a:t>th</a:t>
            </a:r>
            <a:r>
              <a:rPr lang="en-US" sz="2000" dirty="0">
                <a:latin typeface="Verdana" panose="020B0604030504040204" pitchFamily="34" charset="0"/>
              </a:rPr>
              <a:t> Nov, 2020, </a:t>
            </a:r>
            <a:r>
              <a:rPr lang="en-US" sz="2000" b="0" i="0" u="none" strike="noStrike" baseline="0" dirty="0">
                <a:latin typeface="Verdana" panose="020B0604030504040204" pitchFamily="34" charset="0"/>
              </a:rPr>
              <a:t>section 43CA has now been amended to increase the aforementioned threshold of 10 % to 20% in case of a </a:t>
            </a:r>
            <a:r>
              <a:rPr lang="en-US" sz="2000" b="1" i="0" u="none" strike="noStrike" baseline="0" dirty="0">
                <a:latin typeface="Verdana" panose="020B0604030504040204" pitchFamily="34" charset="0"/>
              </a:rPr>
              <a:t>residential unit</a:t>
            </a:r>
            <a:r>
              <a:rPr lang="en-US" sz="2000" b="0" i="0" u="none" strike="noStrike" baseline="0" dirty="0">
                <a:latin typeface="Verdana" panose="020B0604030504040204" pitchFamily="34" charset="0"/>
              </a:rPr>
              <a:t>. The term ‘</a:t>
            </a:r>
            <a:r>
              <a:rPr lang="en-US" sz="2000" b="1" i="0" u="none" strike="noStrike" baseline="0" dirty="0">
                <a:latin typeface="Verdana" panose="020B0604030504040204" pitchFamily="34" charset="0"/>
              </a:rPr>
              <a:t>residential unit</a:t>
            </a:r>
            <a:r>
              <a:rPr lang="en-US" sz="2000" b="0" i="0" u="none" strike="noStrike" baseline="0" dirty="0">
                <a:latin typeface="Verdana" panose="020B0604030504040204" pitchFamily="34" charset="0"/>
              </a:rPr>
              <a:t>’ has been defined and the safe harbor rule limit of 20% applies if the </a:t>
            </a:r>
            <a:r>
              <a:rPr lang="en-US" sz="2000" b="1" i="0" u="none" strike="noStrike" baseline="0" dirty="0">
                <a:latin typeface="Verdana" panose="020B0604030504040204" pitchFamily="34" charset="0"/>
              </a:rPr>
              <a:t>following conditions are fulfilled cumulatively:</a:t>
            </a:r>
          </a:p>
          <a:p>
            <a:pPr marL="720725" indent="-627063" algn="just">
              <a:buNone/>
            </a:pPr>
            <a:r>
              <a:rPr lang="en-US" sz="2000" dirty="0">
                <a:latin typeface="Verdana" panose="020B0604030504040204" pitchFamily="34" charset="0"/>
              </a:rPr>
              <a:t>    </a:t>
            </a:r>
            <a:r>
              <a:rPr lang="en-US" sz="2000" dirty="0" err="1">
                <a:latin typeface="Verdana" panose="020B0604030504040204" pitchFamily="34" charset="0"/>
              </a:rPr>
              <a:t>i</a:t>
            </a:r>
            <a:r>
              <a:rPr lang="en-US" sz="2000" dirty="0">
                <a:latin typeface="Verdana" panose="020B0604030504040204" pitchFamily="34" charset="0"/>
              </a:rPr>
              <a:t>) </a:t>
            </a:r>
            <a:r>
              <a:rPr lang="en-US" sz="2000" b="0" i="0" u="none" strike="noStrike" baseline="0" dirty="0">
                <a:latin typeface="Verdana" panose="020B0604030504040204" pitchFamily="34" charset="0"/>
              </a:rPr>
              <a:t>the property is a residential unit (i</a:t>
            </a:r>
            <a:r>
              <a:rPr lang="en-US" sz="2000" dirty="0">
                <a:latin typeface="Verdana" panose="020B0604030504040204" pitchFamily="34" charset="0"/>
              </a:rPr>
              <a:t>ndependent unit) </a:t>
            </a:r>
            <a:r>
              <a:rPr lang="en-US" sz="2000" b="0" i="0" u="none" strike="noStrike" baseline="0" dirty="0">
                <a:latin typeface="Verdana" panose="020B0604030504040204" pitchFamily="34" charset="0"/>
              </a:rPr>
              <a:t>as defined in an Explanation </a:t>
            </a:r>
            <a:r>
              <a:rPr lang="en-IN" sz="2000" b="0" i="0" u="none" strike="noStrike" baseline="0" dirty="0">
                <a:latin typeface="Verdana" panose="020B0604030504040204" pitchFamily="34" charset="0"/>
              </a:rPr>
              <a:t>introduced in section 43CA;</a:t>
            </a:r>
          </a:p>
          <a:p>
            <a:pPr marL="628650" indent="-268288" algn="just">
              <a:buNone/>
            </a:pPr>
            <a:r>
              <a:rPr lang="en-US" sz="2000" b="0" i="0" u="none" strike="noStrike" baseline="0" dirty="0">
                <a:latin typeface="Verdana" panose="020B0604030504040204" pitchFamily="34" charset="0"/>
              </a:rPr>
              <a:t>ii) transfer of such residential unit takes place during the period from 12th November,  2020 to 30th June, 2021</a:t>
            </a:r>
          </a:p>
          <a:p>
            <a:pPr marL="628650" indent="-268288" algn="just">
              <a:buNone/>
            </a:pPr>
            <a:r>
              <a:rPr lang="en-US" sz="2000" dirty="0">
                <a:latin typeface="Verdana" panose="020B0604030504040204" pitchFamily="34" charset="0"/>
              </a:rPr>
              <a:t>iii) </a:t>
            </a:r>
            <a:r>
              <a:rPr lang="en-US" sz="2000" b="0" i="0" u="none" strike="noStrike" baseline="0" dirty="0">
                <a:latin typeface="Verdana" panose="020B0604030504040204" pitchFamily="34" charset="0"/>
              </a:rPr>
              <a:t>the transfer is by way of first-time allotment of the residential </a:t>
            </a:r>
            <a:r>
              <a:rPr lang="en-IN" sz="2000" b="0" i="0" u="none" strike="noStrike" baseline="0" dirty="0">
                <a:latin typeface="Verdana" panose="020B0604030504040204" pitchFamily="34" charset="0"/>
              </a:rPr>
              <a:t>unit to any person;</a:t>
            </a:r>
          </a:p>
          <a:p>
            <a:pPr marL="623888" indent="-266700" algn="just">
              <a:buNone/>
            </a:pPr>
            <a:r>
              <a:rPr lang="en-IN" sz="2000" dirty="0">
                <a:latin typeface="Verdana" panose="020B0604030504040204" pitchFamily="34" charset="0"/>
              </a:rPr>
              <a:t>iv) </a:t>
            </a:r>
            <a:r>
              <a:rPr lang="en-US" sz="2000" b="0" i="0" u="none" strike="noStrike" baseline="0" dirty="0">
                <a:latin typeface="Verdana" panose="020B0604030504040204" pitchFamily="34" charset="0"/>
              </a:rPr>
              <a:t>the consideration received or accruing as a result of such transfer does not exceed Rs.</a:t>
            </a:r>
            <a:r>
              <a:rPr lang="en-US" sz="2000" b="0" i="0" u="none" strike="noStrike" baseline="0" dirty="0">
                <a:latin typeface="RupeeForadian"/>
              </a:rPr>
              <a:t> </a:t>
            </a:r>
            <a:r>
              <a:rPr lang="en-US" sz="2000" b="0" i="0" u="none" strike="noStrike" baseline="0" dirty="0">
                <a:latin typeface="Verdana" panose="020B0604030504040204" pitchFamily="34" charset="0"/>
              </a:rPr>
              <a:t>2 crores.</a:t>
            </a:r>
            <a:endParaRPr lang="en-US" sz="2000" dirty="0">
              <a:latin typeface="Verdana" panose="020B0604030504040204" pitchFamily="34" charset="0"/>
            </a:endParaRPr>
          </a:p>
          <a:p>
            <a:pPr algn="just"/>
            <a:r>
              <a:rPr lang="en-US" sz="2000" b="0" i="0" u="none" strike="noStrike" baseline="0" dirty="0">
                <a:latin typeface="Verdana" panose="020B0604030504040204" pitchFamily="34" charset="0"/>
              </a:rPr>
              <a:t>Section 56(2)(x) has also been amended to provide consequential relief to buyers of such residential units by increasing the safe </a:t>
            </a:r>
            <a:r>
              <a:rPr lang="en-US" sz="2000" b="0" i="0" u="none" strike="noStrike" baseline="0" dirty="0" err="1">
                <a:latin typeface="Verdana" panose="020B0604030504040204" pitchFamily="34" charset="0"/>
              </a:rPr>
              <a:t>harbour</a:t>
            </a:r>
            <a:r>
              <a:rPr lang="en-US" sz="2000" b="0" i="0" u="none" strike="noStrike" baseline="0" dirty="0">
                <a:latin typeface="Verdana" panose="020B0604030504040204" pitchFamily="34" charset="0"/>
              </a:rPr>
              <a:t> from 10% to 20% in certain cases.</a:t>
            </a:r>
            <a:endParaRPr lang="en-IN" sz="2000" dirty="0"/>
          </a:p>
          <a:p>
            <a:pPr algn="just"/>
            <a:r>
              <a:rPr lang="en-US" sz="2000" dirty="0">
                <a:latin typeface="+mj-lt"/>
                <a:cs typeface="Times New Roman" panose="02020603050405020304" pitchFamily="18" charset="0"/>
              </a:rPr>
              <a:t>These changes are now incorporated in Form 3CD from A Y 2021-22. For this purpose, existing clause 17 is substituted with the new clause 17 incorporating the above amendment.</a:t>
            </a:r>
            <a:endParaRPr lang="en-IN" sz="2000" dirty="0">
              <a:latin typeface="+mj-lt"/>
              <a:cs typeface="Times New Roman" panose="02020603050405020304" pitchFamily="18" charset="0"/>
            </a:endParaRPr>
          </a:p>
          <a:p>
            <a:pPr algn="just"/>
            <a:endParaRPr lang="en-IN" dirty="0"/>
          </a:p>
        </p:txBody>
      </p:sp>
    </p:spTree>
    <p:extLst>
      <p:ext uri="{BB962C8B-B14F-4D97-AF65-F5344CB8AC3E}">
        <p14:creationId xmlns:p14="http://schemas.microsoft.com/office/powerpoint/2010/main" val="3259078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95DF6-791F-4456-B23F-21282D5827E2}"/>
              </a:ext>
            </a:extLst>
          </p:cNvPr>
          <p:cNvSpPr>
            <a:spLocks noGrp="1"/>
          </p:cNvSpPr>
          <p:nvPr>
            <p:ph type="title"/>
          </p:nvPr>
        </p:nvSpPr>
        <p:spPr>
          <a:xfrm>
            <a:off x="677334" y="609600"/>
            <a:ext cx="8596668" cy="643467"/>
          </a:xfrm>
        </p:spPr>
        <p:txBody>
          <a:bodyPr/>
          <a:lstStyle/>
          <a:p>
            <a:r>
              <a:rPr lang="en-US" b="1" dirty="0">
                <a:cs typeface="Times New Roman" panose="02020603050405020304" pitchFamily="18" charset="0"/>
              </a:rPr>
              <a:t>CLAUSE 17 – PART B OF FORM 3CD….</a:t>
            </a:r>
            <a:endParaRPr lang="en-IN" dirty="0"/>
          </a:p>
        </p:txBody>
      </p:sp>
      <p:sp>
        <p:nvSpPr>
          <p:cNvPr id="3" name="Content Placeholder 2">
            <a:extLst>
              <a:ext uri="{FF2B5EF4-FFF2-40B4-BE49-F238E27FC236}">
                <a16:creationId xmlns:a16="http://schemas.microsoft.com/office/drawing/2014/main" id="{57BBF1E7-ABC1-4F10-A257-F80D9F8F5991}"/>
              </a:ext>
            </a:extLst>
          </p:cNvPr>
          <p:cNvSpPr>
            <a:spLocks noGrp="1"/>
          </p:cNvSpPr>
          <p:nvPr>
            <p:ph idx="1"/>
          </p:nvPr>
        </p:nvSpPr>
        <p:spPr>
          <a:xfrm>
            <a:off x="677334" y="1329267"/>
            <a:ext cx="9431866" cy="4712095"/>
          </a:xfrm>
        </p:spPr>
        <p:txBody>
          <a:bodyPr/>
          <a:lstStyle/>
          <a:p>
            <a:r>
              <a:rPr lang="en-US" u="sng" dirty="0"/>
              <a:t>Before Amendment</a:t>
            </a:r>
          </a:p>
          <a:p>
            <a:endParaRPr lang="en-IN" u="sng" dirty="0"/>
          </a:p>
          <a:p>
            <a:endParaRPr lang="en-IN" u="sng" dirty="0"/>
          </a:p>
          <a:p>
            <a:endParaRPr lang="en-IN" u="sng" dirty="0"/>
          </a:p>
          <a:p>
            <a:endParaRPr lang="en-IN" u="sng" dirty="0"/>
          </a:p>
          <a:p>
            <a:endParaRPr lang="en-IN" u="sng" dirty="0"/>
          </a:p>
          <a:p>
            <a:r>
              <a:rPr lang="en-IN" u="sng" dirty="0"/>
              <a:t>After Amendment</a:t>
            </a:r>
          </a:p>
        </p:txBody>
      </p:sp>
      <p:graphicFrame>
        <p:nvGraphicFramePr>
          <p:cNvPr id="4" name="Table 4">
            <a:extLst>
              <a:ext uri="{FF2B5EF4-FFF2-40B4-BE49-F238E27FC236}">
                <a16:creationId xmlns:a16="http://schemas.microsoft.com/office/drawing/2014/main" id="{95051F81-ED30-44E1-9E68-21BE4B5FB1DE}"/>
              </a:ext>
            </a:extLst>
          </p:cNvPr>
          <p:cNvGraphicFramePr>
            <a:graphicFrameLocks noGrp="1"/>
          </p:cNvGraphicFramePr>
          <p:nvPr>
            <p:extLst>
              <p:ext uri="{D42A27DB-BD31-4B8C-83A1-F6EECF244321}">
                <p14:modId xmlns:p14="http://schemas.microsoft.com/office/powerpoint/2010/main" val="2993660956"/>
              </p:ext>
            </p:extLst>
          </p:nvPr>
        </p:nvGraphicFramePr>
        <p:xfrm>
          <a:off x="1083733" y="1769533"/>
          <a:ext cx="9880598" cy="1828800"/>
        </p:xfrm>
        <a:graphic>
          <a:graphicData uri="http://schemas.openxmlformats.org/drawingml/2006/table">
            <a:tbl>
              <a:tblPr firstRow="1" bandRow="1">
                <a:tableStyleId>{5C22544A-7EE6-4342-B048-85BDC9FD1C3A}</a:tableStyleId>
              </a:tblPr>
              <a:tblGrid>
                <a:gridCol w="1411514">
                  <a:extLst>
                    <a:ext uri="{9D8B030D-6E8A-4147-A177-3AD203B41FA5}">
                      <a16:colId xmlns:a16="http://schemas.microsoft.com/office/drawing/2014/main" val="745586799"/>
                    </a:ext>
                  </a:extLst>
                </a:gridCol>
                <a:gridCol w="1187753">
                  <a:extLst>
                    <a:ext uri="{9D8B030D-6E8A-4147-A177-3AD203B41FA5}">
                      <a16:colId xmlns:a16="http://schemas.microsoft.com/office/drawing/2014/main" val="1606708706"/>
                    </a:ext>
                  </a:extLst>
                </a:gridCol>
                <a:gridCol w="1066800">
                  <a:extLst>
                    <a:ext uri="{9D8B030D-6E8A-4147-A177-3AD203B41FA5}">
                      <a16:colId xmlns:a16="http://schemas.microsoft.com/office/drawing/2014/main" val="2726081581"/>
                    </a:ext>
                  </a:extLst>
                </a:gridCol>
                <a:gridCol w="821267">
                  <a:extLst>
                    <a:ext uri="{9D8B030D-6E8A-4147-A177-3AD203B41FA5}">
                      <a16:colId xmlns:a16="http://schemas.microsoft.com/office/drawing/2014/main" val="2256848323"/>
                    </a:ext>
                  </a:extLst>
                </a:gridCol>
                <a:gridCol w="745066">
                  <a:extLst>
                    <a:ext uri="{9D8B030D-6E8A-4147-A177-3AD203B41FA5}">
                      <a16:colId xmlns:a16="http://schemas.microsoft.com/office/drawing/2014/main" val="2750842025"/>
                    </a:ext>
                  </a:extLst>
                </a:gridCol>
                <a:gridCol w="1092200">
                  <a:extLst>
                    <a:ext uri="{9D8B030D-6E8A-4147-A177-3AD203B41FA5}">
                      <a16:colId xmlns:a16="http://schemas.microsoft.com/office/drawing/2014/main" val="2582741640"/>
                    </a:ext>
                  </a:extLst>
                </a:gridCol>
                <a:gridCol w="1574800">
                  <a:extLst>
                    <a:ext uri="{9D8B030D-6E8A-4147-A177-3AD203B41FA5}">
                      <a16:colId xmlns:a16="http://schemas.microsoft.com/office/drawing/2014/main" val="2133943858"/>
                    </a:ext>
                  </a:extLst>
                </a:gridCol>
                <a:gridCol w="1981198">
                  <a:extLst>
                    <a:ext uri="{9D8B030D-6E8A-4147-A177-3AD203B41FA5}">
                      <a16:colId xmlns:a16="http://schemas.microsoft.com/office/drawing/2014/main" val="1758750716"/>
                    </a:ext>
                  </a:extLst>
                </a:gridCol>
              </a:tblGrid>
              <a:tr h="370840">
                <a:tc gridSpan="8">
                  <a:txBody>
                    <a:bodyPr/>
                    <a:lstStyle/>
                    <a:p>
                      <a:r>
                        <a:rPr lang="en-US" dirty="0"/>
                        <a:t>Whether any land or building or both is transferred during the P Y for a consideration less than value adopted or assessed or assessable by any authority of a SG referred to in Section 43CA or 50C, please furnish:</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a:p>
                  </a:txBody>
                  <a:tcPr/>
                </a:tc>
                <a:tc hMerge="1">
                  <a:txBody>
                    <a:bodyPr/>
                    <a:lstStyle/>
                    <a:p>
                      <a:endParaRPr lang="en-IN"/>
                    </a:p>
                  </a:txBody>
                  <a:tcPr/>
                </a:tc>
                <a:tc hMerge="1">
                  <a:txBody>
                    <a:bodyPr/>
                    <a:lstStyle/>
                    <a:p>
                      <a:endParaRPr lang="en-IN" dirty="0"/>
                    </a:p>
                  </a:txBody>
                  <a:tcPr/>
                </a:tc>
                <a:tc hMerge="1">
                  <a:txBody>
                    <a:bodyPr/>
                    <a:lstStyle/>
                    <a:p>
                      <a:endParaRPr lang="en-IN"/>
                    </a:p>
                  </a:txBody>
                  <a:tcPr/>
                </a:tc>
                <a:extLst>
                  <a:ext uri="{0D108BD9-81ED-4DB2-BD59-A6C34878D82A}">
                    <a16:rowId xmlns:a16="http://schemas.microsoft.com/office/drawing/2014/main" val="380110823"/>
                  </a:ext>
                </a:extLst>
              </a:tr>
              <a:tr h="370840">
                <a:tc>
                  <a:txBody>
                    <a:bodyPr/>
                    <a:lstStyle/>
                    <a:p>
                      <a:r>
                        <a:rPr lang="en-US" dirty="0"/>
                        <a:t>Details of Property</a:t>
                      </a:r>
                      <a:endParaRPr lang="en-IN" dirty="0"/>
                    </a:p>
                  </a:txBody>
                  <a:tcPr/>
                </a:tc>
                <a:tc>
                  <a:txBody>
                    <a:bodyPr/>
                    <a:lstStyle/>
                    <a:p>
                      <a:r>
                        <a:rPr lang="en-US" dirty="0"/>
                        <a:t>Address Line 1</a:t>
                      </a:r>
                      <a:endParaRPr lang="en-IN"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Address Line 2</a:t>
                      </a:r>
                      <a:endParaRPr lang="en-IN" dirty="0"/>
                    </a:p>
                  </a:txBody>
                  <a:tcPr/>
                </a:tc>
                <a:tc>
                  <a:txBody>
                    <a:bodyPr/>
                    <a:lstStyle/>
                    <a:p>
                      <a:r>
                        <a:rPr lang="en-US" dirty="0"/>
                        <a:t>City/ Town</a:t>
                      </a:r>
                      <a:endParaRPr lang="en-IN" dirty="0"/>
                    </a:p>
                  </a:txBody>
                  <a:tcPr/>
                </a:tc>
                <a:tc>
                  <a:txBody>
                    <a:bodyPr/>
                    <a:lstStyle/>
                    <a:p>
                      <a:r>
                        <a:rPr lang="en-US" dirty="0"/>
                        <a:t>State</a:t>
                      </a:r>
                      <a:endParaRPr lang="en-IN" dirty="0"/>
                    </a:p>
                  </a:txBody>
                  <a:tcPr/>
                </a:tc>
                <a:tc>
                  <a:txBody>
                    <a:bodyPr/>
                    <a:lstStyle/>
                    <a:p>
                      <a:r>
                        <a:rPr lang="en-US" dirty="0" err="1"/>
                        <a:t>Pincode</a:t>
                      </a:r>
                      <a:endParaRPr lang="en-IN" dirty="0"/>
                    </a:p>
                  </a:txBody>
                  <a:tcPr/>
                </a:tc>
                <a:tc>
                  <a:txBody>
                    <a:bodyPr/>
                    <a:lstStyle/>
                    <a:p>
                      <a:r>
                        <a:rPr lang="en-US" dirty="0"/>
                        <a:t>Consideration received or accrued</a:t>
                      </a:r>
                      <a:endParaRPr lang="en-IN" dirty="0"/>
                    </a:p>
                  </a:txBody>
                  <a:tcPr/>
                </a:tc>
                <a:tc>
                  <a:txBody>
                    <a:bodyPr/>
                    <a:lstStyle/>
                    <a:p>
                      <a:r>
                        <a:rPr lang="en-US" dirty="0"/>
                        <a:t>Value adopted or assessed or assessable</a:t>
                      </a:r>
                      <a:endParaRPr lang="en-IN" dirty="0"/>
                    </a:p>
                  </a:txBody>
                  <a:tcPr/>
                </a:tc>
                <a:extLst>
                  <a:ext uri="{0D108BD9-81ED-4DB2-BD59-A6C34878D82A}">
                    <a16:rowId xmlns:a16="http://schemas.microsoft.com/office/drawing/2014/main" val="3569774379"/>
                  </a:ext>
                </a:extLst>
              </a:tr>
            </a:tbl>
          </a:graphicData>
        </a:graphic>
      </p:graphicFrame>
      <p:graphicFrame>
        <p:nvGraphicFramePr>
          <p:cNvPr id="5" name="Table 4">
            <a:extLst>
              <a:ext uri="{FF2B5EF4-FFF2-40B4-BE49-F238E27FC236}">
                <a16:creationId xmlns:a16="http://schemas.microsoft.com/office/drawing/2014/main" id="{76A8796C-9AE7-4E44-BEF8-1684F786EB24}"/>
              </a:ext>
            </a:extLst>
          </p:cNvPr>
          <p:cNvGraphicFramePr>
            <a:graphicFrameLocks noGrp="1"/>
          </p:cNvGraphicFramePr>
          <p:nvPr>
            <p:extLst>
              <p:ext uri="{D42A27DB-BD31-4B8C-83A1-F6EECF244321}">
                <p14:modId xmlns:p14="http://schemas.microsoft.com/office/powerpoint/2010/main" val="621686401"/>
              </p:ext>
            </p:extLst>
          </p:nvPr>
        </p:nvGraphicFramePr>
        <p:xfrm>
          <a:off x="1083733" y="4288762"/>
          <a:ext cx="9880598" cy="2103120"/>
        </p:xfrm>
        <a:graphic>
          <a:graphicData uri="http://schemas.openxmlformats.org/drawingml/2006/table">
            <a:tbl>
              <a:tblPr firstRow="1" bandRow="1">
                <a:tableStyleId>{5C22544A-7EE6-4342-B048-85BDC9FD1C3A}</a:tableStyleId>
              </a:tblPr>
              <a:tblGrid>
                <a:gridCol w="1411514">
                  <a:extLst>
                    <a:ext uri="{9D8B030D-6E8A-4147-A177-3AD203B41FA5}">
                      <a16:colId xmlns:a16="http://schemas.microsoft.com/office/drawing/2014/main" val="745586799"/>
                    </a:ext>
                  </a:extLst>
                </a:gridCol>
                <a:gridCol w="2254553">
                  <a:extLst>
                    <a:ext uri="{9D8B030D-6E8A-4147-A177-3AD203B41FA5}">
                      <a16:colId xmlns:a16="http://schemas.microsoft.com/office/drawing/2014/main" val="1606708706"/>
                    </a:ext>
                  </a:extLst>
                </a:gridCol>
                <a:gridCol w="1879600">
                  <a:extLst>
                    <a:ext uri="{9D8B030D-6E8A-4147-A177-3AD203B41FA5}">
                      <a16:colId xmlns:a16="http://schemas.microsoft.com/office/drawing/2014/main" val="2256848323"/>
                    </a:ext>
                  </a:extLst>
                </a:gridCol>
                <a:gridCol w="4334931">
                  <a:extLst>
                    <a:ext uri="{9D8B030D-6E8A-4147-A177-3AD203B41FA5}">
                      <a16:colId xmlns:a16="http://schemas.microsoft.com/office/drawing/2014/main" val="2133943858"/>
                    </a:ext>
                  </a:extLst>
                </a:gridCol>
              </a:tblGrid>
              <a:tr h="370840">
                <a:tc gridSpan="4">
                  <a:txBody>
                    <a:bodyPr/>
                    <a:lstStyle/>
                    <a:p>
                      <a:r>
                        <a:rPr lang="en-US" dirty="0"/>
                        <a:t>Whether any land or building or both is transferred during the P Y for a consideration less than value adopted or assessed or assessable by any authority of a SG referred to in Section 43CA or 50C, please furnish:</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380110823"/>
                  </a:ext>
                </a:extLst>
              </a:tr>
              <a:tr h="370840">
                <a:tc>
                  <a:txBody>
                    <a:bodyPr/>
                    <a:lstStyle/>
                    <a:p>
                      <a:r>
                        <a:rPr lang="en-US" dirty="0"/>
                        <a:t>Details of Property</a:t>
                      </a:r>
                      <a:endParaRPr lang="en-IN"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Consideration received or accrued</a:t>
                      </a:r>
                      <a:endParaRPr lang="en-IN" dirty="0"/>
                    </a:p>
                    <a:p>
                      <a:endParaRPr lang="en-IN"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Value adopted or assessed or assessable</a:t>
                      </a:r>
                      <a:endParaRPr lang="en-IN" dirty="0"/>
                    </a:p>
                    <a:p>
                      <a:endParaRPr lang="en-IN" dirty="0"/>
                    </a:p>
                  </a:txBody>
                  <a:tcPr/>
                </a:tc>
                <a:tc>
                  <a:txBody>
                    <a:bodyPr/>
                    <a:lstStyle/>
                    <a:p>
                      <a:r>
                        <a:rPr lang="en-US" dirty="0"/>
                        <a:t>Whether provisions of  2</a:t>
                      </a:r>
                      <a:r>
                        <a:rPr lang="en-US" baseline="30000" dirty="0"/>
                        <a:t>nd</a:t>
                      </a:r>
                      <a:r>
                        <a:rPr lang="en-US" dirty="0"/>
                        <a:t> proviso to sub – section (1) of section 43CA or 4</a:t>
                      </a:r>
                      <a:r>
                        <a:rPr lang="en-US" baseline="30000" dirty="0"/>
                        <a:t>th</a:t>
                      </a:r>
                      <a:r>
                        <a:rPr lang="en-US" dirty="0"/>
                        <a:t> proviso to clause (x) of sub-section (2) of  sec. 56 applicable?</a:t>
                      </a:r>
                      <a:endParaRPr lang="en-IN" dirty="0"/>
                    </a:p>
                  </a:txBody>
                  <a:tcPr/>
                </a:tc>
                <a:extLst>
                  <a:ext uri="{0D108BD9-81ED-4DB2-BD59-A6C34878D82A}">
                    <a16:rowId xmlns:a16="http://schemas.microsoft.com/office/drawing/2014/main" val="3569774379"/>
                  </a:ext>
                </a:extLst>
              </a:tr>
            </a:tbl>
          </a:graphicData>
        </a:graphic>
      </p:graphicFrame>
    </p:spTree>
    <p:extLst>
      <p:ext uri="{BB962C8B-B14F-4D97-AF65-F5344CB8AC3E}">
        <p14:creationId xmlns:p14="http://schemas.microsoft.com/office/powerpoint/2010/main" val="4019494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93EBD-350C-439D-B172-5C0599B70480}"/>
              </a:ext>
            </a:extLst>
          </p:cNvPr>
          <p:cNvSpPr>
            <a:spLocks noGrp="1"/>
          </p:cNvSpPr>
          <p:nvPr>
            <p:ph type="title"/>
          </p:nvPr>
        </p:nvSpPr>
        <p:spPr>
          <a:xfrm>
            <a:off x="1143000" y="609600"/>
            <a:ext cx="9875520" cy="803564"/>
          </a:xfrm>
        </p:spPr>
        <p:txBody>
          <a:bodyPr/>
          <a:lstStyle/>
          <a:p>
            <a:r>
              <a:rPr lang="en-US" b="1" dirty="0">
                <a:cs typeface="Times New Roman" panose="02020603050405020304" pitchFamily="18" charset="0"/>
              </a:rPr>
              <a:t>CLAUSE 18 – PART B OF FORM 3CD</a:t>
            </a:r>
            <a:endParaRPr lang="en-IN" b="1" dirty="0">
              <a:cs typeface="Times New Roman" panose="02020603050405020304" pitchFamily="18" charset="0"/>
            </a:endParaRPr>
          </a:p>
        </p:txBody>
      </p:sp>
      <p:sp>
        <p:nvSpPr>
          <p:cNvPr id="3" name="Content Placeholder 2">
            <a:extLst>
              <a:ext uri="{FF2B5EF4-FFF2-40B4-BE49-F238E27FC236}">
                <a16:creationId xmlns:a16="http://schemas.microsoft.com/office/drawing/2014/main" id="{0AC188AD-B666-4FEF-840A-2581BAD48CB5}"/>
              </a:ext>
            </a:extLst>
          </p:cNvPr>
          <p:cNvSpPr>
            <a:spLocks noGrp="1"/>
          </p:cNvSpPr>
          <p:nvPr>
            <p:ph idx="1"/>
          </p:nvPr>
        </p:nvSpPr>
        <p:spPr>
          <a:xfrm>
            <a:off x="1143000" y="1673321"/>
            <a:ext cx="8822267" cy="4702078"/>
          </a:xfrm>
        </p:spPr>
        <p:txBody>
          <a:bodyPr>
            <a:normAutofit/>
          </a:bodyPr>
          <a:lstStyle/>
          <a:p>
            <a:pPr algn="just">
              <a:lnSpc>
                <a:spcPct val="150000"/>
              </a:lnSpc>
            </a:pPr>
            <a:r>
              <a:rPr lang="en-US" sz="1900" dirty="0">
                <a:latin typeface="+mj-lt"/>
                <a:cs typeface="Times New Roman" panose="02020603050405020304" pitchFamily="18" charset="0"/>
              </a:rPr>
              <a:t>Clause 18(ca) was introduced to report the adjustment in WDV of the block of assets if lower tax regime u/s </a:t>
            </a:r>
            <a:r>
              <a:rPr lang="en-US" sz="1900" b="1" dirty="0">
                <a:latin typeface="+mj-lt"/>
                <a:cs typeface="Times New Roman" panose="02020603050405020304" pitchFamily="18" charset="0"/>
              </a:rPr>
              <a:t>115BAA</a:t>
            </a:r>
            <a:r>
              <a:rPr lang="en-US" sz="1900" dirty="0">
                <a:latin typeface="+mj-lt"/>
                <a:cs typeface="Times New Roman" panose="02020603050405020304" pitchFamily="18" charset="0"/>
              </a:rPr>
              <a:t> is exercised by the </a:t>
            </a:r>
            <a:r>
              <a:rPr lang="en-US" sz="1900" dirty="0" err="1">
                <a:latin typeface="+mj-lt"/>
                <a:cs typeface="Times New Roman" panose="02020603050405020304" pitchFamily="18" charset="0"/>
              </a:rPr>
              <a:t>assessee</a:t>
            </a:r>
            <a:r>
              <a:rPr lang="en-US" sz="1900" dirty="0">
                <a:latin typeface="+mj-lt"/>
                <a:cs typeface="Times New Roman" panose="02020603050405020304" pitchFamily="18" charset="0"/>
              </a:rPr>
              <a:t> (lower rate of tax for domestic companies). </a:t>
            </a:r>
          </a:p>
          <a:p>
            <a:pPr marL="0" indent="0" algn="just">
              <a:lnSpc>
                <a:spcPct val="150000"/>
              </a:lnSpc>
              <a:buNone/>
            </a:pPr>
            <a:endParaRPr lang="en-US" sz="1900" dirty="0">
              <a:latin typeface="+mj-lt"/>
              <a:cs typeface="Times New Roman" panose="02020603050405020304" pitchFamily="18" charset="0"/>
            </a:endParaRPr>
          </a:p>
          <a:p>
            <a:pPr algn="just">
              <a:lnSpc>
                <a:spcPct val="150000"/>
              </a:lnSpc>
            </a:pPr>
            <a:r>
              <a:rPr lang="en-US" sz="1900" dirty="0">
                <a:latin typeface="+mj-lt"/>
                <a:cs typeface="Times New Roman" panose="02020603050405020304" pitchFamily="18" charset="0"/>
              </a:rPr>
              <a:t>The Finance Act 2020, introduced two new concessional tax regimes u/s 115BAC for individuals and HUF and section 115BAD for co-op societies. Additional depreciation is not allowable under these sections and hence requires adjustment in WDV of the block of assets. Hence, clause 18(ca) is substituted with the new sub-clause (ca). (Applicable for AY 2021-22 only)</a:t>
            </a:r>
            <a:endParaRPr lang="en-IN" sz="1900" dirty="0">
              <a:highlight>
                <a:srgbClr val="FFFF00"/>
              </a:highlight>
              <a:latin typeface="+mj-lt"/>
              <a:cs typeface="Times New Roman" panose="02020603050405020304" pitchFamily="18" charset="0"/>
            </a:endParaRPr>
          </a:p>
        </p:txBody>
      </p:sp>
    </p:spTree>
    <p:extLst>
      <p:ext uri="{BB962C8B-B14F-4D97-AF65-F5344CB8AC3E}">
        <p14:creationId xmlns:p14="http://schemas.microsoft.com/office/powerpoint/2010/main" val="2977827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08B50-A21A-436F-B0D6-BA8F12B54C90}"/>
              </a:ext>
            </a:extLst>
          </p:cNvPr>
          <p:cNvSpPr>
            <a:spLocks noGrp="1"/>
          </p:cNvSpPr>
          <p:nvPr>
            <p:ph type="title"/>
          </p:nvPr>
        </p:nvSpPr>
        <p:spPr>
          <a:xfrm>
            <a:off x="677334" y="609600"/>
            <a:ext cx="8596668" cy="728133"/>
          </a:xfrm>
        </p:spPr>
        <p:txBody>
          <a:bodyPr/>
          <a:lstStyle/>
          <a:p>
            <a:r>
              <a:rPr lang="en-US" b="1" dirty="0">
                <a:cs typeface="Times New Roman" panose="02020603050405020304" pitchFamily="18" charset="0"/>
              </a:rPr>
              <a:t>CLAUSE 18 – PART B OF FORM 3CD</a:t>
            </a:r>
            <a:endParaRPr lang="en-IN" dirty="0"/>
          </a:p>
        </p:txBody>
      </p:sp>
      <p:sp>
        <p:nvSpPr>
          <p:cNvPr id="3" name="Content Placeholder 2">
            <a:extLst>
              <a:ext uri="{FF2B5EF4-FFF2-40B4-BE49-F238E27FC236}">
                <a16:creationId xmlns:a16="http://schemas.microsoft.com/office/drawing/2014/main" id="{13E6FF41-3721-48FA-B109-E1630CC2A33F}"/>
              </a:ext>
            </a:extLst>
          </p:cNvPr>
          <p:cNvSpPr>
            <a:spLocks noGrp="1"/>
          </p:cNvSpPr>
          <p:nvPr>
            <p:ph idx="1"/>
          </p:nvPr>
        </p:nvSpPr>
        <p:spPr>
          <a:xfrm>
            <a:off x="677333" y="1337733"/>
            <a:ext cx="9982199" cy="4703629"/>
          </a:xfrm>
        </p:spPr>
        <p:txBody>
          <a:bodyPr/>
          <a:lstStyle/>
          <a:p>
            <a:r>
              <a:rPr lang="en-US" b="1" u="sng" dirty="0"/>
              <a:t>Before Amendment:</a:t>
            </a:r>
          </a:p>
          <a:p>
            <a:endParaRPr lang="en-IN" u="sng" dirty="0"/>
          </a:p>
          <a:p>
            <a:endParaRPr lang="en-IN" dirty="0"/>
          </a:p>
          <a:p>
            <a:endParaRPr lang="en-IN" dirty="0"/>
          </a:p>
          <a:p>
            <a:endParaRPr lang="en-IN" dirty="0"/>
          </a:p>
          <a:p>
            <a:endParaRPr lang="en-IN" dirty="0"/>
          </a:p>
          <a:p>
            <a:endParaRPr lang="en-IN" dirty="0"/>
          </a:p>
          <a:p>
            <a:r>
              <a:rPr lang="en-US" b="1" u="sng" dirty="0"/>
              <a:t>After Amendment:</a:t>
            </a:r>
          </a:p>
          <a:p>
            <a:endParaRPr lang="en-IN" dirty="0"/>
          </a:p>
        </p:txBody>
      </p:sp>
      <p:graphicFrame>
        <p:nvGraphicFramePr>
          <p:cNvPr id="6" name="Table 6">
            <a:extLst>
              <a:ext uri="{FF2B5EF4-FFF2-40B4-BE49-F238E27FC236}">
                <a16:creationId xmlns:a16="http://schemas.microsoft.com/office/drawing/2014/main" id="{4E358414-8B9E-437B-8950-636E33C0BA02}"/>
              </a:ext>
            </a:extLst>
          </p:cNvPr>
          <p:cNvGraphicFramePr>
            <a:graphicFrameLocks noGrp="1"/>
          </p:cNvGraphicFramePr>
          <p:nvPr>
            <p:extLst>
              <p:ext uri="{D42A27DB-BD31-4B8C-83A1-F6EECF244321}">
                <p14:modId xmlns:p14="http://schemas.microsoft.com/office/powerpoint/2010/main" val="2045470754"/>
              </p:ext>
            </p:extLst>
          </p:nvPr>
        </p:nvGraphicFramePr>
        <p:xfrm>
          <a:off x="771235" y="1808480"/>
          <a:ext cx="10931237" cy="1968251"/>
        </p:xfrm>
        <a:graphic>
          <a:graphicData uri="http://schemas.openxmlformats.org/drawingml/2006/table">
            <a:tbl>
              <a:tblPr firstRow="1" bandRow="1">
                <a:tableStyleId>{5C22544A-7EE6-4342-B048-85BDC9FD1C3A}</a:tableStyleId>
              </a:tblPr>
              <a:tblGrid>
                <a:gridCol w="506300">
                  <a:extLst>
                    <a:ext uri="{9D8B030D-6E8A-4147-A177-3AD203B41FA5}">
                      <a16:colId xmlns:a16="http://schemas.microsoft.com/office/drawing/2014/main" val="147894381"/>
                    </a:ext>
                  </a:extLst>
                </a:gridCol>
                <a:gridCol w="1060327">
                  <a:extLst>
                    <a:ext uri="{9D8B030D-6E8A-4147-A177-3AD203B41FA5}">
                      <a16:colId xmlns:a16="http://schemas.microsoft.com/office/drawing/2014/main" val="3750488152"/>
                    </a:ext>
                  </a:extLst>
                </a:gridCol>
                <a:gridCol w="777242">
                  <a:extLst>
                    <a:ext uri="{9D8B030D-6E8A-4147-A177-3AD203B41FA5}">
                      <a16:colId xmlns:a16="http://schemas.microsoft.com/office/drawing/2014/main" val="2824055224"/>
                    </a:ext>
                  </a:extLst>
                </a:gridCol>
                <a:gridCol w="728664">
                  <a:extLst>
                    <a:ext uri="{9D8B030D-6E8A-4147-A177-3AD203B41FA5}">
                      <a16:colId xmlns:a16="http://schemas.microsoft.com/office/drawing/2014/main" val="4122718141"/>
                    </a:ext>
                  </a:extLst>
                </a:gridCol>
                <a:gridCol w="833914">
                  <a:extLst>
                    <a:ext uri="{9D8B030D-6E8A-4147-A177-3AD203B41FA5}">
                      <a16:colId xmlns:a16="http://schemas.microsoft.com/office/drawing/2014/main" val="317052713"/>
                    </a:ext>
                  </a:extLst>
                </a:gridCol>
                <a:gridCol w="623412">
                  <a:extLst>
                    <a:ext uri="{9D8B030D-6E8A-4147-A177-3AD203B41FA5}">
                      <a16:colId xmlns:a16="http://schemas.microsoft.com/office/drawing/2014/main" val="4019848839"/>
                    </a:ext>
                  </a:extLst>
                </a:gridCol>
                <a:gridCol w="678095">
                  <a:extLst>
                    <a:ext uri="{9D8B030D-6E8A-4147-A177-3AD203B41FA5}">
                      <a16:colId xmlns:a16="http://schemas.microsoft.com/office/drawing/2014/main" val="715908592"/>
                    </a:ext>
                  </a:extLst>
                </a:gridCol>
                <a:gridCol w="520154">
                  <a:extLst>
                    <a:ext uri="{9D8B030D-6E8A-4147-A177-3AD203B41FA5}">
                      <a16:colId xmlns:a16="http://schemas.microsoft.com/office/drawing/2014/main" val="2673151511"/>
                    </a:ext>
                  </a:extLst>
                </a:gridCol>
                <a:gridCol w="1012033">
                  <a:extLst>
                    <a:ext uri="{9D8B030D-6E8A-4147-A177-3AD203B41FA5}">
                      <a16:colId xmlns:a16="http://schemas.microsoft.com/office/drawing/2014/main" val="1713046698"/>
                    </a:ext>
                  </a:extLst>
                </a:gridCol>
                <a:gridCol w="827640">
                  <a:extLst>
                    <a:ext uri="{9D8B030D-6E8A-4147-A177-3AD203B41FA5}">
                      <a16:colId xmlns:a16="http://schemas.microsoft.com/office/drawing/2014/main" val="2242988928"/>
                    </a:ext>
                  </a:extLst>
                </a:gridCol>
                <a:gridCol w="1045129">
                  <a:extLst>
                    <a:ext uri="{9D8B030D-6E8A-4147-A177-3AD203B41FA5}">
                      <a16:colId xmlns:a16="http://schemas.microsoft.com/office/drawing/2014/main" val="3222662434"/>
                    </a:ext>
                  </a:extLst>
                </a:gridCol>
                <a:gridCol w="636599">
                  <a:extLst>
                    <a:ext uri="{9D8B030D-6E8A-4147-A177-3AD203B41FA5}">
                      <a16:colId xmlns:a16="http://schemas.microsoft.com/office/drawing/2014/main" val="1874295196"/>
                    </a:ext>
                  </a:extLst>
                </a:gridCol>
                <a:gridCol w="840864">
                  <a:extLst>
                    <a:ext uri="{9D8B030D-6E8A-4147-A177-3AD203B41FA5}">
                      <a16:colId xmlns:a16="http://schemas.microsoft.com/office/drawing/2014/main" val="3490159729"/>
                    </a:ext>
                  </a:extLst>
                </a:gridCol>
                <a:gridCol w="840864">
                  <a:extLst>
                    <a:ext uri="{9D8B030D-6E8A-4147-A177-3AD203B41FA5}">
                      <a16:colId xmlns:a16="http://schemas.microsoft.com/office/drawing/2014/main" val="1487421088"/>
                    </a:ext>
                  </a:extLst>
                </a:gridCol>
              </a:tblGrid>
              <a:tr h="491393">
                <a:tc>
                  <a:txBody>
                    <a:bodyPr/>
                    <a:lstStyle/>
                    <a:p>
                      <a:r>
                        <a:rPr lang="en-US" sz="1400" dirty="0"/>
                        <a:t>18</a:t>
                      </a:r>
                      <a:endParaRPr lang="en-IN" sz="1400" dirty="0"/>
                    </a:p>
                  </a:txBody>
                  <a:tcPr/>
                </a:tc>
                <a:tc gridSpan="13">
                  <a:txBody>
                    <a:bodyPr/>
                    <a:lstStyle/>
                    <a:p>
                      <a:r>
                        <a:rPr lang="en-US" sz="1400" dirty="0"/>
                        <a:t>Particulars of depreciation allowable as per the IT Act,1961 in respect of each asset or block of assets as the case may be , in the - </a:t>
                      </a:r>
                      <a:endParaRPr lang="en-IN" sz="1400" dirty="0"/>
                    </a:p>
                  </a:txBody>
                  <a:tcPr/>
                </a:tc>
                <a:tc hMerge="1">
                  <a:txBody>
                    <a:bodyPr/>
                    <a:lstStyle/>
                    <a:p>
                      <a:endParaRPr lang="en-IN" sz="1400"/>
                    </a:p>
                  </a:txBody>
                  <a:tcPr/>
                </a:tc>
                <a:tc hMerge="1">
                  <a:txBody>
                    <a:bodyPr/>
                    <a:lstStyle/>
                    <a:p>
                      <a:endParaRPr lang="en-IN" sz="1400" dirty="0"/>
                    </a:p>
                  </a:txBody>
                  <a:tcPr/>
                </a:tc>
                <a:tc hMerge="1">
                  <a:txBody>
                    <a:bodyPr/>
                    <a:lstStyle/>
                    <a:p>
                      <a:endParaRPr lang="en-IN" sz="1400"/>
                    </a:p>
                  </a:txBody>
                  <a:tcPr/>
                </a:tc>
                <a:tc hMerge="1">
                  <a:txBody>
                    <a:bodyPr/>
                    <a:lstStyle/>
                    <a:p>
                      <a:endParaRPr lang="en-IN" sz="1400"/>
                    </a:p>
                  </a:txBody>
                  <a:tcPr/>
                </a:tc>
                <a:tc hMerge="1">
                  <a:txBody>
                    <a:bodyPr/>
                    <a:lstStyle/>
                    <a:p>
                      <a:endParaRPr lang="en-IN" sz="1400" dirty="0"/>
                    </a:p>
                  </a:txBody>
                  <a:tcPr/>
                </a:tc>
                <a:tc hMerge="1">
                  <a:txBody>
                    <a:bodyPr/>
                    <a:lstStyle/>
                    <a:p>
                      <a:endParaRPr lang="en-IN"/>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extLst>
                  <a:ext uri="{0D108BD9-81ED-4DB2-BD59-A6C34878D82A}">
                    <a16:rowId xmlns:a16="http://schemas.microsoft.com/office/drawing/2014/main" val="1524719704"/>
                  </a:ext>
                </a:extLst>
              </a:tr>
              <a:tr h="351683">
                <a:tc>
                  <a:txBody>
                    <a:bodyPr/>
                    <a:lstStyle/>
                    <a:p>
                      <a:endParaRPr lang="en-IN" sz="1400"/>
                    </a:p>
                  </a:txBody>
                  <a:tcPr/>
                </a:tc>
                <a:tc rowSpan="2">
                  <a:txBody>
                    <a:bodyPr/>
                    <a:lstStyle/>
                    <a:p>
                      <a:r>
                        <a:rPr lang="en-US" sz="1400" dirty="0"/>
                        <a:t>Description of Block of Assets/ Class of Assets</a:t>
                      </a:r>
                      <a:endParaRPr lang="en-IN" sz="1400" dirty="0"/>
                    </a:p>
                  </a:txBody>
                  <a:tcPr/>
                </a:tc>
                <a:tc rowSpan="2">
                  <a:txBody>
                    <a:bodyPr/>
                    <a:lstStyle/>
                    <a:p>
                      <a:r>
                        <a:rPr lang="en-US" sz="1400" dirty="0"/>
                        <a:t>Rate of depreciation (%)</a:t>
                      </a:r>
                      <a:endParaRPr lang="en-IN" sz="1400" dirty="0"/>
                    </a:p>
                  </a:txBody>
                  <a:tcPr/>
                </a:tc>
                <a:tc rowSpan="2">
                  <a:txBody>
                    <a:bodyPr/>
                    <a:lstStyle/>
                    <a:p>
                      <a:r>
                        <a:rPr lang="en-US" sz="1400" dirty="0"/>
                        <a:t>Opening WDV</a:t>
                      </a:r>
                      <a:endParaRPr lang="en-IN" sz="1400" dirty="0"/>
                    </a:p>
                  </a:txBody>
                  <a:tcPr/>
                </a:tc>
                <a:tc rowSpan="2">
                  <a:txBody>
                    <a:bodyPr/>
                    <a:lstStyle/>
                    <a:p>
                      <a:r>
                        <a:rPr lang="en-US" sz="1400" dirty="0"/>
                        <a:t>Adj. to WDV u/s 115BAA</a:t>
                      </a:r>
                      <a:endParaRPr lang="en-IN" sz="1400" dirty="0"/>
                    </a:p>
                  </a:txBody>
                  <a:tcPr/>
                </a:tc>
                <a:tc rowSpan="2">
                  <a:txBody>
                    <a:bodyPr/>
                    <a:lstStyle/>
                    <a:p>
                      <a:r>
                        <a:rPr lang="en-US" sz="1400" dirty="0"/>
                        <a:t>Adj. to WDV</a:t>
                      </a:r>
                      <a:endParaRPr lang="en-IN" sz="1400" dirty="0"/>
                    </a:p>
                  </a:txBody>
                  <a:tcPr/>
                </a:tc>
                <a:tc gridSpan="5">
                  <a:txBody>
                    <a:bodyPr/>
                    <a:lstStyle/>
                    <a:p>
                      <a:pPr algn="ctr"/>
                      <a:r>
                        <a:rPr lang="en-US" sz="1400" dirty="0"/>
                        <a:t>Additions</a:t>
                      </a:r>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rowSpan="2">
                  <a:txBody>
                    <a:bodyPr/>
                    <a:lstStyle/>
                    <a:p>
                      <a:pPr algn="ctr"/>
                      <a:r>
                        <a:rPr lang="en-US" sz="1400" dirty="0"/>
                        <a:t>Deductions</a:t>
                      </a:r>
                      <a:endParaRPr lang="en-IN" sz="1400" dirty="0"/>
                    </a:p>
                  </a:txBody>
                  <a:tcPr/>
                </a:tc>
                <a:tc rowSpan="2">
                  <a:txBody>
                    <a:bodyPr/>
                    <a:lstStyle/>
                    <a:p>
                      <a:pPr algn="ctr"/>
                      <a:r>
                        <a:rPr lang="en-US" sz="1400" dirty="0"/>
                        <a:t>Depreciation Allowable</a:t>
                      </a:r>
                      <a:endParaRPr lang="en-IN" sz="1400" dirty="0"/>
                    </a:p>
                  </a:txBody>
                  <a:tcPr/>
                </a:tc>
                <a:tc rowSpan="2">
                  <a:txBody>
                    <a:bodyPr/>
                    <a:lstStyle/>
                    <a:p>
                      <a:pPr algn="ctr"/>
                      <a:r>
                        <a:rPr lang="en-US" sz="1400" dirty="0"/>
                        <a:t>WDV at the end of the year</a:t>
                      </a:r>
                      <a:endParaRPr lang="en-IN" sz="1400" dirty="0"/>
                    </a:p>
                  </a:txBody>
                  <a:tcPr/>
                </a:tc>
                <a:extLst>
                  <a:ext uri="{0D108BD9-81ED-4DB2-BD59-A6C34878D82A}">
                    <a16:rowId xmlns:a16="http://schemas.microsoft.com/office/drawing/2014/main" val="2042819413"/>
                  </a:ext>
                </a:extLst>
              </a:tr>
              <a:tr h="1098408">
                <a:tc>
                  <a:txBody>
                    <a:bodyPr/>
                    <a:lstStyle/>
                    <a:p>
                      <a:endParaRPr lang="en-IN" sz="1400"/>
                    </a:p>
                  </a:txBody>
                  <a:tcPr/>
                </a:tc>
                <a:tc vMerge="1">
                  <a:txBody>
                    <a:bodyPr/>
                    <a:lstStyle/>
                    <a:p>
                      <a:endParaRPr lang="en-IN" sz="1400" dirty="0"/>
                    </a:p>
                  </a:txBody>
                  <a:tcPr/>
                </a:tc>
                <a:tc vMerge="1">
                  <a:txBody>
                    <a:bodyPr/>
                    <a:lstStyle/>
                    <a:p>
                      <a:endParaRPr lang="en-IN" sz="1400" dirty="0"/>
                    </a:p>
                  </a:txBody>
                  <a:tcPr/>
                </a:tc>
                <a:tc vMerge="1">
                  <a:txBody>
                    <a:bodyPr/>
                    <a:lstStyle/>
                    <a:p>
                      <a:endParaRPr lang="en-IN" sz="1400" dirty="0"/>
                    </a:p>
                  </a:txBody>
                  <a:tcPr/>
                </a:tc>
                <a:tc vMerge="1">
                  <a:txBody>
                    <a:bodyPr/>
                    <a:lstStyle/>
                    <a:p>
                      <a:endParaRPr lang="en-IN" sz="1400" dirty="0"/>
                    </a:p>
                  </a:txBody>
                  <a:tcPr/>
                </a:tc>
                <a:tc vMerge="1">
                  <a:txBody>
                    <a:bodyPr/>
                    <a:lstStyle/>
                    <a:p>
                      <a:endParaRPr lang="en-IN" sz="1400" dirty="0"/>
                    </a:p>
                  </a:txBody>
                  <a:tcPr/>
                </a:tc>
                <a:tc>
                  <a:txBody>
                    <a:bodyPr/>
                    <a:lstStyle/>
                    <a:p>
                      <a:r>
                        <a:rPr lang="en-US" sz="1400" dirty="0" err="1"/>
                        <a:t>Pur</a:t>
                      </a:r>
                      <a:r>
                        <a:rPr lang="en-US" sz="1400" dirty="0"/>
                        <a:t>.</a:t>
                      </a:r>
                    </a:p>
                    <a:p>
                      <a:r>
                        <a:rPr lang="en-US" sz="1400" dirty="0"/>
                        <a:t>Value</a:t>
                      </a:r>
                      <a:endParaRPr lang="en-IN" sz="1400" dirty="0"/>
                    </a:p>
                  </a:txBody>
                  <a:tcPr/>
                </a:tc>
                <a:tc>
                  <a:txBody>
                    <a:bodyPr/>
                    <a:lstStyle/>
                    <a:p>
                      <a:r>
                        <a:rPr lang="en-US" sz="1400" dirty="0"/>
                        <a:t>MODVAT</a:t>
                      </a:r>
                      <a:endParaRPr lang="en-IN" sz="1400" dirty="0"/>
                    </a:p>
                  </a:txBody>
                  <a:tcPr/>
                </a:tc>
                <a:tc>
                  <a:txBody>
                    <a:bodyPr/>
                    <a:lstStyle/>
                    <a:p>
                      <a:r>
                        <a:rPr lang="en-US" sz="1400" dirty="0"/>
                        <a:t>Change in rate of exchange</a:t>
                      </a:r>
                      <a:endParaRPr lang="en-IN" sz="1400" dirty="0"/>
                    </a:p>
                  </a:txBody>
                  <a:tcPr/>
                </a:tc>
                <a:tc>
                  <a:txBody>
                    <a:bodyPr/>
                    <a:lstStyle/>
                    <a:p>
                      <a:r>
                        <a:rPr lang="en-US" sz="1400" dirty="0"/>
                        <a:t>Subsidy/ Grant</a:t>
                      </a:r>
                      <a:endParaRPr lang="en-IN" sz="1400" dirty="0"/>
                    </a:p>
                  </a:txBody>
                  <a:tcPr/>
                </a:tc>
                <a:tc>
                  <a:txBody>
                    <a:bodyPr/>
                    <a:lstStyle/>
                    <a:p>
                      <a:r>
                        <a:rPr lang="en-US" sz="1400" dirty="0"/>
                        <a:t>Total Value of Purchase</a:t>
                      </a:r>
                      <a:endParaRPr lang="en-IN" sz="1400" dirty="0"/>
                    </a:p>
                  </a:txBody>
                  <a:tcPr/>
                </a:tc>
                <a:tc vMerge="1">
                  <a:txBody>
                    <a:bodyPr/>
                    <a:lstStyle/>
                    <a:p>
                      <a:endParaRPr lang="en-IN" sz="1400" dirty="0"/>
                    </a:p>
                  </a:txBody>
                  <a:tcPr/>
                </a:tc>
                <a:tc vMerge="1">
                  <a:txBody>
                    <a:bodyPr/>
                    <a:lstStyle/>
                    <a:p>
                      <a:endParaRPr lang="en-IN" sz="1400" dirty="0"/>
                    </a:p>
                  </a:txBody>
                  <a:tcPr/>
                </a:tc>
                <a:tc vMerge="1">
                  <a:txBody>
                    <a:bodyPr/>
                    <a:lstStyle/>
                    <a:p>
                      <a:endParaRPr lang="en-IN" sz="1400" dirty="0"/>
                    </a:p>
                  </a:txBody>
                  <a:tcPr/>
                </a:tc>
                <a:extLst>
                  <a:ext uri="{0D108BD9-81ED-4DB2-BD59-A6C34878D82A}">
                    <a16:rowId xmlns:a16="http://schemas.microsoft.com/office/drawing/2014/main" val="486218443"/>
                  </a:ext>
                </a:extLst>
              </a:tr>
            </a:tbl>
          </a:graphicData>
        </a:graphic>
      </p:graphicFrame>
      <p:graphicFrame>
        <p:nvGraphicFramePr>
          <p:cNvPr id="5" name="Table 6">
            <a:extLst>
              <a:ext uri="{FF2B5EF4-FFF2-40B4-BE49-F238E27FC236}">
                <a16:creationId xmlns:a16="http://schemas.microsoft.com/office/drawing/2014/main" id="{5AC8FB58-3E3A-4FBF-B13D-8E3A28A9121F}"/>
              </a:ext>
            </a:extLst>
          </p:cNvPr>
          <p:cNvGraphicFramePr>
            <a:graphicFrameLocks noGrp="1"/>
          </p:cNvGraphicFramePr>
          <p:nvPr>
            <p:extLst>
              <p:ext uri="{D42A27DB-BD31-4B8C-83A1-F6EECF244321}">
                <p14:modId xmlns:p14="http://schemas.microsoft.com/office/powerpoint/2010/main" val="3055956768"/>
              </p:ext>
            </p:extLst>
          </p:nvPr>
        </p:nvGraphicFramePr>
        <p:xfrm>
          <a:off x="771235" y="4526905"/>
          <a:ext cx="10931238" cy="2255520"/>
        </p:xfrm>
        <a:graphic>
          <a:graphicData uri="http://schemas.openxmlformats.org/drawingml/2006/table">
            <a:tbl>
              <a:tblPr firstRow="1" bandRow="1">
                <a:tableStyleId>{5C22544A-7EE6-4342-B048-85BDC9FD1C3A}</a:tableStyleId>
              </a:tblPr>
              <a:tblGrid>
                <a:gridCol w="506300">
                  <a:extLst>
                    <a:ext uri="{9D8B030D-6E8A-4147-A177-3AD203B41FA5}">
                      <a16:colId xmlns:a16="http://schemas.microsoft.com/office/drawing/2014/main" val="147894381"/>
                    </a:ext>
                  </a:extLst>
                </a:gridCol>
                <a:gridCol w="329592">
                  <a:extLst>
                    <a:ext uri="{9D8B030D-6E8A-4147-A177-3AD203B41FA5}">
                      <a16:colId xmlns:a16="http://schemas.microsoft.com/office/drawing/2014/main" val="3750488152"/>
                    </a:ext>
                  </a:extLst>
                </a:gridCol>
                <a:gridCol w="581891">
                  <a:extLst>
                    <a:ext uri="{9D8B030D-6E8A-4147-A177-3AD203B41FA5}">
                      <a16:colId xmlns:a16="http://schemas.microsoft.com/office/drawing/2014/main" val="2824055224"/>
                    </a:ext>
                  </a:extLst>
                </a:gridCol>
                <a:gridCol w="812800">
                  <a:extLst>
                    <a:ext uri="{9D8B030D-6E8A-4147-A177-3AD203B41FA5}">
                      <a16:colId xmlns:a16="http://schemas.microsoft.com/office/drawing/2014/main" val="4122718141"/>
                    </a:ext>
                  </a:extLst>
                </a:gridCol>
                <a:gridCol w="840509">
                  <a:extLst>
                    <a:ext uri="{9D8B030D-6E8A-4147-A177-3AD203B41FA5}">
                      <a16:colId xmlns:a16="http://schemas.microsoft.com/office/drawing/2014/main" val="317052713"/>
                    </a:ext>
                  </a:extLst>
                </a:gridCol>
                <a:gridCol w="1117601">
                  <a:extLst>
                    <a:ext uri="{9D8B030D-6E8A-4147-A177-3AD203B41FA5}">
                      <a16:colId xmlns:a16="http://schemas.microsoft.com/office/drawing/2014/main" val="3731097111"/>
                    </a:ext>
                  </a:extLst>
                </a:gridCol>
                <a:gridCol w="535709">
                  <a:extLst>
                    <a:ext uri="{9D8B030D-6E8A-4147-A177-3AD203B41FA5}">
                      <a16:colId xmlns:a16="http://schemas.microsoft.com/office/drawing/2014/main" val="4019848839"/>
                    </a:ext>
                  </a:extLst>
                </a:gridCol>
                <a:gridCol w="655782">
                  <a:extLst>
                    <a:ext uri="{9D8B030D-6E8A-4147-A177-3AD203B41FA5}">
                      <a16:colId xmlns:a16="http://schemas.microsoft.com/office/drawing/2014/main" val="715908592"/>
                    </a:ext>
                  </a:extLst>
                </a:gridCol>
                <a:gridCol w="480291">
                  <a:extLst>
                    <a:ext uri="{9D8B030D-6E8A-4147-A177-3AD203B41FA5}">
                      <a16:colId xmlns:a16="http://schemas.microsoft.com/office/drawing/2014/main" val="2673151511"/>
                    </a:ext>
                  </a:extLst>
                </a:gridCol>
                <a:gridCol w="879667">
                  <a:extLst>
                    <a:ext uri="{9D8B030D-6E8A-4147-A177-3AD203B41FA5}">
                      <a16:colId xmlns:a16="http://schemas.microsoft.com/office/drawing/2014/main" val="1713046698"/>
                    </a:ext>
                  </a:extLst>
                </a:gridCol>
                <a:gridCol w="827640">
                  <a:extLst>
                    <a:ext uri="{9D8B030D-6E8A-4147-A177-3AD203B41FA5}">
                      <a16:colId xmlns:a16="http://schemas.microsoft.com/office/drawing/2014/main" val="2242988928"/>
                    </a:ext>
                  </a:extLst>
                </a:gridCol>
                <a:gridCol w="1045129">
                  <a:extLst>
                    <a:ext uri="{9D8B030D-6E8A-4147-A177-3AD203B41FA5}">
                      <a16:colId xmlns:a16="http://schemas.microsoft.com/office/drawing/2014/main" val="3222662434"/>
                    </a:ext>
                  </a:extLst>
                </a:gridCol>
                <a:gridCol w="636599">
                  <a:extLst>
                    <a:ext uri="{9D8B030D-6E8A-4147-A177-3AD203B41FA5}">
                      <a16:colId xmlns:a16="http://schemas.microsoft.com/office/drawing/2014/main" val="1874295196"/>
                    </a:ext>
                  </a:extLst>
                </a:gridCol>
                <a:gridCol w="840864">
                  <a:extLst>
                    <a:ext uri="{9D8B030D-6E8A-4147-A177-3AD203B41FA5}">
                      <a16:colId xmlns:a16="http://schemas.microsoft.com/office/drawing/2014/main" val="3490159729"/>
                    </a:ext>
                  </a:extLst>
                </a:gridCol>
                <a:gridCol w="840864">
                  <a:extLst>
                    <a:ext uri="{9D8B030D-6E8A-4147-A177-3AD203B41FA5}">
                      <a16:colId xmlns:a16="http://schemas.microsoft.com/office/drawing/2014/main" val="1487421088"/>
                    </a:ext>
                  </a:extLst>
                </a:gridCol>
              </a:tblGrid>
              <a:tr h="491393">
                <a:tc>
                  <a:txBody>
                    <a:bodyPr/>
                    <a:lstStyle/>
                    <a:p>
                      <a:r>
                        <a:rPr lang="en-US" sz="1400" dirty="0"/>
                        <a:t>18</a:t>
                      </a:r>
                      <a:endParaRPr lang="en-IN" sz="1400" dirty="0"/>
                    </a:p>
                  </a:txBody>
                  <a:tcPr/>
                </a:tc>
                <a:tc gridSpan="14">
                  <a:txBody>
                    <a:bodyPr/>
                    <a:lstStyle/>
                    <a:p>
                      <a:r>
                        <a:rPr lang="en-US" sz="1400" dirty="0"/>
                        <a:t>Particulars of depreciation allowable as per the IT Act,1961 in respect of each asset or block of assets as the case may be , in the - </a:t>
                      </a:r>
                      <a:endParaRPr lang="en-IN" sz="1400" dirty="0"/>
                    </a:p>
                  </a:txBody>
                  <a:tcPr/>
                </a:tc>
                <a:tc hMerge="1">
                  <a:txBody>
                    <a:bodyPr/>
                    <a:lstStyle/>
                    <a:p>
                      <a:endParaRPr lang="en-IN" sz="1400"/>
                    </a:p>
                  </a:txBody>
                  <a:tcPr/>
                </a:tc>
                <a:tc hMerge="1">
                  <a:txBody>
                    <a:bodyPr/>
                    <a:lstStyle/>
                    <a:p>
                      <a:endParaRPr lang="en-IN" sz="1400" dirty="0"/>
                    </a:p>
                  </a:txBody>
                  <a:tcPr/>
                </a:tc>
                <a:tc hMerge="1">
                  <a:txBody>
                    <a:bodyPr/>
                    <a:lstStyle/>
                    <a:p>
                      <a:endParaRPr lang="en-IN" sz="1400"/>
                    </a:p>
                  </a:txBody>
                  <a:tcPr/>
                </a:tc>
                <a:tc hMerge="1">
                  <a:txBody>
                    <a:bodyPr/>
                    <a:lstStyle/>
                    <a:p>
                      <a:endParaRPr lang="en-IN"/>
                    </a:p>
                  </a:txBody>
                  <a:tcPr/>
                </a:tc>
                <a:tc hMerge="1">
                  <a:txBody>
                    <a:bodyPr/>
                    <a:lstStyle/>
                    <a:p>
                      <a:endParaRPr lang="en-IN" sz="1400"/>
                    </a:p>
                  </a:txBody>
                  <a:tcPr/>
                </a:tc>
                <a:tc hMerge="1">
                  <a:txBody>
                    <a:bodyPr/>
                    <a:lstStyle/>
                    <a:p>
                      <a:endParaRPr lang="en-IN" sz="1400" dirty="0"/>
                    </a:p>
                  </a:txBody>
                  <a:tcPr/>
                </a:tc>
                <a:tc hMerge="1">
                  <a:txBody>
                    <a:bodyPr/>
                    <a:lstStyle/>
                    <a:p>
                      <a:endParaRPr lang="en-IN"/>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extLst>
                  <a:ext uri="{0D108BD9-81ED-4DB2-BD59-A6C34878D82A}">
                    <a16:rowId xmlns:a16="http://schemas.microsoft.com/office/drawing/2014/main" val="1524719704"/>
                  </a:ext>
                </a:extLst>
              </a:tr>
              <a:tr h="351683">
                <a:tc rowSpan="2" gridSpan="2">
                  <a:txBody>
                    <a:bodyPr/>
                    <a:lstStyle/>
                    <a:p>
                      <a:r>
                        <a:rPr lang="en-US" sz="1400" dirty="0"/>
                        <a:t>Description of Block of Assets/ Class of Assets</a:t>
                      </a:r>
                      <a:endParaRPr lang="en-IN" sz="1400" dirty="0"/>
                    </a:p>
                  </a:txBody>
                  <a:tcPr/>
                </a:tc>
                <a:tc rowSpan="2" hMerge="1">
                  <a:txBody>
                    <a:bodyPr/>
                    <a:lstStyle/>
                    <a:p>
                      <a:r>
                        <a:rPr lang="en-US" sz="1400" dirty="0"/>
                        <a:t>Description of Block of Assets/ Class of Assets</a:t>
                      </a:r>
                      <a:endParaRPr lang="en-IN" sz="1400" dirty="0"/>
                    </a:p>
                  </a:txBody>
                  <a:tcPr/>
                </a:tc>
                <a:tc rowSpan="2">
                  <a:txBody>
                    <a:bodyPr/>
                    <a:lstStyle/>
                    <a:p>
                      <a:r>
                        <a:rPr lang="en-US" sz="1400" dirty="0"/>
                        <a:t>Rate of Dep.(%)</a:t>
                      </a:r>
                      <a:endParaRPr lang="en-IN" sz="1400" dirty="0"/>
                    </a:p>
                  </a:txBody>
                  <a:tcPr/>
                </a:tc>
                <a:tc rowSpan="2">
                  <a:txBody>
                    <a:bodyPr/>
                    <a:lstStyle/>
                    <a:p>
                      <a:r>
                        <a:rPr lang="en-US" sz="1400" dirty="0"/>
                        <a:t>Actual cost or WDV as the case may be</a:t>
                      </a:r>
                      <a:endParaRPr lang="en-IN" sz="1400" dirty="0"/>
                    </a:p>
                  </a:txBody>
                  <a:tcPr/>
                </a:tc>
                <a:tc rowSpan="2">
                  <a:txBody>
                    <a:bodyPr/>
                    <a:lstStyle/>
                    <a:p>
                      <a:r>
                        <a:rPr lang="en-US" sz="1200" dirty="0"/>
                        <a:t>Adj. to WDV u/s 115BAC/115BAD</a:t>
                      </a:r>
                    </a:p>
                    <a:p>
                      <a:r>
                        <a:rPr lang="en-US" sz="1200" dirty="0"/>
                        <a:t>(AY 21-22 only)</a:t>
                      </a:r>
                      <a:endParaRPr lang="en-IN" sz="1200" dirty="0"/>
                    </a:p>
                  </a:txBody>
                  <a:tcPr/>
                </a:tc>
                <a:tc rowSpan="2">
                  <a:txBody>
                    <a:bodyPr/>
                    <a:lstStyle/>
                    <a:p>
                      <a:r>
                        <a:rPr lang="en-US" sz="1200" dirty="0"/>
                        <a:t>Adj. made to WDV of Intangible asset due to excluding value of goodwill of a business or profession</a:t>
                      </a:r>
                      <a:endParaRPr lang="en-IN" sz="1200" dirty="0"/>
                    </a:p>
                  </a:txBody>
                  <a:tcPr/>
                </a:tc>
                <a:tc rowSpan="2">
                  <a:txBody>
                    <a:bodyPr/>
                    <a:lstStyle/>
                    <a:p>
                      <a:r>
                        <a:rPr lang="en-US" sz="1400" dirty="0"/>
                        <a:t>Adj. to WDV</a:t>
                      </a:r>
                      <a:endParaRPr lang="en-IN" sz="1400" dirty="0"/>
                    </a:p>
                  </a:txBody>
                  <a:tcPr/>
                </a:tc>
                <a:tc gridSpan="5">
                  <a:txBody>
                    <a:bodyPr/>
                    <a:lstStyle/>
                    <a:p>
                      <a:pPr algn="ctr"/>
                      <a:r>
                        <a:rPr lang="en-US" sz="1400" dirty="0"/>
                        <a:t>Additions</a:t>
                      </a:r>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rowSpan="2">
                  <a:txBody>
                    <a:bodyPr/>
                    <a:lstStyle/>
                    <a:p>
                      <a:pPr algn="ctr"/>
                      <a:r>
                        <a:rPr lang="en-US" sz="1400" dirty="0"/>
                        <a:t>Deductions</a:t>
                      </a:r>
                      <a:endParaRPr lang="en-IN" sz="1400" dirty="0"/>
                    </a:p>
                  </a:txBody>
                  <a:tcPr/>
                </a:tc>
                <a:tc rowSpan="2">
                  <a:txBody>
                    <a:bodyPr/>
                    <a:lstStyle/>
                    <a:p>
                      <a:pPr algn="ctr"/>
                      <a:r>
                        <a:rPr lang="en-US" sz="1400" dirty="0"/>
                        <a:t>Depreciation Allowable</a:t>
                      </a:r>
                      <a:endParaRPr lang="en-IN" sz="1400" dirty="0"/>
                    </a:p>
                  </a:txBody>
                  <a:tcPr/>
                </a:tc>
                <a:tc rowSpan="2">
                  <a:txBody>
                    <a:bodyPr/>
                    <a:lstStyle/>
                    <a:p>
                      <a:pPr algn="ctr"/>
                      <a:r>
                        <a:rPr lang="en-US" sz="1400" dirty="0"/>
                        <a:t>WDV at the end of the year</a:t>
                      </a:r>
                      <a:endParaRPr lang="en-IN" sz="1400" dirty="0"/>
                    </a:p>
                  </a:txBody>
                  <a:tcPr/>
                </a:tc>
                <a:extLst>
                  <a:ext uri="{0D108BD9-81ED-4DB2-BD59-A6C34878D82A}">
                    <a16:rowId xmlns:a16="http://schemas.microsoft.com/office/drawing/2014/main" val="2042819413"/>
                  </a:ext>
                </a:extLst>
              </a:tr>
              <a:tr h="1098408">
                <a:tc gridSpan="2" vMerge="1">
                  <a:txBody>
                    <a:bodyPr/>
                    <a:lstStyle/>
                    <a:p>
                      <a:endParaRPr lang="en-IN" sz="1400" dirty="0"/>
                    </a:p>
                  </a:txBody>
                  <a:tcPr/>
                </a:tc>
                <a:tc hMerge="1" vMerge="1">
                  <a:txBody>
                    <a:bodyPr/>
                    <a:lstStyle/>
                    <a:p>
                      <a:endParaRPr lang="en-IN" sz="1400" dirty="0"/>
                    </a:p>
                  </a:txBody>
                  <a:tcPr/>
                </a:tc>
                <a:tc vMerge="1">
                  <a:txBody>
                    <a:bodyPr/>
                    <a:lstStyle/>
                    <a:p>
                      <a:endParaRPr lang="en-IN" sz="1400" dirty="0"/>
                    </a:p>
                  </a:txBody>
                  <a:tcPr/>
                </a:tc>
                <a:tc vMerge="1">
                  <a:txBody>
                    <a:bodyPr/>
                    <a:lstStyle/>
                    <a:p>
                      <a:endParaRPr lang="en-IN" sz="1400" dirty="0"/>
                    </a:p>
                  </a:txBody>
                  <a:tcPr/>
                </a:tc>
                <a:tc vMerge="1">
                  <a:txBody>
                    <a:bodyPr/>
                    <a:lstStyle/>
                    <a:p>
                      <a:endParaRPr lang="en-IN" sz="1400" dirty="0"/>
                    </a:p>
                  </a:txBody>
                  <a:tcPr/>
                </a:tc>
                <a:tc vMerge="1">
                  <a:txBody>
                    <a:bodyPr/>
                    <a:lstStyle/>
                    <a:p>
                      <a:endParaRPr lang="en-IN"/>
                    </a:p>
                  </a:txBody>
                  <a:tcPr/>
                </a:tc>
                <a:tc vMerge="1">
                  <a:txBody>
                    <a:bodyPr/>
                    <a:lstStyle/>
                    <a:p>
                      <a:endParaRPr lang="en-IN" sz="1400" dirty="0"/>
                    </a:p>
                  </a:txBody>
                  <a:tcPr/>
                </a:tc>
                <a:tc>
                  <a:txBody>
                    <a:bodyPr/>
                    <a:lstStyle/>
                    <a:p>
                      <a:r>
                        <a:rPr lang="en-US" sz="1400" dirty="0" err="1"/>
                        <a:t>Pur</a:t>
                      </a:r>
                      <a:r>
                        <a:rPr lang="en-US" sz="1400" dirty="0"/>
                        <a:t>.</a:t>
                      </a:r>
                    </a:p>
                    <a:p>
                      <a:r>
                        <a:rPr lang="en-US" sz="1400" dirty="0"/>
                        <a:t>Value</a:t>
                      </a:r>
                      <a:endParaRPr lang="en-IN" sz="1400" dirty="0"/>
                    </a:p>
                  </a:txBody>
                  <a:tcPr/>
                </a:tc>
                <a:tc>
                  <a:txBody>
                    <a:bodyPr/>
                    <a:lstStyle/>
                    <a:p>
                      <a:r>
                        <a:rPr lang="en-US" sz="1400" dirty="0"/>
                        <a:t>MODVAT</a:t>
                      </a:r>
                      <a:endParaRPr lang="en-IN" sz="1400" dirty="0"/>
                    </a:p>
                  </a:txBody>
                  <a:tcPr/>
                </a:tc>
                <a:tc>
                  <a:txBody>
                    <a:bodyPr/>
                    <a:lstStyle/>
                    <a:p>
                      <a:r>
                        <a:rPr lang="en-US" sz="1400" dirty="0"/>
                        <a:t>Change in rate of exchange</a:t>
                      </a:r>
                      <a:endParaRPr lang="en-IN" sz="1400" dirty="0"/>
                    </a:p>
                  </a:txBody>
                  <a:tcPr/>
                </a:tc>
                <a:tc>
                  <a:txBody>
                    <a:bodyPr/>
                    <a:lstStyle/>
                    <a:p>
                      <a:r>
                        <a:rPr lang="en-US" sz="1400" dirty="0"/>
                        <a:t>Subsidy/ Grant</a:t>
                      </a:r>
                      <a:endParaRPr lang="en-IN" sz="1400" dirty="0"/>
                    </a:p>
                  </a:txBody>
                  <a:tcPr/>
                </a:tc>
                <a:tc>
                  <a:txBody>
                    <a:bodyPr/>
                    <a:lstStyle/>
                    <a:p>
                      <a:r>
                        <a:rPr lang="en-US" sz="1400" dirty="0"/>
                        <a:t>Total Value of Purchase</a:t>
                      </a:r>
                      <a:endParaRPr lang="en-IN" sz="1400" dirty="0"/>
                    </a:p>
                  </a:txBody>
                  <a:tcPr/>
                </a:tc>
                <a:tc vMerge="1">
                  <a:txBody>
                    <a:bodyPr/>
                    <a:lstStyle/>
                    <a:p>
                      <a:endParaRPr lang="en-IN" sz="1400" dirty="0"/>
                    </a:p>
                  </a:txBody>
                  <a:tcPr/>
                </a:tc>
                <a:tc vMerge="1">
                  <a:txBody>
                    <a:bodyPr/>
                    <a:lstStyle/>
                    <a:p>
                      <a:endParaRPr lang="en-IN" sz="1400" dirty="0"/>
                    </a:p>
                  </a:txBody>
                  <a:tcPr/>
                </a:tc>
                <a:tc vMerge="1">
                  <a:txBody>
                    <a:bodyPr/>
                    <a:lstStyle/>
                    <a:p>
                      <a:endParaRPr lang="en-IN" sz="1400" dirty="0"/>
                    </a:p>
                  </a:txBody>
                  <a:tcPr/>
                </a:tc>
                <a:extLst>
                  <a:ext uri="{0D108BD9-81ED-4DB2-BD59-A6C34878D82A}">
                    <a16:rowId xmlns:a16="http://schemas.microsoft.com/office/drawing/2014/main" val="486218443"/>
                  </a:ext>
                </a:extLst>
              </a:tr>
            </a:tbl>
          </a:graphicData>
        </a:graphic>
      </p:graphicFrame>
    </p:spTree>
    <p:extLst>
      <p:ext uri="{BB962C8B-B14F-4D97-AF65-F5344CB8AC3E}">
        <p14:creationId xmlns:p14="http://schemas.microsoft.com/office/powerpoint/2010/main" val="2763052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2926B-87BC-4363-979B-0FA1EAD95169}"/>
              </a:ext>
            </a:extLst>
          </p:cNvPr>
          <p:cNvSpPr>
            <a:spLocks noGrp="1"/>
          </p:cNvSpPr>
          <p:nvPr>
            <p:ph type="title"/>
          </p:nvPr>
        </p:nvSpPr>
        <p:spPr>
          <a:xfrm>
            <a:off x="1159564" y="517236"/>
            <a:ext cx="9872872" cy="1082964"/>
          </a:xfrm>
        </p:spPr>
        <p:txBody>
          <a:bodyPr>
            <a:normAutofit fontScale="90000"/>
          </a:bodyPr>
          <a:lstStyle/>
          <a:p>
            <a:r>
              <a:rPr lang="en-US" sz="4000" dirty="0"/>
              <a:t>DEPRECIATION ON GOODWILL - Sections 2(11), 32, 50 &amp; 55</a:t>
            </a:r>
            <a:endParaRPr lang="en-IN" sz="4000" dirty="0"/>
          </a:p>
        </p:txBody>
      </p:sp>
      <p:sp>
        <p:nvSpPr>
          <p:cNvPr id="3" name="Content Placeholder 2">
            <a:extLst>
              <a:ext uri="{FF2B5EF4-FFF2-40B4-BE49-F238E27FC236}">
                <a16:creationId xmlns:a16="http://schemas.microsoft.com/office/drawing/2014/main" id="{E4A51706-FDC4-4D34-AD11-D49561CF0B7C}"/>
              </a:ext>
            </a:extLst>
          </p:cNvPr>
          <p:cNvSpPr>
            <a:spLocks noGrp="1"/>
          </p:cNvSpPr>
          <p:nvPr>
            <p:ph idx="1"/>
          </p:nvPr>
        </p:nvSpPr>
        <p:spPr>
          <a:xfrm>
            <a:off x="1143000" y="1904999"/>
            <a:ext cx="9872871" cy="4555067"/>
          </a:xfrm>
        </p:spPr>
        <p:txBody>
          <a:bodyPr>
            <a:normAutofit/>
          </a:bodyPr>
          <a:lstStyle/>
          <a:p>
            <a:pPr algn="just"/>
            <a:r>
              <a:rPr lang="en-US" dirty="0"/>
              <a:t>The SC in the case of </a:t>
            </a:r>
            <a:r>
              <a:rPr lang="en-US" b="1" dirty="0" err="1"/>
              <a:t>Smifs</a:t>
            </a:r>
            <a:r>
              <a:rPr lang="en-US" b="1" dirty="0"/>
              <a:t> Securities Ltd. 348 ITR 302 (2012)</a:t>
            </a:r>
            <a:r>
              <a:rPr lang="en-US" dirty="0"/>
              <a:t> had held that the goodwill of a business or profession is a depreciable asset and depreciation on goodwill is allowable under section 32. </a:t>
            </a:r>
          </a:p>
          <a:p>
            <a:pPr algn="just"/>
            <a:r>
              <a:rPr lang="en-US" dirty="0"/>
              <a:t>Now it is provided that goodwill of a business or profession will not be considered as a depreciable asset.</a:t>
            </a:r>
          </a:p>
          <a:p>
            <a:pPr algn="just"/>
            <a:r>
              <a:rPr lang="en-US" dirty="0"/>
              <a:t>Section 2(11) is amended to exclude goodwill of a business or profession from the definition of ‘block of assets’. </a:t>
            </a:r>
          </a:p>
          <a:p>
            <a:pPr algn="just"/>
            <a:r>
              <a:rPr lang="en-US" dirty="0"/>
              <a:t>Section 32(1)(ii) and Explanation 3 to section 32 are amended to provide that goodwill of a business or profession shall not be considered as an asset and shall not be eligible for depreciation.</a:t>
            </a:r>
          </a:p>
        </p:txBody>
      </p:sp>
    </p:spTree>
    <p:extLst>
      <p:ext uri="{BB962C8B-B14F-4D97-AF65-F5344CB8AC3E}">
        <p14:creationId xmlns:p14="http://schemas.microsoft.com/office/powerpoint/2010/main" val="1092170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D7C1C-E387-4CED-A14D-CF023F5CD4A1}"/>
              </a:ext>
            </a:extLst>
          </p:cNvPr>
          <p:cNvSpPr>
            <a:spLocks noGrp="1"/>
          </p:cNvSpPr>
          <p:nvPr>
            <p:ph type="title"/>
          </p:nvPr>
        </p:nvSpPr>
        <p:spPr/>
        <p:txBody>
          <a:bodyPr/>
          <a:lstStyle/>
          <a:p>
            <a:r>
              <a:rPr lang="en-IN" dirty="0" err="1"/>
              <a:t>Contd</a:t>
            </a:r>
            <a:r>
              <a:rPr lang="en-IN" dirty="0"/>
              <a:t>….</a:t>
            </a:r>
          </a:p>
        </p:txBody>
      </p:sp>
      <p:sp>
        <p:nvSpPr>
          <p:cNvPr id="3" name="Content Placeholder 2">
            <a:extLst>
              <a:ext uri="{FF2B5EF4-FFF2-40B4-BE49-F238E27FC236}">
                <a16:creationId xmlns:a16="http://schemas.microsoft.com/office/drawing/2014/main" id="{03056B2E-B923-474F-B480-AD0110938692}"/>
              </a:ext>
            </a:extLst>
          </p:cNvPr>
          <p:cNvSpPr>
            <a:spLocks noGrp="1"/>
          </p:cNvSpPr>
          <p:nvPr>
            <p:ph idx="1"/>
          </p:nvPr>
        </p:nvSpPr>
        <p:spPr>
          <a:xfrm>
            <a:off x="677334" y="1532467"/>
            <a:ext cx="9304866" cy="4508895"/>
          </a:xfrm>
        </p:spPr>
        <p:txBody>
          <a:bodyPr>
            <a:normAutofit/>
          </a:bodyPr>
          <a:lstStyle/>
          <a:p>
            <a:pPr algn="just"/>
            <a:r>
              <a:rPr lang="en-US" dirty="0"/>
              <a:t>Proviso is added to section 50(2) to provide that where goodwill of a business or profession formed part of a block of assets and depreciation has been claimed by the </a:t>
            </a:r>
            <a:r>
              <a:rPr lang="en-US" dirty="0" err="1"/>
              <a:t>assessee</a:t>
            </a:r>
            <a:r>
              <a:rPr lang="en-US" dirty="0"/>
              <a:t> thereon under the Act till AY 2020-21, the WDV of that block of assets and STCG, if any, shall be determined in the prescribed manner.</a:t>
            </a:r>
          </a:p>
          <a:p>
            <a:pPr algn="just"/>
            <a:r>
              <a:rPr lang="en-US" dirty="0"/>
              <a:t>Section 55(2)(a) is substituted to provide that where goodwill is purchased by an </a:t>
            </a:r>
            <a:r>
              <a:rPr lang="en-US" dirty="0" err="1"/>
              <a:t>assessee</a:t>
            </a:r>
            <a:r>
              <a:rPr lang="en-US" dirty="0"/>
              <a:t>, the purchase price of the goodwill will be considered as cost of acquisition for the purpose of computation of Capital gains under section 48. </a:t>
            </a:r>
          </a:p>
          <a:p>
            <a:pPr algn="just"/>
            <a:r>
              <a:rPr lang="en-US" dirty="0"/>
              <a:t>If the </a:t>
            </a:r>
            <a:r>
              <a:rPr lang="en-US" dirty="0" err="1"/>
              <a:t>assessee</a:t>
            </a:r>
            <a:r>
              <a:rPr lang="en-US" dirty="0"/>
              <a:t> has claimed and has been allowed depreciation in relation to such goodwill prior to AY 2021-22, then the depreciation so claimed by the </a:t>
            </a:r>
            <a:r>
              <a:rPr lang="en-US" dirty="0" err="1"/>
              <a:t>assessee</a:t>
            </a:r>
            <a:r>
              <a:rPr lang="en-US" dirty="0"/>
              <a:t> shall be reduced from the amount of purchase price of the goodwill.</a:t>
            </a:r>
          </a:p>
          <a:p>
            <a:pPr algn="just"/>
            <a:r>
              <a:rPr lang="en-US" b="1" dirty="0">
                <a:latin typeface="+mj-lt"/>
                <a:cs typeface="Times New Roman" panose="02020603050405020304" pitchFamily="18" charset="0"/>
              </a:rPr>
              <a:t>Accordingly, Form 3CD has made the necessary changes in clause 18. A new sub-clause (</a:t>
            </a:r>
            <a:r>
              <a:rPr lang="en-US" b="1" dirty="0" err="1">
                <a:latin typeface="+mj-lt"/>
                <a:cs typeface="Times New Roman" panose="02020603050405020304" pitchFamily="18" charset="0"/>
              </a:rPr>
              <a:t>cb</a:t>
            </a:r>
            <a:r>
              <a:rPr lang="en-US" b="1" dirty="0">
                <a:latin typeface="+mj-lt"/>
                <a:cs typeface="Times New Roman" panose="02020603050405020304" pitchFamily="18" charset="0"/>
              </a:rPr>
              <a:t>) is inserted in clause 18 of Form 3CD for reporting the adjustment in WDV of the block of assets.</a:t>
            </a:r>
            <a:endParaRPr lang="en-IN" b="1" dirty="0"/>
          </a:p>
          <a:p>
            <a:pPr marL="0" indent="0" algn="just">
              <a:buNone/>
            </a:pPr>
            <a:endParaRPr lang="en-IN" dirty="0"/>
          </a:p>
          <a:p>
            <a:endParaRPr lang="en-IN" dirty="0"/>
          </a:p>
        </p:txBody>
      </p:sp>
    </p:spTree>
    <p:extLst>
      <p:ext uri="{BB962C8B-B14F-4D97-AF65-F5344CB8AC3E}">
        <p14:creationId xmlns:p14="http://schemas.microsoft.com/office/powerpoint/2010/main" val="1767319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DB204-ABE6-4551-849A-BA2CC261E231}"/>
              </a:ext>
            </a:extLst>
          </p:cNvPr>
          <p:cNvSpPr>
            <a:spLocks noGrp="1"/>
          </p:cNvSpPr>
          <p:nvPr>
            <p:ph type="title"/>
          </p:nvPr>
        </p:nvSpPr>
        <p:spPr>
          <a:xfrm>
            <a:off x="1143000" y="609600"/>
            <a:ext cx="9875520" cy="849745"/>
          </a:xfrm>
        </p:spPr>
        <p:txBody>
          <a:bodyPr/>
          <a:lstStyle/>
          <a:p>
            <a:r>
              <a:rPr lang="en-US" b="1" dirty="0"/>
              <a:t>CLAUSE 32 – PARTB OF FORM 3CD</a:t>
            </a:r>
            <a:r>
              <a:rPr lang="en-US" dirty="0"/>
              <a:t>	</a:t>
            </a:r>
            <a:endParaRPr lang="en-IN" dirty="0"/>
          </a:p>
        </p:txBody>
      </p:sp>
      <p:sp>
        <p:nvSpPr>
          <p:cNvPr id="3" name="Content Placeholder 2">
            <a:extLst>
              <a:ext uri="{FF2B5EF4-FFF2-40B4-BE49-F238E27FC236}">
                <a16:creationId xmlns:a16="http://schemas.microsoft.com/office/drawing/2014/main" id="{367A0ED0-B213-4DC9-A5BC-FFE35242C28C}"/>
              </a:ext>
            </a:extLst>
          </p:cNvPr>
          <p:cNvSpPr>
            <a:spLocks noGrp="1"/>
          </p:cNvSpPr>
          <p:nvPr>
            <p:ph idx="1"/>
          </p:nvPr>
        </p:nvSpPr>
        <p:spPr>
          <a:xfrm>
            <a:off x="1143001" y="1459345"/>
            <a:ext cx="8627532" cy="4636655"/>
          </a:xfrm>
        </p:spPr>
        <p:txBody>
          <a:bodyPr/>
          <a:lstStyle/>
          <a:p>
            <a:pPr algn="just">
              <a:lnSpc>
                <a:spcPct val="150000"/>
              </a:lnSpc>
            </a:pPr>
            <a:r>
              <a:rPr lang="en-US" b="1" dirty="0">
                <a:latin typeface="+mj-lt"/>
                <a:cs typeface="Times New Roman" panose="02020603050405020304" pitchFamily="18" charset="0"/>
              </a:rPr>
              <a:t>Adjustment in brought forward losses if option u/s 115BAC/115BAD is exercised</a:t>
            </a:r>
          </a:p>
          <a:p>
            <a:pPr marL="268288" indent="0" algn="just">
              <a:lnSpc>
                <a:spcPct val="150000"/>
              </a:lnSpc>
              <a:buNone/>
            </a:pPr>
            <a:r>
              <a:rPr lang="en-US" dirty="0">
                <a:latin typeface="+mj-lt"/>
                <a:cs typeface="Times New Roman" panose="02020603050405020304" pitchFamily="18" charset="0"/>
              </a:rPr>
              <a:t>The new tax regime u/s 115BAA, section 115BAC &amp; section 115BAD do not allow certain deductions and if the option under these provisions is exercised then the brought forward losses need to be modified to the extent they are related to such restricted disallowed deductions. Similar to changes in clause 8a and clause 18, clause 32 of the form 3CD is also amended to include section 115BAC &amp; section 115BAD in the reporting requirement.</a:t>
            </a:r>
            <a:endParaRPr lang="en-IN" dirty="0">
              <a:latin typeface="+mj-lt"/>
              <a:cs typeface="Times New Roman" panose="02020603050405020304" pitchFamily="18" charset="0"/>
            </a:endParaRPr>
          </a:p>
        </p:txBody>
      </p:sp>
    </p:spTree>
    <p:extLst>
      <p:ext uri="{BB962C8B-B14F-4D97-AF65-F5344CB8AC3E}">
        <p14:creationId xmlns:p14="http://schemas.microsoft.com/office/powerpoint/2010/main" val="3358949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E35CB-4F34-4B4A-BE2F-815296F08C02}"/>
              </a:ext>
            </a:extLst>
          </p:cNvPr>
          <p:cNvSpPr>
            <a:spLocks noGrp="1"/>
          </p:cNvSpPr>
          <p:nvPr>
            <p:ph type="title"/>
          </p:nvPr>
        </p:nvSpPr>
        <p:spPr>
          <a:xfrm>
            <a:off x="677334" y="609600"/>
            <a:ext cx="8596668" cy="674255"/>
          </a:xfrm>
        </p:spPr>
        <p:txBody>
          <a:bodyPr/>
          <a:lstStyle/>
          <a:p>
            <a:r>
              <a:rPr lang="en-US" b="1" dirty="0"/>
              <a:t>CLAUSE 32 – PARTB OF FORM 3CD</a:t>
            </a:r>
            <a:r>
              <a:rPr lang="en-US" dirty="0"/>
              <a:t>	</a:t>
            </a:r>
            <a:endParaRPr lang="en-IN" dirty="0"/>
          </a:p>
        </p:txBody>
      </p:sp>
      <p:sp>
        <p:nvSpPr>
          <p:cNvPr id="3" name="Content Placeholder 2">
            <a:extLst>
              <a:ext uri="{FF2B5EF4-FFF2-40B4-BE49-F238E27FC236}">
                <a16:creationId xmlns:a16="http://schemas.microsoft.com/office/drawing/2014/main" id="{C2AA2967-30FC-475B-A64E-B77BC0A2F89E}"/>
              </a:ext>
            </a:extLst>
          </p:cNvPr>
          <p:cNvSpPr>
            <a:spLocks noGrp="1"/>
          </p:cNvSpPr>
          <p:nvPr>
            <p:ph idx="1"/>
          </p:nvPr>
        </p:nvSpPr>
        <p:spPr>
          <a:xfrm>
            <a:off x="677333" y="1283855"/>
            <a:ext cx="10166157" cy="4757507"/>
          </a:xfrm>
        </p:spPr>
        <p:txBody>
          <a:bodyPr/>
          <a:lstStyle/>
          <a:p>
            <a:r>
              <a:rPr lang="en-US" b="1" u="sng" dirty="0"/>
              <a:t>Before Amendment </a:t>
            </a:r>
          </a:p>
          <a:p>
            <a:endParaRPr lang="en-US" b="1" u="sng" dirty="0"/>
          </a:p>
          <a:p>
            <a:endParaRPr lang="en-US" b="1" u="sng" dirty="0"/>
          </a:p>
          <a:p>
            <a:endParaRPr lang="en-US" b="1" u="sng" dirty="0"/>
          </a:p>
          <a:p>
            <a:endParaRPr lang="en-US" b="1" u="sng" dirty="0"/>
          </a:p>
          <a:p>
            <a:endParaRPr lang="en-US" b="1" u="sng" dirty="0"/>
          </a:p>
          <a:p>
            <a:r>
              <a:rPr lang="en-US" b="1" u="sng" dirty="0"/>
              <a:t>After Amendment</a:t>
            </a:r>
          </a:p>
          <a:p>
            <a:endParaRPr lang="en-IN" b="1" u="sng" dirty="0"/>
          </a:p>
        </p:txBody>
      </p:sp>
      <p:graphicFrame>
        <p:nvGraphicFramePr>
          <p:cNvPr id="4" name="Table 4">
            <a:extLst>
              <a:ext uri="{FF2B5EF4-FFF2-40B4-BE49-F238E27FC236}">
                <a16:creationId xmlns:a16="http://schemas.microsoft.com/office/drawing/2014/main" id="{A178FFEA-6334-4260-95F3-BE605D208E8A}"/>
              </a:ext>
            </a:extLst>
          </p:cNvPr>
          <p:cNvGraphicFramePr>
            <a:graphicFrameLocks noGrp="1"/>
          </p:cNvGraphicFramePr>
          <p:nvPr>
            <p:extLst>
              <p:ext uri="{D42A27DB-BD31-4B8C-83A1-F6EECF244321}">
                <p14:modId xmlns:p14="http://schemas.microsoft.com/office/powerpoint/2010/main" val="3906770002"/>
              </p:ext>
            </p:extLst>
          </p:nvPr>
        </p:nvGraphicFramePr>
        <p:xfrm>
          <a:off x="1080655" y="1864975"/>
          <a:ext cx="9910618" cy="1556174"/>
        </p:xfrm>
        <a:graphic>
          <a:graphicData uri="http://schemas.openxmlformats.org/drawingml/2006/table">
            <a:tbl>
              <a:tblPr firstRow="1" bandRow="1">
                <a:tableStyleId>{5C22544A-7EE6-4342-B048-85BDC9FD1C3A}</a:tableStyleId>
              </a:tblPr>
              <a:tblGrid>
                <a:gridCol w="497226">
                  <a:extLst>
                    <a:ext uri="{9D8B030D-6E8A-4147-A177-3AD203B41FA5}">
                      <a16:colId xmlns:a16="http://schemas.microsoft.com/office/drawing/2014/main" val="2252405403"/>
                    </a:ext>
                  </a:extLst>
                </a:gridCol>
                <a:gridCol w="971355">
                  <a:extLst>
                    <a:ext uri="{9D8B030D-6E8A-4147-A177-3AD203B41FA5}">
                      <a16:colId xmlns:a16="http://schemas.microsoft.com/office/drawing/2014/main" val="4053822867"/>
                    </a:ext>
                  </a:extLst>
                </a:gridCol>
                <a:gridCol w="1016000">
                  <a:extLst>
                    <a:ext uri="{9D8B030D-6E8A-4147-A177-3AD203B41FA5}">
                      <a16:colId xmlns:a16="http://schemas.microsoft.com/office/drawing/2014/main" val="2096970712"/>
                    </a:ext>
                  </a:extLst>
                </a:gridCol>
                <a:gridCol w="886691">
                  <a:extLst>
                    <a:ext uri="{9D8B030D-6E8A-4147-A177-3AD203B41FA5}">
                      <a16:colId xmlns:a16="http://schemas.microsoft.com/office/drawing/2014/main" val="648068622"/>
                    </a:ext>
                  </a:extLst>
                </a:gridCol>
                <a:gridCol w="1136073">
                  <a:extLst>
                    <a:ext uri="{9D8B030D-6E8A-4147-A177-3AD203B41FA5}">
                      <a16:colId xmlns:a16="http://schemas.microsoft.com/office/drawing/2014/main" val="1288899677"/>
                    </a:ext>
                  </a:extLst>
                </a:gridCol>
                <a:gridCol w="2419917">
                  <a:extLst>
                    <a:ext uri="{9D8B030D-6E8A-4147-A177-3AD203B41FA5}">
                      <a16:colId xmlns:a16="http://schemas.microsoft.com/office/drawing/2014/main" val="2288408828"/>
                    </a:ext>
                  </a:extLst>
                </a:gridCol>
                <a:gridCol w="994452">
                  <a:extLst>
                    <a:ext uri="{9D8B030D-6E8A-4147-A177-3AD203B41FA5}">
                      <a16:colId xmlns:a16="http://schemas.microsoft.com/office/drawing/2014/main" val="1420766634"/>
                    </a:ext>
                  </a:extLst>
                </a:gridCol>
                <a:gridCol w="994452">
                  <a:extLst>
                    <a:ext uri="{9D8B030D-6E8A-4147-A177-3AD203B41FA5}">
                      <a16:colId xmlns:a16="http://schemas.microsoft.com/office/drawing/2014/main" val="3977001008"/>
                    </a:ext>
                  </a:extLst>
                </a:gridCol>
                <a:gridCol w="994452">
                  <a:extLst>
                    <a:ext uri="{9D8B030D-6E8A-4147-A177-3AD203B41FA5}">
                      <a16:colId xmlns:a16="http://schemas.microsoft.com/office/drawing/2014/main" val="1117625709"/>
                    </a:ext>
                  </a:extLst>
                </a:gridCol>
              </a:tblGrid>
              <a:tr h="397934">
                <a:tc>
                  <a:txBody>
                    <a:bodyPr/>
                    <a:lstStyle/>
                    <a:p>
                      <a:r>
                        <a:rPr lang="en-US" sz="1400" dirty="0"/>
                        <a:t>32</a:t>
                      </a:r>
                      <a:endParaRPr lang="en-IN" sz="1400" dirty="0"/>
                    </a:p>
                  </a:txBody>
                  <a:tcPr/>
                </a:tc>
                <a:tc gridSpan="8">
                  <a:txBody>
                    <a:bodyPr/>
                    <a:lstStyle/>
                    <a:p>
                      <a:r>
                        <a:rPr lang="en-US" sz="1400" dirty="0"/>
                        <a:t>Details of brought forward loss or depreciation allowance, in the following manner, to extent available</a:t>
                      </a:r>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extLst>
                  <a:ext uri="{0D108BD9-81ED-4DB2-BD59-A6C34878D82A}">
                    <a16:rowId xmlns:a16="http://schemas.microsoft.com/office/drawing/2014/main" val="2468140550"/>
                  </a:ext>
                </a:extLst>
              </a:tr>
              <a:tr h="656167">
                <a:tc>
                  <a:txBody>
                    <a:bodyPr/>
                    <a:lstStyle/>
                    <a:p>
                      <a:r>
                        <a:rPr lang="en-US" sz="1400" dirty="0" err="1"/>
                        <a:t>S.No</a:t>
                      </a:r>
                      <a:endParaRPr lang="en-IN" sz="1400" dirty="0"/>
                    </a:p>
                  </a:txBody>
                  <a:tcPr/>
                </a:tc>
                <a:tc>
                  <a:txBody>
                    <a:bodyPr/>
                    <a:lstStyle/>
                    <a:p>
                      <a:r>
                        <a:rPr lang="en-US" sz="1400" dirty="0"/>
                        <a:t>Asst. Year</a:t>
                      </a:r>
                      <a:endParaRPr lang="en-IN" sz="1400" dirty="0"/>
                    </a:p>
                  </a:txBody>
                  <a:tcPr/>
                </a:tc>
                <a:tc>
                  <a:txBody>
                    <a:bodyPr/>
                    <a:lstStyle/>
                    <a:p>
                      <a:r>
                        <a:rPr lang="en-US" sz="1400" dirty="0"/>
                        <a:t>Nature of allowance</a:t>
                      </a:r>
                      <a:endParaRPr lang="en-IN" sz="1400" dirty="0"/>
                    </a:p>
                  </a:txBody>
                  <a:tcPr/>
                </a:tc>
                <a:tc>
                  <a:txBody>
                    <a:bodyPr/>
                    <a:lstStyle/>
                    <a:p>
                      <a:r>
                        <a:rPr lang="en-US" sz="1400" dirty="0"/>
                        <a:t>Amt as returned</a:t>
                      </a:r>
                      <a:endParaRPr lang="en-IN" sz="1400" dirty="0"/>
                    </a:p>
                  </a:txBody>
                  <a:tcPr/>
                </a:tc>
                <a:tc>
                  <a:txBody>
                    <a:bodyPr/>
                    <a:lstStyle/>
                    <a:p>
                      <a:r>
                        <a:rPr lang="en-US" sz="1400" dirty="0"/>
                        <a:t>All losses or allowances not allowed u/s 115BAA</a:t>
                      </a:r>
                      <a:endParaRPr lang="en-IN" sz="1400" dirty="0"/>
                    </a:p>
                  </a:txBody>
                  <a:tcPr/>
                </a:tc>
                <a:tc>
                  <a:txBody>
                    <a:bodyPr/>
                    <a:lstStyle/>
                    <a:p>
                      <a:r>
                        <a:rPr lang="en-US" sz="1400" dirty="0"/>
                        <a:t>Amt. as adj. by withdrawal of addl. Dep on account of opting for taxation u/s 115BAA (For AY 2020-21 only)</a:t>
                      </a:r>
                      <a:endParaRPr lang="en-IN"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Amount as assessed</a:t>
                      </a:r>
                      <a:endParaRPr lang="en-IN" sz="1400" dirty="0"/>
                    </a:p>
                    <a:p>
                      <a:endParaRPr lang="en-IN"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Order u/s and date</a:t>
                      </a:r>
                      <a:endParaRPr lang="en-IN" sz="1400" dirty="0"/>
                    </a:p>
                    <a:p>
                      <a:endParaRPr lang="en-IN" sz="1400" dirty="0"/>
                    </a:p>
                  </a:txBody>
                  <a:tcPr/>
                </a:tc>
                <a:tc>
                  <a:txBody>
                    <a:bodyPr/>
                    <a:lstStyle/>
                    <a:p>
                      <a:r>
                        <a:rPr lang="en-US" sz="1400" dirty="0"/>
                        <a:t>Remarks</a:t>
                      </a:r>
                      <a:endParaRPr lang="en-IN" sz="1400" dirty="0"/>
                    </a:p>
                  </a:txBody>
                  <a:tcPr/>
                </a:tc>
                <a:extLst>
                  <a:ext uri="{0D108BD9-81ED-4DB2-BD59-A6C34878D82A}">
                    <a16:rowId xmlns:a16="http://schemas.microsoft.com/office/drawing/2014/main" val="1583609907"/>
                  </a:ext>
                </a:extLst>
              </a:tr>
            </a:tbl>
          </a:graphicData>
        </a:graphic>
      </p:graphicFrame>
      <p:graphicFrame>
        <p:nvGraphicFramePr>
          <p:cNvPr id="5" name="Table 4">
            <a:extLst>
              <a:ext uri="{FF2B5EF4-FFF2-40B4-BE49-F238E27FC236}">
                <a16:creationId xmlns:a16="http://schemas.microsoft.com/office/drawing/2014/main" id="{96E4E614-38F5-4132-AD0B-EA98C286650C}"/>
              </a:ext>
            </a:extLst>
          </p:cNvPr>
          <p:cNvGraphicFramePr>
            <a:graphicFrameLocks noGrp="1"/>
          </p:cNvGraphicFramePr>
          <p:nvPr>
            <p:extLst>
              <p:ext uri="{D42A27DB-BD31-4B8C-83A1-F6EECF244321}">
                <p14:modId xmlns:p14="http://schemas.microsoft.com/office/powerpoint/2010/main" val="3670098106"/>
              </p:ext>
            </p:extLst>
          </p:nvPr>
        </p:nvGraphicFramePr>
        <p:xfrm>
          <a:off x="1080655" y="4335702"/>
          <a:ext cx="9910618" cy="1556174"/>
        </p:xfrm>
        <a:graphic>
          <a:graphicData uri="http://schemas.openxmlformats.org/drawingml/2006/table">
            <a:tbl>
              <a:tblPr firstRow="1" bandRow="1">
                <a:tableStyleId>{5C22544A-7EE6-4342-B048-85BDC9FD1C3A}</a:tableStyleId>
              </a:tblPr>
              <a:tblGrid>
                <a:gridCol w="497226">
                  <a:extLst>
                    <a:ext uri="{9D8B030D-6E8A-4147-A177-3AD203B41FA5}">
                      <a16:colId xmlns:a16="http://schemas.microsoft.com/office/drawing/2014/main" val="2252405403"/>
                    </a:ext>
                  </a:extLst>
                </a:gridCol>
                <a:gridCol w="657319">
                  <a:extLst>
                    <a:ext uri="{9D8B030D-6E8A-4147-A177-3AD203B41FA5}">
                      <a16:colId xmlns:a16="http://schemas.microsoft.com/office/drawing/2014/main" val="4053822867"/>
                    </a:ext>
                  </a:extLst>
                </a:gridCol>
                <a:gridCol w="923636">
                  <a:extLst>
                    <a:ext uri="{9D8B030D-6E8A-4147-A177-3AD203B41FA5}">
                      <a16:colId xmlns:a16="http://schemas.microsoft.com/office/drawing/2014/main" val="2096970712"/>
                    </a:ext>
                  </a:extLst>
                </a:gridCol>
                <a:gridCol w="849746">
                  <a:extLst>
                    <a:ext uri="{9D8B030D-6E8A-4147-A177-3AD203B41FA5}">
                      <a16:colId xmlns:a16="http://schemas.microsoft.com/office/drawing/2014/main" val="648068622"/>
                    </a:ext>
                  </a:extLst>
                </a:gridCol>
                <a:gridCol w="1579418">
                  <a:extLst>
                    <a:ext uri="{9D8B030D-6E8A-4147-A177-3AD203B41FA5}">
                      <a16:colId xmlns:a16="http://schemas.microsoft.com/office/drawing/2014/main" val="1288899677"/>
                    </a:ext>
                  </a:extLst>
                </a:gridCol>
                <a:gridCol w="2419917">
                  <a:extLst>
                    <a:ext uri="{9D8B030D-6E8A-4147-A177-3AD203B41FA5}">
                      <a16:colId xmlns:a16="http://schemas.microsoft.com/office/drawing/2014/main" val="2288408828"/>
                    </a:ext>
                  </a:extLst>
                </a:gridCol>
                <a:gridCol w="994452">
                  <a:extLst>
                    <a:ext uri="{9D8B030D-6E8A-4147-A177-3AD203B41FA5}">
                      <a16:colId xmlns:a16="http://schemas.microsoft.com/office/drawing/2014/main" val="1420766634"/>
                    </a:ext>
                  </a:extLst>
                </a:gridCol>
                <a:gridCol w="994452">
                  <a:extLst>
                    <a:ext uri="{9D8B030D-6E8A-4147-A177-3AD203B41FA5}">
                      <a16:colId xmlns:a16="http://schemas.microsoft.com/office/drawing/2014/main" val="3977001008"/>
                    </a:ext>
                  </a:extLst>
                </a:gridCol>
                <a:gridCol w="994452">
                  <a:extLst>
                    <a:ext uri="{9D8B030D-6E8A-4147-A177-3AD203B41FA5}">
                      <a16:colId xmlns:a16="http://schemas.microsoft.com/office/drawing/2014/main" val="1117625709"/>
                    </a:ext>
                  </a:extLst>
                </a:gridCol>
              </a:tblGrid>
              <a:tr h="397934">
                <a:tc>
                  <a:txBody>
                    <a:bodyPr/>
                    <a:lstStyle/>
                    <a:p>
                      <a:r>
                        <a:rPr lang="en-US" sz="1400" dirty="0"/>
                        <a:t>32</a:t>
                      </a:r>
                      <a:endParaRPr lang="en-IN" sz="1400" dirty="0"/>
                    </a:p>
                  </a:txBody>
                  <a:tcPr/>
                </a:tc>
                <a:tc gridSpan="8">
                  <a:txBody>
                    <a:bodyPr/>
                    <a:lstStyle/>
                    <a:p>
                      <a:r>
                        <a:rPr lang="en-US" sz="1400" dirty="0"/>
                        <a:t>Details of brought forward loss or depreciation allowance, in the following manner, to extent available</a:t>
                      </a:r>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tc hMerge="1">
                  <a:txBody>
                    <a:bodyPr/>
                    <a:lstStyle/>
                    <a:p>
                      <a:endParaRPr lang="en-IN" sz="1400" dirty="0"/>
                    </a:p>
                  </a:txBody>
                  <a:tcPr/>
                </a:tc>
                <a:extLst>
                  <a:ext uri="{0D108BD9-81ED-4DB2-BD59-A6C34878D82A}">
                    <a16:rowId xmlns:a16="http://schemas.microsoft.com/office/drawing/2014/main" val="2468140550"/>
                  </a:ext>
                </a:extLst>
              </a:tr>
              <a:tr h="656167">
                <a:tc>
                  <a:txBody>
                    <a:bodyPr/>
                    <a:lstStyle/>
                    <a:p>
                      <a:r>
                        <a:rPr lang="en-US" sz="1400" dirty="0" err="1"/>
                        <a:t>S.No</a:t>
                      </a:r>
                      <a:endParaRPr lang="en-IN" sz="1400" dirty="0"/>
                    </a:p>
                  </a:txBody>
                  <a:tcPr/>
                </a:tc>
                <a:tc>
                  <a:txBody>
                    <a:bodyPr/>
                    <a:lstStyle/>
                    <a:p>
                      <a:r>
                        <a:rPr lang="en-US" sz="1400" dirty="0"/>
                        <a:t>Asst. Year</a:t>
                      </a:r>
                      <a:endParaRPr lang="en-IN" sz="1400" dirty="0"/>
                    </a:p>
                  </a:txBody>
                  <a:tcPr/>
                </a:tc>
                <a:tc>
                  <a:txBody>
                    <a:bodyPr/>
                    <a:lstStyle/>
                    <a:p>
                      <a:r>
                        <a:rPr lang="en-US" sz="1400" dirty="0"/>
                        <a:t>Nature of allowance</a:t>
                      </a:r>
                      <a:endParaRPr lang="en-IN" sz="1400" dirty="0"/>
                    </a:p>
                  </a:txBody>
                  <a:tcPr/>
                </a:tc>
                <a:tc>
                  <a:txBody>
                    <a:bodyPr/>
                    <a:lstStyle/>
                    <a:p>
                      <a:r>
                        <a:rPr lang="en-US" sz="1400" dirty="0"/>
                        <a:t>Amt as returned</a:t>
                      </a:r>
                      <a:endParaRPr lang="en-IN" sz="1400" dirty="0"/>
                    </a:p>
                  </a:txBody>
                  <a:tcPr/>
                </a:tc>
                <a:tc>
                  <a:txBody>
                    <a:bodyPr/>
                    <a:lstStyle/>
                    <a:p>
                      <a:r>
                        <a:rPr lang="en-US" sz="1400" dirty="0"/>
                        <a:t>All losses or allowances not allowed u/s 115BAA/115BAC/115BAD</a:t>
                      </a:r>
                      <a:endParaRPr lang="en-IN" sz="1400" dirty="0"/>
                    </a:p>
                  </a:txBody>
                  <a:tcPr/>
                </a:tc>
                <a:tc>
                  <a:txBody>
                    <a:bodyPr/>
                    <a:lstStyle/>
                    <a:p>
                      <a:r>
                        <a:rPr lang="en-US" sz="1400" dirty="0"/>
                        <a:t>Amt. as adj. by withdrawal of addl. Dep on account of opting for taxation u/s 115BAc/115BAD (For AY 2021-22 only)</a:t>
                      </a:r>
                      <a:endParaRPr lang="en-IN"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Amount as assessed</a:t>
                      </a:r>
                      <a:endParaRPr lang="en-IN" sz="1400" dirty="0"/>
                    </a:p>
                    <a:p>
                      <a:endParaRPr lang="en-IN"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Order u/s and date</a:t>
                      </a:r>
                      <a:endParaRPr lang="en-IN" sz="1400" dirty="0"/>
                    </a:p>
                    <a:p>
                      <a:endParaRPr lang="en-IN" sz="1400" dirty="0"/>
                    </a:p>
                  </a:txBody>
                  <a:tcPr/>
                </a:tc>
                <a:tc>
                  <a:txBody>
                    <a:bodyPr/>
                    <a:lstStyle/>
                    <a:p>
                      <a:r>
                        <a:rPr lang="en-US" sz="1400" dirty="0"/>
                        <a:t>Remarks</a:t>
                      </a:r>
                      <a:endParaRPr lang="en-IN" sz="1400" dirty="0"/>
                    </a:p>
                  </a:txBody>
                  <a:tcPr/>
                </a:tc>
                <a:extLst>
                  <a:ext uri="{0D108BD9-81ED-4DB2-BD59-A6C34878D82A}">
                    <a16:rowId xmlns:a16="http://schemas.microsoft.com/office/drawing/2014/main" val="1583609907"/>
                  </a:ext>
                </a:extLst>
              </a:tr>
            </a:tbl>
          </a:graphicData>
        </a:graphic>
      </p:graphicFrame>
    </p:spTree>
    <p:extLst>
      <p:ext uri="{BB962C8B-B14F-4D97-AF65-F5344CB8AC3E}">
        <p14:creationId xmlns:p14="http://schemas.microsoft.com/office/powerpoint/2010/main" val="19618576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83823-E43E-4932-A215-20192B7193EC}"/>
              </a:ext>
            </a:extLst>
          </p:cNvPr>
          <p:cNvSpPr>
            <a:spLocks noGrp="1"/>
          </p:cNvSpPr>
          <p:nvPr>
            <p:ph type="title"/>
          </p:nvPr>
        </p:nvSpPr>
        <p:spPr>
          <a:xfrm>
            <a:off x="988291" y="544945"/>
            <a:ext cx="10640291" cy="923637"/>
          </a:xfrm>
        </p:spPr>
        <p:txBody>
          <a:bodyPr>
            <a:normAutofit/>
          </a:bodyPr>
          <a:lstStyle/>
          <a:p>
            <a:r>
              <a:rPr lang="en-IN" sz="4000" dirty="0"/>
              <a:t>DIVIDEND DISTRIBUTION TAX (DDT)/DIVIDEND</a:t>
            </a:r>
          </a:p>
        </p:txBody>
      </p:sp>
      <p:sp>
        <p:nvSpPr>
          <p:cNvPr id="3" name="Content Placeholder 2">
            <a:extLst>
              <a:ext uri="{FF2B5EF4-FFF2-40B4-BE49-F238E27FC236}">
                <a16:creationId xmlns:a16="http://schemas.microsoft.com/office/drawing/2014/main" id="{5005BB5A-8F88-4523-AAB2-B7E07D8650C5}"/>
              </a:ext>
            </a:extLst>
          </p:cNvPr>
          <p:cNvSpPr>
            <a:spLocks noGrp="1"/>
          </p:cNvSpPr>
          <p:nvPr>
            <p:ph idx="1"/>
          </p:nvPr>
        </p:nvSpPr>
        <p:spPr>
          <a:xfrm>
            <a:off x="988291" y="1385455"/>
            <a:ext cx="10215417" cy="4927599"/>
          </a:xfrm>
        </p:spPr>
        <p:txBody>
          <a:bodyPr>
            <a:normAutofit/>
          </a:bodyPr>
          <a:lstStyle/>
          <a:p>
            <a:pPr algn="just"/>
            <a:r>
              <a:rPr lang="en-IN" b="1" dirty="0"/>
              <a:t>Distribution of dividend by domestic companies/ income by mutual funds (DDT) to be taxable in the hands of the shareholders/ unit holders - Section 115-O &amp; 115R</a:t>
            </a:r>
          </a:p>
          <a:p>
            <a:pPr marL="182563" indent="0" algn="just">
              <a:buNone/>
            </a:pPr>
            <a:r>
              <a:rPr lang="en-IN" b="1" dirty="0"/>
              <a:t>Earlier:</a:t>
            </a:r>
          </a:p>
          <a:p>
            <a:pPr marL="182563" indent="0" algn="just">
              <a:buNone/>
            </a:pPr>
            <a:r>
              <a:rPr lang="en-IN" dirty="0"/>
              <a:t>Domestic Companies &amp; Mutual Funds were </a:t>
            </a:r>
            <a:r>
              <a:rPr lang="en-IN" b="1" dirty="0"/>
              <a:t>liable to pay DDT</a:t>
            </a:r>
            <a:r>
              <a:rPr lang="en-IN" dirty="0"/>
              <a:t> on the amount of dividend/ income declared, distributed or paid by them. Such dividend/ income was exempt in the hands of the shareholder/ unit holder under sections 10(34)/ 10 (35).</a:t>
            </a:r>
          </a:p>
          <a:p>
            <a:pPr marL="182563" indent="0" algn="just">
              <a:buNone/>
            </a:pPr>
            <a:endParaRPr lang="en-IN" dirty="0"/>
          </a:p>
          <a:p>
            <a:pPr marL="182563" indent="0" algn="just">
              <a:buNone/>
            </a:pPr>
            <a:r>
              <a:rPr lang="en-IN" b="1" dirty="0"/>
              <a:t>Amendment:</a:t>
            </a:r>
          </a:p>
          <a:p>
            <a:pPr marL="182563" indent="0" algn="just">
              <a:buNone/>
            </a:pPr>
            <a:r>
              <a:rPr lang="en-IN" b="1" dirty="0"/>
              <a:t>DDT u/s 115-O </a:t>
            </a:r>
            <a:r>
              <a:rPr lang="en-IN" dirty="0"/>
              <a:t>(by a domestic company)  and 115-R (by a mutual fund, etc.) </a:t>
            </a:r>
            <a:r>
              <a:rPr lang="en-IN" b="1" dirty="0"/>
              <a:t>will not be payable</a:t>
            </a:r>
            <a:r>
              <a:rPr lang="en-IN" dirty="0"/>
              <a:t> in respect of dividends declared, distributed or paid by a domestic company/ income distributed by a mutual fund on or after 1</a:t>
            </a:r>
            <a:r>
              <a:rPr lang="en-IN" baseline="30000" dirty="0"/>
              <a:t>st</a:t>
            </a:r>
            <a:r>
              <a:rPr lang="en-IN" dirty="0"/>
              <a:t> April, 2020.</a:t>
            </a:r>
            <a:r>
              <a:rPr lang="en-US" dirty="0">
                <a:latin typeface="+mj-lt"/>
                <a:cs typeface="Times New Roman" panose="02020603050405020304" pitchFamily="18" charset="0"/>
              </a:rPr>
              <a:t> Accordingly, clause 36 of the existing form 3CD is omitted from reporting requirement. </a:t>
            </a:r>
            <a:endParaRPr lang="en-IN" dirty="0"/>
          </a:p>
        </p:txBody>
      </p:sp>
    </p:spTree>
    <p:extLst>
      <p:ext uri="{BB962C8B-B14F-4D97-AF65-F5344CB8AC3E}">
        <p14:creationId xmlns:p14="http://schemas.microsoft.com/office/powerpoint/2010/main" val="2626718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4A0F8-1595-4067-BEE1-374A9C1AFE45}"/>
              </a:ext>
            </a:extLst>
          </p:cNvPr>
          <p:cNvSpPr>
            <a:spLocks noGrp="1"/>
          </p:cNvSpPr>
          <p:nvPr>
            <p:ph type="title"/>
          </p:nvPr>
        </p:nvSpPr>
        <p:spPr>
          <a:xfrm>
            <a:off x="838200" y="591127"/>
            <a:ext cx="9875520" cy="1154545"/>
          </a:xfrm>
        </p:spPr>
        <p:txBody>
          <a:bodyPr/>
          <a:lstStyle/>
          <a:p>
            <a:r>
              <a:rPr lang="en-US" dirty="0"/>
              <a:t>INTRODUCTION</a:t>
            </a:r>
            <a:endParaRPr lang="en-IN" dirty="0"/>
          </a:p>
        </p:txBody>
      </p:sp>
      <p:sp>
        <p:nvSpPr>
          <p:cNvPr id="3" name="Content Placeholder 2">
            <a:extLst>
              <a:ext uri="{FF2B5EF4-FFF2-40B4-BE49-F238E27FC236}">
                <a16:creationId xmlns:a16="http://schemas.microsoft.com/office/drawing/2014/main" id="{AA3AB02D-3634-4FF9-BDE9-D9AA2A4A036E}"/>
              </a:ext>
            </a:extLst>
          </p:cNvPr>
          <p:cNvSpPr>
            <a:spLocks noGrp="1"/>
          </p:cNvSpPr>
          <p:nvPr>
            <p:ph idx="1"/>
          </p:nvPr>
        </p:nvSpPr>
        <p:spPr>
          <a:xfrm>
            <a:off x="840849" y="1376218"/>
            <a:ext cx="9872871" cy="4719783"/>
          </a:xfrm>
        </p:spPr>
        <p:txBody>
          <a:bodyPr/>
          <a:lstStyle/>
          <a:p>
            <a:pPr algn="just"/>
            <a:r>
              <a:rPr lang="en-US" sz="2000" b="0" i="0" dirty="0">
                <a:solidFill>
                  <a:schemeClr val="tx1"/>
                </a:solidFill>
                <a:effectLst/>
                <a:latin typeface="+mj-lt"/>
              </a:rPr>
              <a:t>The main objective of the tax audit is to </a:t>
            </a:r>
          </a:p>
          <a:p>
            <a:pPr marL="558800" indent="-514350" algn="just">
              <a:buAutoNum type="romanLcParenBoth"/>
            </a:pPr>
            <a:r>
              <a:rPr lang="en-US" sz="2000" b="0" i="0" dirty="0">
                <a:solidFill>
                  <a:schemeClr val="tx1"/>
                </a:solidFill>
                <a:effectLst/>
                <a:latin typeface="+mj-lt"/>
              </a:rPr>
              <a:t>compute the taxable income according to the law </a:t>
            </a:r>
          </a:p>
          <a:p>
            <a:pPr marL="558800" indent="-514350" algn="just">
              <a:buAutoNum type="romanLcParenBoth"/>
            </a:pPr>
            <a:r>
              <a:rPr lang="en-US" sz="2000" b="0" i="0" dirty="0">
                <a:solidFill>
                  <a:schemeClr val="tx1"/>
                </a:solidFill>
                <a:effectLst/>
                <a:latin typeface="+mj-lt"/>
              </a:rPr>
              <a:t>maintain transparency in the financial statements filed by the </a:t>
            </a:r>
            <a:r>
              <a:rPr lang="en-US" sz="2000" b="0" i="0" dirty="0" err="1">
                <a:solidFill>
                  <a:schemeClr val="tx1"/>
                </a:solidFill>
                <a:effectLst/>
                <a:latin typeface="+mj-lt"/>
              </a:rPr>
              <a:t>assessees</a:t>
            </a:r>
            <a:r>
              <a:rPr lang="en-US" sz="2000" b="0" i="0" dirty="0">
                <a:solidFill>
                  <a:schemeClr val="tx1"/>
                </a:solidFill>
                <a:effectLst/>
                <a:latin typeface="+mj-lt"/>
              </a:rPr>
              <a:t> with the Income-tax department.</a:t>
            </a:r>
          </a:p>
          <a:p>
            <a:pPr marL="558800" indent="-514350" algn="just">
              <a:buFont typeface="Corbel" pitchFamily="34" charset="0"/>
              <a:buAutoNum type="romanLcParenBoth"/>
            </a:pPr>
            <a:r>
              <a:rPr lang="en-US" sz="2000" dirty="0">
                <a:solidFill>
                  <a:schemeClr val="tx1"/>
                </a:solidFill>
                <a:latin typeface="+mj-lt"/>
              </a:rPr>
              <a:t>ensure </a:t>
            </a:r>
            <a:r>
              <a:rPr lang="en-US" sz="2000" b="0" i="0" dirty="0">
                <a:solidFill>
                  <a:schemeClr val="tx1"/>
                </a:solidFill>
                <a:effectLst/>
                <a:latin typeface="+mj-lt"/>
              </a:rPr>
              <a:t>proper compliance of tax laws by the </a:t>
            </a:r>
            <a:r>
              <a:rPr lang="en-US" sz="2000" b="0" i="0" dirty="0" err="1">
                <a:solidFill>
                  <a:schemeClr val="tx1"/>
                </a:solidFill>
                <a:effectLst/>
                <a:latin typeface="+mj-lt"/>
              </a:rPr>
              <a:t>assessees</a:t>
            </a:r>
            <a:r>
              <a:rPr lang="en-US" sz="2000" b="0" i="0" dirty="0">
                <a:solidFill>
                  <a:schemeClr val="tx1"/>
                </a:solidFill>
                <a:effectLst/>
                <a:latin typeface="+mj-lt"/>
              </a:rPr>
              <a:t>.</a:t>
            </a:r>
          </a:p>
          <a:p>
            <a:pPr marL="44450" indent="0" algn="just">
              <a:buNone/>
            </a:pPr>
            <a:endParaRPr lang="en-US" sz="2000" b="0" i="0" dirty="0">
              <a:solidFill>
                <a:schemeClr val="tx1"/>
              </a:solidFill>
              <a:effectLst/>
              <a:latin typeface="+mj-lt"/>
            </a:endParaRPr>
          </a:p>
          <a:p>
            <a:pPr algn="just"/>
            <a:r>
              <a:rPr lang="en-US" sz="2000" b="0" i="0" dirty="0">
                <a:solidFill>
                  <a:schemeClr val="tx1"/>
                </a:solidFill>
                <a:effectLst/>
                <a:latin typeface="+mj-lt"/>
              </a:rPr>
              <a:t>Since the introduction of tax audit, we have been given responsibilities to discharge the duties as tax auditors to achieve the above objectives.</a:t>
            </a:r>
          </a:p>
          <a:p>
            <a:pPr algn="just"/>
            <a:r>
              <a:rPr lang="en-US" sz="2000" dirty="0">
                <a:solidFill>
                  <a:schemeClr val="tx1"/>
                </a:solidFill>
                <a:latin typeface="+mj-lt"/>
              </a:rPr>
              <a:t>Actually one of the intentions behind the introduction is to allow the tax auditor to step into the shoes of the AO in virtually carry out an assessment.</a:t>
            </a:r>
            <a:endParaRPr lang="en-US" sz="2000" b="0" i="0" dirty="0">
              <a:solidFill>
                <a:schemeClr val="tx1"/>
              </a:solidFill>
              <a:effectLst/>
              <a:latin typeface="+mj-lt"/>
            </a:endParaRPr>
          </a:p>
          <a:p>
            <a:pPr algn="just"/>
            <a:r>
              <a:rPr lang="en-US" sz="2000" b="0" i="0" dirty="0">
                <a:solidFill>
                  <a:schemeClr val="tx1"/>
                </a:solidFill>
                <a:effectLst/>
                <a:latin typeface="+mj-lt"/>
              </a:rPr>
              <a:t>The tax audit u/s. 44AB of the Income-tax Act 1961 is a significant practice area for Chartered Accountants.</a:t>
            </a:r>
          </a:p>
          <a:p>
            <a:pPr marL="0" indent="0" algn="just">
              <a:buNone/>
            </a:pPr>
            <a:endParaRPr lang="en-IN" dirty="0"/>
          </a:p>
        </p:txBody>
      </p:sp>
    </p:spTree>
    <p:extLst>
      <p:ext uri="{BB962C8B-B14F-4D97-AF65-F5344CB8AC3E}">
        <p14:creationId xmlns:p14="http://schemas.microsoft.com/office/powerpoint/2010/main" val="21381198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4361D-5693-45FE-B555-59B775D94A5D}"/>
              </a:ext>
            </a:extLst>
          </p:cNvPr>
          <p:cNvSpPr>
            <a:spLocks noGrp="1"/>
          </p:cNvSpPr>
          <p:nvPr>
            <p:ph type="title"/>
          </p:nvPr>
        </p:nvSpPr>
        <p:spPr>
          <a:xfrm>
            <a:off x="677334" y="609600"/>
            <a:ext cx="10646448" cy="711200"/>
          </a:xfrm>
        </p:spPr>
        <p:txBody>
          <a:bodyPr/>
          <a:lstStyle/>
          <a:p>
            <a:r>
              <a:rPr lang="en-IN" sz="3600" dirty="0"/>
              <a:t>DIVIDEND DISTRIBUTION TAX (DDT)/DIVIDEND</a:t>
            </a:r>
            <a:endParaRPr lang="en-IN" dirty="0"/>
          </a:p>
        </p:txBody>
      </p:sp>
      <p:sp>
        <p:nvSpPr>
          <p:cNvPr id="3" name="Content Placeholder 2">
            <a:extLst>
              <a:ext uri="{FF2B5EF4-FFF2-40B4-BE49-F238E27FC236}">
                <a16:creationId xmlns:a16="http://schemas.microsoft.com/office/drawing/2014/main" id="{A09445B2-FE7B-418D-B024-BA4D19A86B1A}"/>
              </a:ext>
            </a:extLst>
          </p:cNvPr>
          <p:cNvSpPr>
            <a:spLocks noGrp="1"/>
          </p:cNvSpPr>
          <p:nvPr>
            <p:ph idx="1"/>
          </p:nvPr>
        </p:nvSpPr>
        <p:spPr>
          <a:xfrm>
            <a:off x="677334" y="1320801"/>
            <a:ext cx="8596668" cy="4720562"/>
          </a:xfrm>
        </p:spPr>
        <p:txBody>
          <a:bodyPr/>
          <a:lstStyle/>
          <a:p>
            <a:r>
              <a:rPr lang="en-US" b="1" u="sng" dirty="0"/>
              <a:t>Before Amendment</a:t>
            </a:r>
          </a:p>
          <a:p>
            <a:endParaRPr lang="en-US" b="1" u="sng" dirty="0"/>
          </a:p>
          <a:p>
            <a:endParaRPr lang="en-US" b="1" u="sng" dirty="0"/>
          </a:p>
          <a:p>
            <a:endParaRPr lang="en-US" b="1" u="sng" dirty="0"/>
          </a:p>
          <a:p>
            <a:endParaRPr lang="en-US" b="1" u="sng" dirty="0"/>
          </a:p>
          <a:p>
            <a:endParaRPr lang="en-US" b="1" u="sng" dirty="0"/>
          </a:p>
          <a:p>
            <a:endParaRPr lang="en-US" b="1" u="sng" dirty="0"/>
          </a:p>
          <a:p>
            <a:r>
              <a:rPr lang="en-US" b="1" u="sng" dirty="0"/>
              <a:t>After Amendment</a:t>
            </a:r>
          </a:p>
          <a:p>
            <a:pPr marL="268288" indent="0">
              <a:buNone/>
            </a:pPr>
            <a:r>
              <a:rPr lang="en-US" dirty="0"/>
              <a:t>Clause 36 omitted</a:t>
            </a:r>
            <a:endParaRPr lang="en-IN" dirty="0"/>
          </a:p>
        </p:txBody>
      </p:sp>
      <p:graphicFrame>
        <p:nvGraphicFramePr>
          <p:cNvPr id="4" name="Table 4">
            <a:extLst>
              <a:ext uri="{FF2B5EF4-FFF2-40B4-BE49-F238E27FC236}">
                <a16:creationId xmlns:a16="http://schemas.microsoft.com/office/drawing/2014/main" id="{BB1B139F-AC31-491D-A279-17EC48AFEBA4}"/>
              </a:ext>
            </a:extLst>
          </p:cNvPr>
          <p:cNvGraphicFramePr>
            <a:graphicFrameLocks noGrp="1"/>
          </p:cNvGraphicFramePr>
          <p:nvPr>
            <p:extLst>
              <p:ext uri="{D42A27DB-BD31-4B8C-83A1-F6EECF244321}">
                <p14:modId xmlns:p14="http://schemas.microsoft.com/office/powerpoint/2010/main" val="3285144121"/>
              </p:ext>
            </p:extLst>
          </p:nvPr>
        </p:nvGraphicFramePr>
        <p:xfrm>
          <a:off x="1052943" y="1902691"/>
          <a:ext cx="9938330" cy="2111587"/>
        </p:xfrm>
        <a:graphic>
          <a:graphicData uri="http://schemas.openxmlformats.org/drawingml/2006/table">
            <a:tbl>
              <a:tblPr firstRow="1" bandRow="1">
                <a:tableStyleId>{5C22544A-7EE6-4342-B048-85BDC9FD1C3A}</a:tableStyleId>
              </a:tblPr>
              <a:tblGrid>
                <a:gridCol w="698592">
                  <a:extLst>
                    <a:ext uri="{9D8B030D-6E8A-4147-A177-3AD203B41FA5}">
                      <a16:colId xmlns:a16="http://schemas.microsoft.com/office/drawing/2014/main" val="2808574526"/>
                    </a:ext>
                  </a:extLst>
                </a:gridCol>
                <a:gridCol w="1722383">
                  <a:extLst>
                    <a:ext uri="{9D8B030D-6E8A-4147-A177-3AD203B41FA5}">
                      <a16:colId xmlns:a16="http://schemas.microsoft.com/office/drawing/2014/main" val="1806048476"/>
                    </a:ext>
                  </a:extLst>
                </a:gridCol>
                <a:gridCol w="1838309">
                  <a:extLst>
                    <a:ext uri="{9D8B030D-6E8A-4147-A177-3AD203B41FA5}">
                      <a16:colId xmlns:a16="http://schemas.microsoft.com/office/drawing/2014/main" val="3393447089"/>
                    </a:ext>
                  </a:extLst>
                </a:gridCol>
                <a:gridCol w="2839523">
                  <a:extLst>
                    <a:ext uri="{9D8B030D-6E8A-4147-A177-3AD203B41FA5}">
                      <a16:colId xmlns:a16="http://schemas.microsoft.com/office/drawing/2014/main" val="2264848886"/>
                    </a:ext>
                  </a:extLst>
                </a:gridCol>
                <a:gridCol w="2839523">
                  <a:extLst>
                    <a:ext uri="{9D8B030D-6E8A-4147-A177-3AD203B41FA5}">
                      <a16:colId xmlns:a16="http://schemas.microsoft.com/office/drawing/2014/main" val="1032064853"/>
                    </a:ext>
                  </a:extLst>
                </a:gridCol>
              </a:tblGrid>
              <a:tr h="642657">
                <a:tc gridSpan="5">
                  <a:txBody>
                    <a:bodyPr/>
                    <a:lstStyle/>
                    <a:p>
                      <a:r>
                        <a:rPr lang="en-US" dirty="0"/>
                        <a:t>In the case of domestic company, details of tax on distributed profits u/s 115-O in the following forms - </a:t>
                      </a:r>
                      <a:endParaRPr lang="en-IN" dirty="0"/>
                    </a:p>
                  </a:txBody>
                  <a:tcPr/>
                </a:tc>
                <a:tc hMerge="1">
                  <a:txBody>
                    <a:bodyPr/>
                    <a:lstStyle/>
                    <a:p>
                      <a:endParaRPr lang="en-IN"/>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4107904351"/>
                  </a:ext>
                </a:extLst>
              </a:tr>
              <a:tr h="734465">
                <a:tc rowSpan="2">
                  <a:txBody>
                    <a:bodyPr/>
                    <a:lstStyle/>
                    <a:p>
                      <a:r>
                        <a:rPr lang="en-US" dirty="0"/>
                        <a:t>Sr. No</a:t>
                      </a:r>
                      <a:endParaRPr lang="en-IN" dirty="0"/>
                    </a:p>
                  </a:txBody>
                  <a:tcPr/>
                </a:tc>
                <a:tc rowSpan="2">
                  <a:txBody>
                    <a:bodyPr/>
                    <a:lstStyle/>
                    <a:p>
                      <a:r>
                        <a:rPr lang="en-US" dirty="0"/>
                        <a:t>Total amt of distributed profits</a:t>
                      </a:r>
                      <a:endParaRPr lang="en-IN" dirty="0"/>
                    </a:p>
                  </a:txBody>
                  <a:tcPr/>
                </a:tc>
                <a:tc rowSpan="2">
                  <a:txBody>
                    <a:bodyPr/>
                    <a:lstStyle/>
                    <a:p>
                      <a:r>
                        <a:rPr lang="en-US" dirty="0"/>
                        <a:t>Amt of reduction as referred to in S. 115-O (1A)</a:t>
                      </a:r>
                      <a:endParaRPr lang="en-IN" dirty="0"/>
                    </a:p>
                  </a:txBody>
                  <a:tcPr/>
                </a:tc>
                <a:tc gridSpan="2">
                  <a:txBody>
                    <a:bodyPr/>
                    <a:lstStyle/>
                    <a:p>
                      <a:pPr algn="ctr"/>
                      <a:r>
                        <a:rPr lang="en-US" dirty="0"/>
                        <a:t>Amount tax paid thereon</a:t>
                      </a:r>
                      <a:endParaRPr lang="en-IN" dirty="0"/>
                    </a:p>
                  </a:txBody>
                  <a:tcPr/>
                </a:tc>
                <a:tc hMerge="1">
                  <a:txBody>
                    <a:bodyPr/>
                    <a:lstStyle/>
                    <a:p>
                      <a:endParaRPr lang="en-IN" dirty="0"/>
                    </a:p>
                  </a:txBody>
                  <a:tcPr/>
                </a:tc>
                <a:extLst>
                  <a:ext uri="{0D108BD9-81ED-4DB2-BD59-A6C34878D82A}">
                    <a16:rowId xmlns:a16="http://schemas.microsoft.com/office/drawing/2014/main" val="2917216601"/>
                  </a:ext>
                </a:extLst>
              </a:tr>
              <a:tr h="734465">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ctr"/>
                      <a:r>
                        <a:rPr lang="en-US" dirty="0"/>
                        <a:t>Amount</a:t>
                      </a:r>
                      <a:endParaRPr lang="en-IN" dirty="0"/>
                    </a:p>
                  </a:txBody>
                  <a:tcPr/>
                </a:tc>
                <a:tc>
                  <a:txBody>
                    <a:bodyPr/>
                    <a:lstStyle/>
                    <a:p>
                      <a:pPr algn="ctr"/>
                      <a:r>
                        <a:rPr lang="en-US" dirty="0"/>
                        <a:t>Dates of payment</a:t>
                      </a:r>
                      <a:endParaRPr lang="en-IN" dirty="0"/>
                    </a:p>
                  </a:txBody>
                  <a:tcPr/>
                </a:tc>
                <a:extLst>
                  <a:ext uri="{0D108BD9-81ED-4DB2-BD59-A6C34878D82A}">
                    <a16:rowId xmlns:a16="http://schemas.microsoft.com/office/drawing/2014/main" val="1179805812"/>
                  </a:ext>
                </a:extLst>
              </a:tr>
            </a:tbl>
          </a:graphicData>
        </a:graphic>
      </p:graphicFrame>
    </p:spTree>
    <p:extLst>
      <p:ext uri="{BB962C8B-B14F-4D97-AF65-F5344CB8AC3E}">
        <p14:creationId xmlns:p14="http://schemas.microsoft.com/office/powerpoint/2010/main" val="36693006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EA705-865D-4374-9960-7C73FA77B596}"/>
              </a:ext>
            </a:extLst>
          </p:cNvPr>
          <p:cNvSpPr>
            <a:spLocks noGrp="1"/>
          </p:cNvSpPr>
          <p:nvPr>
            <p:ph type="title"/>
          </p:nvPr>
        </p:nvSpPr>
        <p:spPr>
          <a:xfrm>
            <a:off x="895927" y="591128"/>
            <a:ext cx="10307782" cy="1052946"/>
          </a:xfrm>
        </p:spPr>
        <p:txBody>
          <a:bodyPr>
            <a:normAutofit/>
          </a:bodyPr>
          <a:lstStyle/>
          <a:p>
            <a:r>
              <a:rPr lang="en-IN" sz="3900" dirty="0"/>
              <a:t>DIVIDEND DISTRIBUTION TAX (DDT)/DIVIDEND</a:t>
            </a:r>
          </a:p>
        </p:txBody>
      </p:sp>
      <p:sp>
        <p:nvSpPr>
          <p:cNvPr id="3" name="Content Placeholder 2">
            <a:extLst>
              <a:ext uri="{FF2B5EF4-FFF2-40B4-BE49-F238E27FC236}">
                <a16:creationId xmlns:a16="http://schemas.microsoft.com/office/drawing/2014/main" id="{4C79D575-624C-45F9-B3CB-71E0AC1E64ED}"/>
              </a:ext>
            </a:extLst>
          </p:cNvPr>
          <p:cNvSpPr>
            <a:spLocks noGrp="1"/>
          </p:cNvSpPr>
          <p:nvPr>
            <p:ph idx="1"/>
          </p:nvPr>
        </p:nvSpPr>
        <p:spPr>
          <a:xfrm>
            <a:off x="895927" y="1394691"/>
            <a:ext cx="10307782" cy="5006109"/>
          </a:xfrm>
        </p:spPr>
        <p:txBody>
          <a:bodyPr>
            <a:normAutofit lnSpcReduction="10000"/>
          </a:bodyPr>
          <a:lstStyle/>
          <a:p>
            <a:r>
              <a:rPr lang="en-IN" b="1" dirty="0"/>
              <a:t>Taxation of dividends/ income on units to be in the hands of the shareholder/ unit holder 				                                                             - Sections 10(34), 10(35) and 115BBDA</a:t>
            </a:r>
          </a:p>
          <a:p>
            <a:pPr marL="182563" indent="0">
              <a:buNone/>
            </a:pPr>
            <a:r>
              <a:rPr lang="en-IN" b="1" dirty="0"/>
              <a:t>Earlier:</a:t>
            </a:r>
          </a:p>
          <a:p>
            <a:pPr marL="182563" indent="0" algn="just">
              <a:buNone/>
            </a:pPr>
            <a:r>
              <a:rPr lang="en-IN" dirty="0"/>
              <a:t>The amount of dividend/ income declared, distributed or paid by the domestic companies and mutual funds was exempt in the hands of the shareholder/ unitholder.</a:t>
            </a:r>
          </a:p>
          <a:p>
            <a:pPr marL="182563" indent="0" algn="just">
              <a:buNone/>
            </a:pPr>
            <a:endParaRPr lang="en-IN" dirty="0"/>
          </a:p>
          <a:p>
            <a:pPr marL="182563" indent="0" algn="just">
              <a:buNone/>
            </a:pPr>
            <a:r>
              <a:rPr lang="en-IN" b="1" dirty="0"/>
              <a:t>Amendment (Applicable from A Y 2020-21):</a:t>
            </a:r>
          </a:p>
          <a:p>
            <a:pPr marL="182563" indent="0" algn="just">
              <a:buNone/>
            </a:pPr>
            <a:r>
              <a:rPr lang="en-IN" dirty="0"/>
              <a:t>Taxation of dividends will now be in the hands of the shareholder/ unit holder at the rate applicable to them. </a:t>
            </a:r>
          </a:p>
          <a:p>
            <a:pPr marL="182563" indent="0" algn="just">
              <a:buNone/>
            </a:pPr>
            <a:r>
              <a:rPr lang="en-IN" dirty="0"/>
              <a:t>Further non residents will be eligible to claim benefit of applicable tax treaties which would include limit on tax rate for dividend specified in the treaty and tax credit in the home country.</a:t>
            </a:r>
          </a:p>
          <a:p>
            <a:pPr marL="182563" indent="0" algn="just">
              <a:buNone/>
            </a:pPr>
            <a:r>
              <a:rPr lang="en-IN" dirty="0"/>
              <a:t>Section 115 BBDA in respect of tax on dividends from domestic companies will no longer be applicable.</a:t>
            </a:r>
          </a:p>
          <a:p>
            <a:pPr marL="182563" indent="0" algn="just">
              <a:buNone/>
            </a:pPr>
            <a:r>
              <a:rPr lang="en-IN" dirty="0"/>
              <a:t>Exemption hitherto granted to dividend / income on units u/s 10(34)/ 10(35) will no longer be applicable.</a:t>
            </a:r>
          </a:p>
          <a:p>
            <a:endParaRPr lang="en-IN" dirty="0"/>
          </a:p>
        </p:txBody>
      </p:sp>
    </p:spTree>
    <p:extLst>
      <p:ext uri="{BB962C8B-B14F-4D97-AF65-F5344CB8AC3E}">
        <p14:creationId xmlns:p14="http://schemas.microsoft.com/office/powerpoint/2010/main" val="19274447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EA705-865D-4374-9960-7C73FA77B596}"/>
              </a:ext>
            </a:extLst>
          </p:cNvPr>
          <p:cNvSpPr>
            <a:spLocks noGrp="1"/>
          </p:cNvSpPr>
          <p:nvPr>
            <p:ph type="title"/>
          </p:nvPr>
        </p:nvSpPr>
        <p:spPr>
          <a:xfrm>
            <a:off x="895927" y="591128"/>
            <a:ext cx="10307782" cy="1052946"/>
          </a:xfrm>
        </p:spPr>
        <p:txBody>
          <a:bodyPr>
            <a:normAutofit/>
          </a:bodyPr>
          <a:lstStyle/>
          <a:p>
            <a:r>
              <a:rPr lang="en-IN" sz="3900" dirty="0"/>
              <a:t>DIVIDEND DISTRIBUTION TAX (DDT)/DIVIDEND</a:t>
            </a:r>
          </a:p>
        </p:txBody>
      </p:sp>
      <p:sp>
        <p:nvSpPr>
          <p:cNvPr id="3" name="Content Placeholder 2">
            <a:extLst>
              <a:ext uri="{FF2B5EF4-FFF2-40B4-BE49-F238E27FC236}">
                <a16:creationId xmlns:a16="http://schemas.microsoft.com/office/drawing/2014/main" id="{4C79D575-624C-45F9-B3CB-71E0AC1E64ED}"/>
              </a:ext>
            </a:extLst>
          </p:cNvPr>
          <p:cNvSpPr>
            <a:spLocks noGrp="1"/>
          </p:cNvSpPr>
          <p:nvPr>
            <p:ph idx="1"/>
          </p:nvPr>
        </p:nvSpPr>
        <p:spPr>
          <a:xfrm>
            <a:off x="895927" y="1394691"/>
            <a:ext cx="10307782" cy="5006109"/>
          </a:xfrm>
        </p:spPr>
        <p:txBody>
          <a:bodyPr>
            <a:normAutofit/>
          </a:bodyPr>
          <a:lstStyle/>
          <a:p>
            <a:r>
              <a:rPr lang="en-IN" b="1" dirty="0"/>
              <a:t>Deduction of interest 						– Section 57</a:t>
            </a:r>
          </a:p>
          <a:p>
            <a:pPr marL="0" indent="182563">
              <a:buNone/>
            </a:pPr>
            <a:endParaRPr lang="en-IN" b="1" dirty="0"/>
          </a:p>
          <a:p>
            <a:pPr marL="0" indent="182563">
              <a:buNone/>
            </a:pPr>
            <a:r>
              <a:rPr lang="en-IN" b="1" dirty="0"/>
              <a:t>Earlier:</a:t>
            </a:r>
          </a:p>
          <a:p>
            <a:pPr marL="0" indent="182563">
              <a:buNone/>
            </a:pPr>
            <a:r>
              <a:rPr lang="en-IN" dirty="0"/>
              <a:t>There was no upper limit for deduction of expenditure.</a:t>
            </a:r>
          </a:p>
          <a:p>
            <a:pPr marL="0" indent="182563">
              <a:buNone/>
            </a:pPr>
            <a:endParaRPr lang="en-IN" b="1" dirty="0"/>
          </a:p>
          <a:p>
            <a:pPr marL="0" indent="182563">
              <a:buNone/>
            </a:pPr>
            <a:r>
              <a:rPr lang="en-IN" b="1" dirty="0"/>
              <a:t>Amendment (Applicable from A Y 2021-22):</a:t>
            </a:r>
          </a:p>
          <a:p>
            <a:pPr marL="182563" indent="0">
              <a:buNone/>
            </a:pPr>
            <a:r>
              <a:rPr lang="en-IN" dirty="0"/>
              <a:t>Expenditure only by way of interest, restricted to a maximum of 20% of dividend income or income from units, shall be allowed to be deducted from such income. No other deductions will be allowed from such income.</a:t>
            </a:r>
          </a:p>
          <a:p>
            <a:endParaRPr lang="en-IN" dirty="0"/>
          </a:p>
        </p:txBody>
      </p:sp>
    </p:spTree>
    <p:extLst>
      <p:ext uri="{BB962C8B-B14F-4D97-AF65-F5344CB8AC3E}">
        <p14:creationId xmlns:p14="http://schemas.microsoft.com/office/powerpoint/2010/main" val="40535416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7E980-22CA-4AF6-A495-2F34F85B2C2F}"/>
              </a:ext>
            </a:extLst>
          </p:cNvPr>
          <p:cNvSpPr>
            <a:spLocks noGrp="1"/>
          </p:cNvSpPr>
          <p:nvPr>
            <p:ph type="title"/>
          </p:nvPr>
        </p:nvSpPr>
        <p:spPr>
          <a:xfrm>
            <a:off x="677334" y="609600"/>
            <a:ext cx="9203266" cy="897467"/>
          </a:xfrm>
        </p:spPr>
        <p:txBody>
          <a:bodyPr>
            <a:normAutofit fontScale="90000"/>
          </a:bodyPr>
          <a:lstStyle/>
          <a:p>
            <a:r>
              <a:rPr lang="en-US" dirty="0"/>
              <a:t>REPORTING UNDER CLAUSE 30C &amp; CLAUSE 44</a:t>
            </a:r>
            <a:endParaRPr lang="en-IN" dirty="0"/>
          </a:p>
        </p:txBody>
      </p:sp>
      <p:sp>
        <p:nvSpPr>
          <p:cNvPr id="3" name="Content Placeholder 2">
            <a:extLst>
              <a:ext uri="{FF2B5EF4-FFF2-40B4-BE49-F238E27FC236}">
                <a16:creationId xmlns:a16="http://schemas.microsoft.com/office/drawing/2014/main" id="{E9C5D1EA-1079-4198-B792-5079B4588DAE}"/>
              </a:ext>
            </a:extLst>
          </p:cNvPr>
          <p:cNvSpPr>
            <a:spLocks noGrp="1"/>
          </p:cNvSpPr>
          <p:nvPr>
            <p:ph idx="1"/>
          </p:nvPr>
        </p:nvSpPr>
        <p:spPr>
          <a:xfrm>
            <a:off x="677333" y="1710267"/>
            <a:ext cx="9203265" cy="4331095"/>
          </a:xfrm>
        </p:spPr>
        <p:txBody>
          <a:bodyPr/>
          <a:lstStyle/>
          <a:p>
            <a:pPr algn="just"/>
            <a:r>
              <a:rPr lang="en-US" b="1" dirty="0"/>
              <a:t>Applicability of reporting under clause 30C &amp; 44 of Tax Audit report deferred – </a:t>
            </a:r>
            <a:endParaRPr lang="en-IN" b="1" dirty="0"/>
          </a:p>
          <a:p>
            <a:pPr marL="0" indent="0" algn="just">
              <a:buNone/>
            </a:pPr>
            <a:r>
              <a:rPr lang="en-IN" b="1" dirty="0"/>
              <a:t>									 (Circular no. 5/2021 </a:t>
            </a:r>
            <a:r>
              <a:rPr lang="en-IN" b="1" dirty="0" err="1"/>
              <a:t>dtd</a:t>
            </a:r>
            <a:r>
              <a:rPr lang="en-IN" b="1" dirty="0"/>
              <a:t> – 25</a:t>
            </a:r>
            <a:r>
              <a:rPr lang="en-IN" b="1" baseline="30000" dirty="0"/>
              <a:t>th</a:t>
            </a:r>
            <a:r>
              <a:rPr lang="en-IN" b="1" dirty="0"/>
              <a:t> March, 2021)</a:t>
            </a:r>
          </a:p>
          <a:p>
            <a:pPr marL="0" indent="0" algn="just">
              <a:buNone/>
            </a:pPr>
            <a:r>
              <a:rPr lang="en-IN" dirty="0"/>
              <a:t>The CBDT vide circular </a:t>
            </a:r>
            <a:r>
              <a:rPr lang="en-IN" dirty="0" err="1"/>
              <a:t>dtd</a:t>
            </a:r>
            <a:r>
              <a:rPr lang="en-IN" dirty="0"/>
              <a:t> 25</a:t>
            </a:r>
            <a:r>
              <a:rPr lang="en-IN" baseline="30000" dirty="0"/>
              <a:t>th</a:t>
            </a:r>
            <a:r>
              <a:rPr lang="en-IN" dirty="0"/>
              <a:t> March, 2021, has deferred the applicability of reporting under clause 30C &amp; 44 of form 3CD till 31</a:t>
            </a:r>
            <a:r>
              <a:rPr lang="en-IN" baseline="30000" dirty="0"/>
              <a:t>st</a:t>
            </a:r>
            <a:r>
              <a:rPr lang="en-IN" dirty="0"/>
              <a:t> March,2022. The board has initially deferred the applicability of this clause three times. Considering the prevailing situation due to COVID – 19 pandemic across the country, the applicability has been further deferred.</a:t>
            </a:r>
          </a:p>
          <a:p>
            <a:pPr marL="0" indent="0" algn="just">
              <a:buNone/>
            </a:pPr>
            <a:endParaRPr lang="en-IN" dirty="0"/>
          </a:p>
          <a:p>
            <a:pPr algn="just"/>
            <a:r>
              <a:rPr lang="en-IN" dirty="0"/>
              <a:t>CLAUSE 30 – requires disclosure in respect of impermissible avoidance agreement.</a:t>
            </a:r>
          </a:p>
          <a:p>
            <a:pPr algn="just"/>
            <a:r>
              <a:rPr lang="en-IN" dirty="0"/>
              <a:t>CLAUSE 44 – requires break-up of total expenditure of entities registered or not registered under GST. </a:t>
            </a:r>
            <a:endParaRPr lang="en-US" dirty="0"/>
          </a:p>
        </p:txBody>
      </p:sp>
    </p:spTree>
    <p:extLst>
      <p:ext uri="{BB962C8B-B14F-4D97-AF65-F5344CB8AC3E}">
        <p14:creationId xmlns:p14="http://schemas.microsoft.com/office/powerpoint/2010/main" val="29588440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5071E-1EF3-4C85-A027-3CE2237DB536}"/>
              </a:ext>
            </a:extLst>
          </p:cNvPr>
          <p:cNvSpPr>
            <a:spLocks noGrp="1"/>
          </p:cNvSpPr>
          <p:nvPr>
            <p:ph type="title"/>
          </p:nvPr>
        </p:nvSpPr>
        <p:spPr>
          <a:xfrm>
            <a:off x="778933" y="440267"/>
            <a:ext cx="10744200" cy="1617133"/>
          </a:xfrm>
        </p:spPr>
        <p:txBody>
          <a:bodyPr>
            <a:noAutofit/>
          </a:bodyPr>
          <a:lstStyle/>
          <a:p>
            <a:r>
              <a:rPr lang="en-US" dirty="0"/>
              <a:t>Transfer of capital asset to partner on dissolution or reconstitution of Firm etc. – S. 45(4), 45(4A) and 48</a:t>
            </a:r>
            <a:endParaRPr lang="en-IN" dirty="0"/>
          </a:p>
        </p:txBody>
      </p:sp>
      <p:sp>
        <p:nvSpPr>
          <p:cNvPr id="3" name="Content Placeholder 2">
            <a:extLst>
              <a:ext uri="{FF2B5EF4-FFF2-40B4-BE49-F238E27FC236}">
                <a16:creationId xmlns:a16="http://schemas.microsoft.com/office/drawing/2014/main" id="{3FACAE80-2602-4838-BD6D-767DE74114CE}"/>
              </a:ext>
            </a:extLst>
          </p:cNvPr>
          <p:cNvSpPr>
            <a:spLocks noGrp="1"/>
          </p:cNvSpPr>
          <p:nvPr>
            <p:ph idx="1"/>
          </p:nvPr>
        </p:nvSpPr>
        <p:spPr>
          <a:xfrm>
            <a:off x="845897" y="2091267"/>
            <a:ext cx="10196945" cy="4038601"/>
          </a:xfrm>
        </p:spPr>
        <p:txBody>
          <a:bodyPr>
            <a:normAutofit/>
          </a:bodyPr>
          <a:lstStyle/>
          <a:p>
            <a:pPr algn="just"/>
            <a:r>
              <a:rPr lang="en-US" dirty="0"/>
              <a:t>Concept of “</a:t>
            </a:r>
            <a:r>
              <a:rPr lang="en-US" b="1" dirty="0"/>
              <a:t>specified entity</a:t>
            </a:r>
            <a:r>
              <a:rPr lang="en-US" dirty="0"/>
              <a:t>” (firm) and “</a:t>
            </a:r>
            <a:r>
              <a:rPr lang="en-US" b="1" dirty="0"/>
              <a:t>specified person</a:t>
            </a:r>
            <a:r>
              <a:rPr lang="en-US" dirty="0"/>
              <a:t>” (Partners) introduced </a:t>
            </a:r>
          </a:p>
          <a:p>
            <a:pPr algn="just"/>
            <a:r>
              <a:rPr lang="en-US" dirty="0"/>
              <a:t>Hitherto, section 45(4) provided that profits or gains arising from the transfer of a capital asset by way of distribution of capital assets on the dissolution of specified entity or otherwise, shall be chargeable to tax as the income of such specified entity of the previous year in which the said transfer takes place.</a:t>
            </a:r>
          </a:p>
          <a:p>
            <a:pPr algn="just"/>
            <a:r>
              <a:rPr lang="en-US" dirty="0"/>
              <a:t>Section 45(4) was hitherto applicable in case of distribution of capital asset on the dissolution of a firm or other association of persons or body of individuals or otherwise. </a:t>
            </a:r>
          </a:p>
          <a:p>
            <a:pPr algn="just"/>
            <a:r>
              <a:rPr lang="en-US" dirty="0"/>
              <a:t>The amended section now specifically covers receipt of a capital asset by a specified person on reconstitution of specified entity. Further, the section did not apply to payment of sum of money to specified person. Newly introduced subsection (4A) now covers this.</a:t>
            </a:r>
            <a:endParaRPr lang="en-IN" dirty="0"/>
          </a:p>
          <a:p>
            <a:endParaRPr lang="en-IN" dirty="0"/>
          </a:p>
        </p:txBody>
      </p:sp>
    </p:spTree>
    <p:extLst>
      <p:ext uri="{BB962C8B-B14F-4D97-AF65-F5344CB8AC3E}">
        <p14:creationId xmlns:p14="http://schemas.microsoft.com/office/powerpoint/2010/main" val="12449633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B9973-5852-4507-9CDE-5A189C8B537F}"/>
              </a:ext>
            </a:extLst>
          </p:cNvPr>
          <p:cNvSpPr>
            <a:spLocks noGrp="1"/>
          </p:cNvSpPr>
          <p:nvPr>
            <p:ph type="title"/>
          </p:nvPr>
        </p:nvSpPr>
        <p:spPr>
          <a:xfrm>
            <a:off x="1143000" y="609600"/>
            <a:ext cx="9875520" cy="1006764"/>
          </a:xfrm>
        </p:spPr>
        <p:txBody>
          <a:bodyPr/>
          <a:lstStyle/>
          <a:p>
            <a:r>
              <a:rPr lang="en-IN" dirty="0" err="1"/>
              <a:t>Contd</a:t>
            </a:r>
            <a:r>
              <a:rPr lang="en-IN" dirty="0"/>
              <a:t>….</a:t>
            </a:r>
          </a:p>
        </p:txBody>
      </p:sp>
      <p:sp>
        <p:nvSpPr>
          <p:cNvPr id="3" name="Content Placeholder 2">
            <a:extLst>
              <a:ext uri="{FF2B5EF4-FFF2-40B4-BE49-F238E27FC236}">
                <a16:creationId xmlns:a16="http://schemas.microsoft.com/office/drawing/2014/main" id="{6A37615E-C320-47DC-985D-B3F32F7C2993}"/>
              </a:ext>
            </a:extLst>
          </p:cNvPr>
          <p:cNvSpPr>
            <a:spLocks noGrp="1"/>
          </p:cNvSpPr>
          <p:nvPr>
            <p:ph idx="1"/>
          </p:nvPr>
        </p:nvSpPr>
        <p:spPr>
          <a:xfrm>
            <a:off x="1143000" y="1385455"/>
            <a:ext cx="9872871" cy="4862945"/>
          </a:xfrm>
        </p:spPr>
        <p:txBody>
          <a:bodyPr>
            <a:normAutofit/>
          </a:bodyPr>
          <a:lstStyle/>
          <a:p>
            <a:pPr algn="just"/>
            <a:r>
              <a:rPr lang="en-US" dirty="0"/>
              <a:t>Existing sub-section 4 is now substituted to cover receipt of capital asset by a specified person at the time of </a:t>
            </a:r>
            <a:r>
              <a:rPr lang="en-US" b="1" dirty="0"/>
              <a:t>dissolution or reconstitution </a:t>
            </a:r>
            <a:r>
              <a:rPr lang="en-US" dirty="0"/>
              <a:t>of a specified entity. Hence, the section </a:t>
            </a:r>
            <a:r>
              <a:rPr lang="en-US" b="1" dirty="0"/>
              <a:t>would now also apply </a:t>
            </a:r>
            <a:r>
              <a:rPr lang="en-US" dirty="0"/>
              <a:t>to receipt of a capital asset by a specified person </a:t>
            </a:r>
            <a:r>
              <a:rPr lang="en-US" b="1" dirty="0"/>
              <a:t>on retirement. </a:t>
            </a:r>
          </a:p>
          <a:p>
            <a:pPr algn="just"/>
            <a:r>
              <a:rPr lang="en-US" dirty="0"/>
              <a:t>Where a </a:t>
            </a:r>
            <a:r>
              <a:rPr lang="en-US" b="1" dirty="0"/>
              <a:t>capital asset</a:t>
            </a:r>
            <a:r>
              <a:rPr lang="en-US" dirty="0"/>
              <a:t> is </a:t>
            </a:r>
            <a:r>
              <a:rPr lang="en-US" b="1" dirty="0"/>
              <a:t>received</a:t>
            </a:r>
            <a:r>
              <a:rPr lang="en-US" dirty="0"/>
              <a:t> by the </a:t>
            </a:r>
            <a:r>
              <a:rPr lang="en-US" b="1" dirty="0"/>
              <a:t>specified person</a:t>
            </a:r>
            <a:r>
              <a:rPr lang="en-US" dirty="0"/>
              <a:t> representing the </a:t>
            </a:r>
            <a:r>
              <a:rPr lang="en-US" b="1" dirty="0"/>
              <a:t>balance in his capital account</a:t>
            </a:r>
            <a:r>
              <a:rPr lang="en-US" dirty="0"/>
              <a:t> in the books of the specified entity, the </a:t>
            </a:r>
            <a:r>
              <a:rPr lang="en-US" b="1" dirty="0"/>
              <a:t>profits or gains </a:t>
            </a:r>
            <a:r>
              <a:rPr lang="en-US" dirty="0"/>
              <a:t>arising from receipt of such capital asset by the specified person shall be chargeable to tax under the head </a:t>
            </a:r>
            <a:r>
              <a:rPr lang="en-US" b="1" dirty="0"/>
              <a:t>‘capital gains’ in the hands of the specified entity</a:t>
            </a:r>
            <a:r>
              <a:rPr lang="en-US" dirty="0"/>
              <a:t> in the year in which the capital asset is received by the specified person. </a:t>
            </a:r>
          </a:p>
          <a:p>
            <a:pPr algn="just"/>
            <a:r>
              <a:rPr lang="en-US" b="1" dirty="0"/>
              <a:t>Fair market value </a:t>
            </a:r>
            <a:r>
              <a:rPr lang="en-US" dirty="0"/>
              <a:t>of the capital asset, </a:t>
            </a:r>
            <a:r>
              <a:rPr lang="en-US" b="1" dirty="0"/>
              <a:t>on the date of receipt</a:t>
            </a:r>
            <a:r>
              <a:rPr lang="en-US" dirty="0"/>
              <a:t>, shall be deemed to be the full value of the consideration accruing as a result of transfer and the cost of acquisition shall be computed as per the provisions of the Act.</a:t>
            </a:r>
          </a:p>
          <a:p>
            <a:pPr algn="just"/>
            <a:r>
              <a:rPr lang="en-US" dirty="0"/>
              <a:t>The balance in the capital account of the specified person in the books of account of specified entity shall be calculated </a:t>
            </a:r>
            <a:r>
              <a:rPr lang="en-US" b="1" dirty="0"/>
              <a:t>without taking into account </a:t>
            </a:r>
            <a:r>
              <a:rPr lang="en-US" dirty="0"/>
              <a:t>any </a:t>
            </a:r>
            <a:r>
              <a:rPr lang="en-US" b="1" dirty="0"/>
              <a:t>increase</a:t>
            </a:r>
            <a:r>
              <a:rPr lang="en-US" dirty="0"/>
              <a:t> in the capital account </a:t>
            </a:r>
            <a:r>
              <a:rPr lang="en-US" b="1" dirty="0"/>
              <a:t>due to revaluation </a:t>
            </a:r>
            <a:r>
              <a:rPr lang="en-US" dirty="0"/>
              <a:t>of any asset or due to self-generated goodwill or any other self generated asset.</a:t>
            </a:r>
            <a:endParaRPr lang="en-IN" dirty="0"/>
          </a:p>
          <a:p>
            <a:endParaRPr lang="en-IN" dirty="0"/>
          </a:p>
        </p:txBody>
      </p:sp>
    </p:spTree>
    <p:extLst>
      <p:ext uri="{BB962C8B-B14F-4D97-AF65-F5344CB8AC3E}">
        <p14:creationId xmlns:p14="http://schemas.microsoft.com/office/powerpoint/2010/main" val="32313350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B3F48-5ED7-42BE-BA93-ADB2A10459A8}"/>
              </a:ext>
            </a:extLst>
          </p:cNvPr>
          <p:cNvSpPr>
            <a:spLocks noGrp="1"/>
          </p:cNvSpPr>
          <p:nvPr>
            <p:ph type="title"/>
          </p:nvPr>
        </p:nvSpPr>
        <p:spPr>
          <a:xfrm>
            <a:off x="1143000" y="609600"/>
            <a:ext cx="9875520" cy="1025236"/>
          </a:xfrm>
        </p:spPr>
        <p:txBody>
          <a:bodyPr/>
          <a:lstStyle/>
          <a:p>
            <a:r>
              <a:rPr lang="en-IN" dirty="0" err="1"/>
              <a:t>Contd</a:t>
            </a:r>
            <a:r>
              <a:rPr lang="en-IN" dirty="0"/>
              <a:t>….</a:t>
            </a:r>
          </a:p>
        </p:txBody>
      </p:sp>
      <p:sp>
        <p:nvSpPr>
          <p:cNvPr id="3" name="Content Placeholder 2">
            <a:extLst>
              <a:ext uri="{FF2B5EF4-FFF2-40B4-BE49-F238E27FC236}">
                <a16:creationId xmlns:a16="http://schemas.microsoft.com/office/drawing/2014/main" id="{8E212E5D-8207-4525-BD95-41C81A2EC8F2}"/>
              </a:ext>
            </a:extLst>
          </p:cNvPr>
          <p:cNvSpPr>
            <a:spLocks noGrp="1"/>
          </p:cNvSpPr>
          <p:nvPr>
            <p:ph idx="1"/>
          </p:nvPr>
        </p:nvSpPr>
        <p:spPr>
          <a:xfrm>
            <a:off x="1143000" y="1551709"/>
            <a:ext cx="9872871" cy="4544291"/>
          </a:xfrm>
        </p:spPr>
        <p:txBody>
          <a:bodyPr>
            <a:normAutofit/>
          </a:bodyPr>
          <a:lstStyle/>
          <a:p>
            <a:pPr algn="just"/>
            <a:r>
              <a:rPr lang="en-US" dirty="0"/>
              <a:t>Subsection (4A) is introduced to cover a case where a specified person receives money or asset in excess of his capital balance in the books of account of the specified entity at the time of dissolution or reconstitution of the specified entity.</a:t>
            </a:r>
          </a:p>
          <a:p>
            <a:pPr algn="just"/>
            <a:r>
              <a:rPr lang="en-US" dirty="0"/>
              <a:t>The profits or gains arising from receipt of such money or other asset by the specified person shall be chargeable to tax under the head ‘capital gains’ in the hands of the specified entity in the year in which money or other asset is received by the specified person.</a:t>
            </a:r>
          </a:p>
          <a:p>
            <a:pPr algn="just"/>
            <a:r>
              <a:rPr lang="en-US" dirty="0"/>
              <a:t>The value of money or the fair market value of other asset on the date of receipt shall be deemed to be the full value of the consideration accruing as a result of transfer </a:t>
            </a:r>
          </a:p>
          <a:p>
            <a:pPr algn="just"/>
            <a:r>
              <a:rPr lang="en-US" b="1" dirty="0"/>
              <a:t>The balance in the capital account of the specified person </a:t>
            </a:r>
            <a:r>
              <a:rPr lang="en-US" dirty="0"/>
              <a:t>in the books of account of the specified entity at the time of its dissolution or reconstitution shall be deemed to be the cost of acquisition for the purpose of section 48.</a:t>
            </a:r>
            <a:endParaRPr lang="en-IN" dirty="0"/>
          </a:p>
          <a:p>
            <a:endParaRPr lang="en-IN" dirty="0"/>
          </a:p>
        </p:txBody>
      </p:sp>
    </p:spTree>
    <p:extLst>
      <p:ext uri="{BB962C8B-B14F-4D97-AF65-F5344CB8AC3E}">
        <p14:creationId xmlns:p14="http://schemas.microsoft.com/office/powerpoint/2010/main" val="4609759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47282-9BC5-4356-822B-4E79EB8A392E}"/>
              </a:ext>
            </a:extLst>
          </p:cNvPr>
          <p:cNvSpPr>
            <a:spLocks noGrp="1"/>
          </p:cNvSpPr>
          <p:nvPr>
            <p:ph type="title"/>
          </p:nvPr>
        </p:nvSpPr>
        <p:spPr>
          <a:xfrm>
            <a:off x="923636" y="461819"/>
            <a:ext cx="10363200" cy="1504142"/>
          </a:xfrm>
        </p:spPr>
        <p:txBody>
          <a:bodyPr>
            <a:noAutofit/>
          </a:bodyPr>
          <a:lstStyle/>
          <a:p>
            <a:r>
              <a:rPr lang="en-US" sz="2500" dirty="0"/>
              <a:t>Tax Collection at Source (TCS) - Widening the scope of TCS on foreign remittance through </a:t>
            </a:r>
            <a:r>
              <a:rPr lang="en-US" sz="2500" dirty="0" err="1"/>
              <a:t>Liberalised</a:t>
            </a:r>
            <a:r>
              <a:rPr lang="en-US" sz="2500" dirty="0"/>
              <a:t> Remittance Scheme (LRS); TCS on selling of overseas tour package and on sale of goods over a limit – Section 206C</a:t>
            </a:r>
            <a:endParaRPr lang="en-IN" sz="2500" dirty="0"/>
          </a:p>
        </p:txBody>
      </p:sp>
      <p:sp>
        <p:nvSpPr>
          <p:cNvPr id="3" name="Content Placeholder 2">
            <a:extLst>
              <a:ext uri="{FF2B5EF4-FFF2-40B4-BE49-F238E27FC236}">
                <a16:creationId xmlns:a16="http://schemas.microsoft.com/office/drawing/2014/main" id="{04E5CAB2-EA6C-42B6-B043-154EDE88FE68}"/>
              </a:ext>
            </a:extLst>
          </p:cNvPr>
          <p:cNvSpPr>
            <a:spLocks noGrp="1"/>
          </p:cNvSpPr>
          <p:nvPr>
            <p:ph idx="1"/>
          </p:nvPr>
        </p:nvSpPr>
        <p:spPr>
          <a:xfrm>
            <a:off x="775856" y="2041236"/>
            <a:ext cx="10732654" cy="4054764"/>
          </a:xfrm>
        </p:spPr>
        <p:txBody>
          <a:bodyPr/>
          <a:lstStyle/>
          <a:p>
            <a:pPr marL="690563" indent="-514350" algn="just">
              <a:buAutoNum type="romanLcParenR"/>
            </a:pPr>
            <a:r>
              <a:rPr lang="en-US" dirty="0"/>
              <a:t>Levy of TCS on foreign remittance through LRS and sale of overseas tour program package (206C(1G) : </a:t>
            </a:r>
          </a:p>
          <a:p>
            <a:pPr marL="717550" indent="0" algn="just">
              <a:buNone/>
            </a:pPr>
            <a:r>
              <a:rPr lang="en-US" dirty="0"/>
              <a:t>An </a:t>
            </a:r>
            <a:r>
              <a:rPr lang="en-US" dirty="0" err="1"/>
              <a:t>Authorised</a:t>
            </a:r>
            <a:r>
              <a:rPr lang="en-US" dirty="0"/>
              <a:t> Dealer (Bank) receiving </a:t>
            </a:r>
            <a:r>
              <a:rPr lang="en-US" b="1" dirty="0"/>
              <a:t>Rs. 7 lakh or more</a:t>
            </a:r>
            <a:r>
              <a:rPr lang="en-US" dirty="0"/>
              <a:t> in a financial year, for remittance out of India under </a:t>
            </a:r>
            <a:r>
              <a:rPr lang="en-US" b="1" dirty="0"/>
              <a:t>LRS of RBI</a:t>
            </a:r>
            <a:r>
              <a:rPr lang="en-US" dirty="0"/>
              <a:t>, is liable to collect tax (TCS) @ 5% from the person remitting such amount out of India. </a:t>
            </a:r>
          </a:p>
          <a:p>
            <a:pPr marL="717550" indent="0" algn="just">
              <a:buNone/>
            </a:pPr>
            <a:r>
              <a:rPr lang="en-US" dirty="0"/>
              <a:t>Similarly, a </a:t>
            </a:r>
            <a:r>
              <a:rPr lang="en-US" b="1" dirty="0"/>
              <a:t>seller of an overseas tour program package</a:t>
            </a:r>
            <a:r>
              <a:rPr lang="en-US" dirty="0"/>
              <a:t>, receiving any amount from any buyer of such package, is liable to </a:t>
            </a:r>
            <a:r>
              <a:rPr lang="en-US" b="1" dirty="0"/>
              <a:t>collect TCS @ 5%</a:t>
            </a:r>
            <a:r>
              <a:rPr lang="en-US" dirty="0"/>
              <a:t>. </a:t>
            </a:r>
          </a:p>
          <a:p>
            <a:pPr marL="717550" indent="0" algn="just">
              <a:buNone/>
            </a:pPr>
            <a:r>
              <a:rPr lang="en-US" dirty="0"/>
              <a:t> In view of section 206CC(1)(</a:t>
            </a:r>
            <a:r>
              <a:rPr lang="en-US" dirty="0" err="1"/>
              <a:t>i</a:t>
            </a:r>
            <a:r>
              <a:rPr lang="en-US" dirty="0"/>
              <a:t>), in </a:t>
            </a:r>
            <a:r>
              <a:rPr lang="en-US" b="1" dirty="0"/>
              <a:t>non-PAN or Aadhaar case</a:t>
            </a:r>
            <a:r>
              <a:rPr lang="en-US" dirty="0"/>
              <a:t>, the rate of TCS would be </a:t>
            </a:r>
            <a:r>
              <a:rPr lang="en-US" b="1" dirty="0"/>
              <a:t>10%</a:t>
            </a:r>
            <a:r>
              <a:rPr lang="en-US" dirty="0"/>
              <a:t>. </a:t>
            </a:r>
            <a:endParaRPr lang="en-IN" dirty="0"/>
          </a:p>
          <a:p>
            <a:endParaRPr lang="en-IN" dirty="0"/>
          </a:p>
        </p:txBody>
      </p:sp>
    </p:spTree>
    <p:extLst>
      <p:ext uri="{BB962C8B-B14F-4D97-AF65-F5344CB8AC3E}">
        <p14:creationId xmlns:p14="http://schemas.microsoft.com/office/powerpoint/2010/main" val="37404776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A54A7-BF08-4F8C-B1FC-295CF1ECE44B}"/>
              </a:ext>
            </a:extLst>
          </p:cNvPr>
          <p:cNvSpPr>
            <a:spLocks noGrp="1"/>
          </p:cNvSpPr>
          <p:nvPr>
            <p:ph type="title"/>
          </p:nvPr>
        </p:nvSpPr>
        <p:spPr>
          <a:xfrm>
            <a:off x="1143000" y="609600"/>
            <a:ext cx="9875520" cy="840509"/>
          </a:xfrm>
        </p:spPr>
        <p:txBody>
          <a:bodyPr/>
          <a:lstStyle/>
          <a:p>
            <a:r>
              <a:rPr lang="en-IN" dirty="0" err="1"/>
              <a:t>Contd</a:t>
            </a:r>
            <a:r>
              <a:rPr lang="en-IN" dirty="0"/>
              <a:t>….</a:t>
            </a:r>
          </a:p>
        </p:txBody>
      </p:sp>
      <p:sp>
        <p:nvSpPr>
          <p:cNvPr id="3" name="Content Placeholder 2">
            <a:extLst>
              <a:ext uri="{FF2B5EF4-FFF2-40B4-BE49-F238E27FC236}">
                <a16:creationId xmlns:a16="http://schemas.microsoft.com/office/drawing/2014/main" id="{08B3FB00-EFF1-4F9F-8A18-4315FDDCA070}"/>
              </a:ext>
            </a:extLst>
          </p:cNvPr>
          <p:cNvSpPr>
            <a:spLocks noGrp="1"/>
          </p:cNvSpPr>
          <p:nvPr>
            <p:ph idx="1"/>
          </p:nvPr>
        </p:nvSpPr>
        <p:spPr>
          <a:xfrm>
            <a:off x="1143000" y="1450109"/>
            <a:ext cx="9872871" cy="4645891"/>
          </a:xfrm>
        </p:spPr>
        <p:txBody>
          <a:bodyPr>
            <a:normAutofit/>
          </a:bodyPr>
          <a:lstStyle/>
          <a:p>
            <a:pPr marL="514350" indent="-514350">
              <a:buAutoNum type="romanLcParenR" startAt="2"/>
            </a:pPr>
            <a:r>
              <a:rPr lang="en-US" dirty="0"/>
              <a:t>Levy of TCS on </a:t>
            </a:r>
            <a:r>
              <a:rPr lang="en-US" b="1" dirty="0"/>
              <a:t>sale of goods </a:t>
            </a:r>
            <a:r>
              <a:rPr lang="en-US" dirty="0"/>
              <a:t>above specified limit: 206C(1H)</a:t>
            </a:r>
          </a:p>
          <a:p>
            <a:pPr marL="541338" indent="0" algn="just">
              <a:buNone/>
            </a:pPr>
            <a:r>
              <a:rPr lang="en-US" dirty="0"/>
              <a:t>A seller of goods is liable to collect TCS at the rate of 0.1% on receipt of consideration from a buyer in excess of Rs. 50 lakh in a previous year. In non-PAN or Aadhaar case, the rate of TCS would be 1%.</a:t>
            </a:r>
          </a:p>
          <a:p>
            <a:pPr marL="0" indent="0" algn="just">
              <a:buNone/>
            </a:pPr>
            <a:r>
              <a:rPr lang="en-US" dirty="0"/>
              <a:t>For this purpose, seller means a person whose total sales, gross receipt or turnover from the business carried on by him exceeds </a:t>
            </a:r>
            <a:r>
              <a:rPr lang="en-US" b="1" dirty="0"/>
              <a:t>Rs. 10 crore </a:t>
            </a:r>
            <a:r>
              <a:rPr lang="en-US" dirty="0"/>
              <a:t>during the financial year </a:t>
            </a:r>
            <a:r>
              <a:rPr lang="en-US" b="1" dirty="0"/>
              <a:t>immediately preceding the financial year</a:t>
            </a:r>
            <a:r>
              <a:rPr lang="en-US" dirty="0"/>
              <a:t> in which sale of goods is carried out. </a:t>
            </a:r>
          </a:p>
          <a:p>
            <a:pPr marL="0" indent="0" algn="just">
              <a:buNone/>
            </a:pPr>
            <a:r>
              <a:rPr lang="en-US" dirty="0"/>
              <a:t>The above mentioned TCS provision in (</a:t>
            </a:r>
            <a:r>
              <a:rPr lang="en-US" dirty="0" err="1"/>
              <a:t>i</a:t>
            </a:r>
            <a:r>
              <a:rPr lang="en-US" dirty="0"/>
              <a:t>) and (ii) above shall not apply, if the buyer is (</a:t>
            </a:r>
            <a:r>
              <a:rPr lang="en-US" dirty="0" err="1"/>
              <a:t>i</a:t>
            </a:r>
            <a:r>
              <a:rPr lang="en-US" dirty="0"/>
              <a:t>) liable to deduct tax at source under any other provision of the Act and he has deducted such TDS; and (b) the Central Government, a State Government, an embassy etc. or any other person notified by the Central Government. </a:t>
            </a:r>
          </a:p>
          <a:p>
            <a:pPr marL="0" indent="0" algn="just">
              <a:buNone/>
            </a:pPr>
            <a:r>
              <a:rPr lang="en-US" dirty="0"/>
              <a:t>In case of failure to collect whole or any part of the tax, the person shall be deemed to be an </a:t>
            </a:r>
            <a:r>
              <a:rPr lang="en-US" dirty="0" err="1"/>
              <a:t>assessee</a:t>
            </a:r>
            <a:r>
              <a:rPr lang="en-US" dirty="0"/>
              <a:t> in default and relief provided in proviso to section 206C(6A) is not available in above cases</a:t>
            </a:r>
            <a:endParaRPr lang="en-IN" dirty="0"/>
          </a:p>
          <a:p>
            <a:endParaRPr lang="en-IN" dirty="0"/>
          </a:p>
        </p:txBody>
      </p:sp>
    </p:spTree>
    <p:extLst>
      <p:ext uri="{BB962C8B-B14F-4D97-AF65-F5344CB8AC3E}">
        <p14:creationId xmlns:p14="http://schemas.microsoft.com/office/powerpoint/2010/main" val="9437120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624C6-C2F4-4D5A-A32F-BF62887788B3}"/>
              </a:ext>
            </a:extLst>
          </p:cNvPr>
          <p:cNvSpPr>
            <a:spLocks noGrp="1"/>
          </p:cNvSpPr>
          <p:nvPr>
            <p:ph type="title"/>
          </p:nvPr>
        </p:nvSpPr>
        <p:spPr>
          <a:xfrm>
            <a:off x="978268" y="609600"/>
            <a:ext cx="10202333" cy="1320800"/>
          </a:xfrm>
        </p:spPr>
        <p:txBody>
          <a:bodyPr>
            <a:noAutofit/>
          </a:bodyPr>
          <a:lstStyle/>
          <a:p>
            <a:r>
              <a:rPr lang="en-US" sz="3500" dirty="0"/>
              <a:t>Widening the scope of TDS on E-Commerce transactions – Sections 194-O and 206AA(1)</a:t>
            </a:r>
            <a:endParaRPr lang="en-IN" sz="3500" dirty="0"/>
          </a:p>
        </p:txBody>
      </p:sp>
      <p:sp>
        <p:nvSpPr>
          <p:cNvPr id="3" name="Content Placeholder 2">
            <a:extLst>
              <a:ext uri="{FF2B5EF4-FFF2-40B4-BE49-F238E27FC236}">
                <a16:creationId xmlns:a16="http://schemas.microsoft.com/office/drawing/2014/main" id="{5399C249-93A0-45A2-9644-F6CF86C9E0BD}"/>
              </a:ext>
            </a:extLst>
          </p:cNvPr>
          <p:cNvSpPr>
            <a:spLocks noGrp="1"/>
          </p:cNvSpPr>
          <p:nvPr>
            <p:ph idx="1"/>
          </p:nvPr>
        </p:nvSpPr>
        <p:spPr>
          <a:xfrm>
            <a:off x="1143000" y="1893455"/>
            <a:ext cx="9872871" cy="4354945"/>
          </a:xfrm>
        </p:spPr>
        <p:txBody>
          <a:bodyPr>
            <a:normAutofit/>
          </a:bodyPr>
          <a:lstStyle/>
          <a:p>
            <a:pPr algn="just"/>
            <a:r>
              <a:rPr lang="en-US" dirty="0"/>
              <a:t>A new section 194-O has been inserted providing for levy of TDS to bring participants of e-commerce within tax net. </a:t>
            </a:r>
          </a:p>
          <a:p>
            <a:pPr algn="just"/>
            <a:r>
              <a:rPr lang="en-US" dirty="0"/>
              <a:t>An e-commerce operator facilitating sale of goods or provision of services of an e-commerce participant, through its digital electronic facility or platform, is required to deduct tax @ 1% of the gross amount of sales or services or both, at the time of credit or payment, whichever is earlier, to the e-commerce participant.</a:t>
            </a:r>
          </a:p>
          <a:p>
            <a:pPr algn="just"/>
            <a:endParaRPr lang="en-US" dirty="0"/>
          </a:p>
          <a:p>
            <a:pPr algn="just"/>
            <a:r>
              <a:rPr lang="en-US" dirty="0"/>
              <a:t>For the purposes of deduction of tax, the gross amount of sale or services shall include any payment made by a purchaser of goods or recipient of services </a:t>
            </a:r>
            <a:r>
              <a:rPr lang="en-US" b="1" dirty="0"/>
              <a:t>directly to an e-commerce participant</a:t>
            </a:r>
          </a:p>
          <a:p>
            <a:pPr algn="just"/>
            <a:r>
              <a:rPr lang="en-US" dirty="0"/>
              <a:t> for such sale of goods or services or both, which are facilitated by an e-commerce operator, as the </a:t>
            </a:r>
            <a:r>
              <a:rPr lang="en-US" b="1" dirty="0"/>
              <a:t>same shall be deemed to be</a:t>
            </a:r>
            <a:r>
              <a:rPr lang="en-US" dirty="0"/>
              <a:t> the amount credited or paid by e-commerce operator to e-commerce participant.</a:t>
            </a:r>
            <a:endParaRPr lang="en-IN" dirty="0"/>
          </a:p>
          <a:p>
            <a:endParaRPr lang="en-IN" dirty="0"/>
          </a:p>
        </p:txBody>
      </p:sp>
    </p:spTree>
    <p:extLst>
      <p:ext uri="{BB962C8B-B14F-4D97-AF65-F5344CB8AC3E}">
        <p14:creationId xmlns:p14="http://schemas.microsoft.com/office/powerpoint/2010/main" val="4278067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B9976-1876-45F6-B285-AB27553814F4}"/>
              </a:ext>
            </a:extLst>
          </p:cNvPr>
          <p:cNvSpPr>
            <a:spLocks noGrp="1"/>
          </p:cNvSpPr>
          <p:nvPr>
            <p:ph type="title"/>
          </p:nvPr>
        </p:nvSpPr>
        <p:spPr>
          <a:xfrm>
            <a:off x="1143000" y="452582"/>
            <a:ext cx="9875520" cy="923636"/>
          </a:xfrm>
        </p:spPr>
        <p:txBody>
          <a:bodyPr/>
          <a:lstStyle/>
          <a:p>
            <a:r>
              <a:rPr lang="en-US" dirty="0"/>
              <a:t>INTRODUCTION….</a:t>
            </a:r>
            <a:endParaRPr lang="en-IN" dirty="0"/>
          </a:p>
        </p:txBody>
      </p:sp>
      <p:sp>
        <p:nvSpPr>
          <p:cNvPr id="3" name="Content Placeholder 2">
            <a:extLst>
              <a:ext uri="{FF2B5EF4-FFF2-40B4-BE49-F238E27FC236}">
                <a16:creationId xmlns:a16="http://schemas.microsoft.com/office/drawing/2014/main" id="{0D650D6A-BAE9-424C-84DC-DFBF67C4CFE1}"/>
              </a:ext>
            </a:extLst>
          </p:cNvPr>
          <p:cNvSpPr>
            <a:spLocks noGrp="1"/>
          </p:cNvSpPr>
          <p:nvPr>
            <p:ph idx="1"/>
          </p:nvPr>
        </p:nvSpPr>
        <p:spPr>
          <a:xfrm>
            <a:off x="1143000" y="1283855"/>
            <a:ext cx="10300855" cy="5320145"/>
          </a:xfrm>
        </p:spPr>
        <p:txBody>
          <a:bodyPr>
            <a:normAutofit/>
          </a:bodyPr>
          <a:lstStyle/>
          <a:p>
            <a:pPr algn="just"/>
            <a:r>
              <a:rPr lang="en-US" sz="2000" b="1" dirty="0">
                <a:solidFill>
                  <a:schemeClr val="tx1"/>
                </a:solidFill>
                <a:latin typeface="+mj-lt"/>
                <a:cs typeface="Times New Roman" panose="02020603050405020304" pitchFamily="18" charset="0"/>
              </a:rPr>
              <a:t>The key areas to focus are – </a:t>
            </a:r>
          </a:p>
          <a:p>
            <a:pPr marL="44450" indent="0" algn="just">
              <a:buNone/>
            </a:pPr>
            <a:r>
              <a:rPr lang="en-US" b="1" dirty="0">
                <a:solidFill>
                  <a:schemeClr val="tx1"/>
                </a:solidFill>
                <a:latin typeface="+mj-lt"/>
                <a:cs typeface="Times New Roman" panose="02020603050405020304" pitchFamily="18" charset="0"/>
              </a:rPr>
              <a:t>(a) Documentation</a:t>
            </a:r>
          </a:p>
          <a:p>
            <a:pPr marL="360363" indent="0" algn="just">
              <a:buNone/>
            </a:pPr>
            <a:r>
              <a:rPr lang="en-US" dirty="0">
                <a:solidFill>
                  <a:schemeClr val="tx1"/>
                </a:solidFill>
                <a:latin typeface="+mj-lt"/>
                <a:cs typeface="Times New Roman" panose="02020603050405020304" pitchFamily="18" charset="0"/>
              </a:rPr>
              <a:t>The auditor should document the evidence which states that the audit was carried out in accordance with basic principles governing audit.</a:t>
            </a:r>
          </a:p>
          <a:p>
            <a:pPr marL="0" indent="0" algn="just">
              <a:buNone/>
            </a:pPr>
            <a:r>
              <a:rPr lang="en-US" b="1" dirty="0">
                <a:solidFill>
                  <a:schemeClr val="tx1"/>
                </a:solidFill>
                <a:latin typeface="+mj-lt"/>
                <a:cs typeface="Times New Roman" panose="02020603050405020304" pitchFamily="18" charset="0"/>
              </a:rPr>
              <a:t>(b) Audit Evidence</a:t>
            </a:r>
          </a:p>
          <a:p>
            <a:pPr marL="360363" indent="-360363" algn="just">
              <a:buNone/>
            </a:pPr>
            <a:r>
              <a:rPr lang="en-US" dirty="0">
                <a:solidFill>
                  <a:schemeClr val="tx1"/>
                </a:solidFill>
                <a:latin typeface="+mj-lt"/>
                <a:cs typeface="Times New Roman" panose="02020603050405020304" pitchFamily="18" charset="0"/>
              </a:rPr>
              <a:t>     The auditor should obtain sufficient &amp; appropriate audit evidence which will enable him to draw reasonable conclusions to form an audit opinion.</a:t>
            </a:r>
          </a:p>
          <a:p>
            <a:pPr marL="45720" indent="0" algn="just">
              <a:buNone/>
            </a:pPr>
            <a:r>
              <a:rPr lang="en-US" b="1" dirty="0">
                <a:solidFill>
                  <a:schemeClr val="tx1"/>
                </a:solidFill>
                <a:latin typeface="+mj-lt"/>
                <a:cs typeface="Times New Roman" panose="02020603050405020304" pitchFamily="18" charset="0"/>
              </a:rPr>
              <a:t>(c) Confidentiality</a:t>
            </a:r>
          </a:p>
          <a:p>
            <a:pPr marL="360363" indent="0" algn="just">
              <a:buNone/>
            </a:pPr>
            <a:r>
              <a:rPr lang="en-US" dirty="0">
                <a:solidFill>
                  <a:schemeClr val="tx1"/>
                </a:solidFill>
                <a:latin typeface="+mj-lt"/>
                <a:cs typeface="Times New Roman" panose="02020603050405020304" pitchFamily="18" charset="0"/>
              </a:rPr>
              <a:t>The auditor should respect the confidentiality of the information acquired in the course of his work and should not disclose it without specific authority or professional duty.</a:t>
            </a:r>
          </a:p>
          <a:p>
            <a:pPr marL="45720" indent="0" algn="just">
              <a:buNone/>
            </a:pPr>
            <a:r>
              <a:rPr lang="en-US" b="1" dirty="0">
                <a:solidFill>
                  <a:schemeClr val="tx1"/>
                </a:solidFill>
                <a:latin typeface="+mj-lt"/>
                <a:cs typeface="Times New Roman" panose="02020603050405020304" pitchFamily="18" charset="0"/>
              </a:rPr>
              <a:t>(d) Skills &amp; Competence</a:t>
            </a:r>
          </a:p>
          <a:p>
            <a:pPr marL="360363" indent="0" algn="just">
              <a:buNone/>
            </a:pPr>
            <a:r>
              <a:rPr lang="en-US" dirty="0">
                <a:solidFill>
                  <a:schemeClr val="tx1"/>
                </a:solidFill>
                <a:latin typeface="+mj-lt"/>
                <a:cs typeface="Times New Roman" panose="02020603050405020304" pitchFamily="18" charset="0"/>
              </a:rPr>
              <a:t>The audit should be performed by persons who have adequate training, experience and competence in auditing.</a:t>
            </a:r>
          </a:p>
          <a:p>
            <a:pPr marL="502920" indent="-457200">
              <a:buAutoNum type="alphaLcParenBoth" startAt="4"/>
            </a:pPr>
            <a:endParaRPr lang="en-US" b="1" dirty="0">
              <a:latin typeface="Times New Roman" panose="02020603050405020304" pitchFamily="18" charset="0"/>
              <a:cs typeface="Times New Roman" panose="02020603050405020304" pitchFamily="18" charset="0"/>
            </a:endParaRPr>
          </a:p>
          <a:p>
            <a:pPr marL="502920" indent="-457200">
              <a:buAutoNum type="alphaLcParenBoth" startAt="4"/>
            </a:pP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1318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28740-1ACC-4C0C-90E9-2F83A9557A3F}"/>
              </a:ext>
            </a:extLst>
          </p:cNvPr>
          <p:cNvSpPr>
            <a:spLocks noGrp="1"/>
          </p:cNvSpPr>
          <p:nvPr>
            <p:ph type="title"/>
          </p:nvPr>
        </p:nvSpPr>
        <p:spPr>
          <a:xfrm>
            <a:off x="1143000" y="609600"/>
            <a:ext cx="9875520" cy="1052945"/>
          </a:xfrm>
        </p:spPr>
        <p:txBody>
          <a:bodyPr/>
          <a:lstStyle/>
          <a:p>
            <a:r>
              <a:rPr lang="en-IN" dirty="0" err="1"/>
              <a:t>Contd</a:t>
            </a:r>
            <a:r>
              <a:rPr lang="en-IN" dirty="0"/>
              <a:t>….</a:t>
            </a:r>
          </a:p>
        </p:txBody>
      </p:sp>
      <p:sp>
        <p:nvSpPr>
          <p:cNvPr id="3" name="Content Placeholder 2">
            <a:extLst>
              <a:ext uri="{FF2B5EF4-FFF2-40B4-BE49-F238E27FC236}">
                <a16:creationId xmlns:a16="http://schemas.microsoft.com/office/drawing/2014/main" id="{8E19E460-4B7D-4112-8024-5B25C87D802A}"/>
              </a:ext>
            </a:extLst>
          </p:cNvPr>
          <p:cNvSpPr>
            <a:spLocks noGrp="1"/>
          </p:cNvSpPr>
          <p:nvPr>
            <p:ph idx="1"/>
          </p:nvPr>
        </p:nvSpPr>
        <p:spPr>
          <a:xfrm>
            <a:off x="1143000" y="1662545"/>
            <a:ext cx="10042236" cy="4507346"/>
          </a:xfrm>
        </p:spPr>
        <p:txBody>
          <a:bodyPr>
            <a:normAutofit/>
          </a:bodyPr>
          <a:lstStyle/>
          <a:p>
            <a:pPr algn="just"/>
            <a:r>
              <a:rPr lang="en-US" dirty="0"/>
              <a:t>No TDS is required to be deducted by an e-commerce operator from the sum credited or paid to an e-commerce participant, being an individual or HUF,</a:t>
            </a:r>
          </a:p>
          <a:p>
            <a:pPr algn="just"/>
            <a:r>
              <a:rPr lang="en-US" dirty="0"/>
              <a:t> if the gross amount of sales or services or both, of such individual or HUF during the previous year, through the e-commerce operator does not exceed Rs. 5 lakh</a:t>
            </a:r>
          </a:p>
          <a:p>
            <a:pPr algn="just"/>
            <a:r>
              <a:rPr lang="en-US" dirty="0"/>
              <a:t> and the PAN or Aadhaar Number of e-participant is furnished to e-commerce operator.</a:t>
            </a:r>
          </a:p>
          <a:p>
            <a:pPr algn="just"/>
            <a:endParaRPr lang="en-US" dirty="0"/>
          </a:p>
          <a:p>
            <a:pPr algn="just"/>
            <a:r>
              <a:rPr lang="en-US" dirty="0"/>
              <a:t>It has been provided that a transaction in respect of which tax has been deducted by the e-commerce operator or which is not liable to deduction under this section, there shall not be further liability on that transaction for TDS under any other provision of Chapter XVII-B.</a:t>
            </a:r>
          </a:p>
          <a:p>
            <a:pPr algn="just"/>
            <a:r>
              <a:rPr lang="en-US" dirty="0"/>
              <a:t> This </a:t>
            </a:r>
            <a:r>
              <a:rPr lang="en-US" b="1" dirty="0"/>
              <a:t>exemption shall not apply </a:t>
            </a:r>
            <a:r>
              <a:rPr lang="en-US" dirty="0"/>
              <a:t>to any amount received or receivable by an e-commerce operator </a:t>
            </a:r>
            <a:r>
              <a:rPr lang="en-US" b="1" dirty="0"/>
              <a:t>for hosting advertisements</a:t>
            </a:r>
            <a:r>
              <a:rPr lang="en-US" dirty="0"/>
              <a:t> or providing any other services which are </a:t>
            </a:r>
            <a:r>
              <a:rPr lang="en-US" b="1" dirty="0"/>
              <a:t>not in connection with the sale of goods or services</a:t>
            </a:r>
            <a:endParaRPr lang="en-IN" b="1" dirty="0"/>
          </a:p>
          <a:p>
            <a:endParaRPr lang="en-IN" dirty="0"/>
          </a:p>
        </p:txBody>
      </p:sp>
    </p:spTree>
    <p:extLst>
      <p:ext uri="{BB962C8B-B14F-4D97-AF65-F5344CB8AC3E}">
        <p14:creationId xmlns:p14="http://schemas.microsoft.com/office/powerpoint/2010/main" val="12768001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D867D-C7E2-44CE-94CD-381EC812C100}"/>
              </a:ext>
            </a:extLst>
          </p:cNvPr>
          <p:cNvSpPr>
            <a:spLocks noGrp="1"/>
          </p:cNvSpPr>
          <p:nvPr>
            <p:ph type="title"/>
          </p:nvPr>
        </p:nvSpPr>
        <p:spPr/>
        <p:txBody>
          <a:bodyPr/>
          <a:lstStyle/>
          <a:p>
            <a:r>
              <a:rPr lang="en-IN" dirty="0" err="1"/>
              <a:t>Contd</a:t>
            </a:r>
            <a:r>
              <a:rPr lang="en-IN" dirty="0"/>
              <a:t>…</a:t>
            </a:r>
          </a:p>
        </p:txBody>
      </p:sp>
      <p:sp>
        <p:nvSpPr>
          <p:cNvPr id="3" name="Content Placeholder 2">
            <a:extLst>
              <a:ext uri="{FF2B5EF4-FFF2-40B4-BE49-F238E27FC236}">
                <a16:creationId xmlns:a16="http://schemas.microsoft.com/office/drawing/2014/main" id="{2685E318-F178-4DD4-A6C9-CBD106C40BC5}"/>
              </a:ext>
            </a:extLst>
          </p:cNvPr>
          <p:cNvSpPr>
            <a:spLocks noGrp="1"/>
          </p:cNvSpPr>
          <p:nvPr>
            <p:ph idx="1"/>
          </p:nvPr>
        </p:nvSpPr>
        <p:spPr/>
        <p:txBody>
          <a:bodyPr/>
          <a:lstStyle/>
          <a:p>
            <a:pPr algn="just"/>
            <a:r>
              <a:rPr lang="en-US" dirty="0"/>
              <a:t>In case of </a:t>
            </a:r>
            <a:r>
              <a:rPr lang="en-US" b="1" dirty="0"/>
              <a:t>non-furnishing of PAN or Aadhaar Number </a:t>
            </a:r>
            <a:r>
              <a:rPr lang="en-US" dirty="0"/>
              <a:t>by e-commerce participant, the rate of TDS under section 206AA </a:t>
            </a:r>
            <a:r>
              <a:rPr lang="en-US" b="1" dirty="0"/>
              <a:t>would be 5% instead of 1% </a:t>
            </a:r>
            <a:r>
              <a:rPr lang="en-US" dirty="0"/>
              <a:t>provided in the section. </a:t>
            </a:r>
          </a:p>
          <a:p>
            <a:pPr algn="just"/>
            <a:r>
              <a:rPr lang="en-US" dirty="0"/>
              <a:t>Consequential amendments have been made in section 197 (relating to lower TDS) and section 204 (relating to person responsible for paying taxes).</a:t>
            </a:r>
            <a:endParaRPr lang="en-IN" dirty="0"/>
          </a:p>
          <a:p>
            <a:endParaRPr lang="en-IN" dirty="0"/>
          </a:p>
        </p:txBody>
      </p:sp>
    </p:spTree>
    <p:extLst>
      <p:ext uri="{BB962C8B-B14F-4D97-AF65-F5344CB8AC3E}">
        <p14:creationId xmlns:p14="http://schemas.microsoft.com/office/powerpoint/2010/main" val="21289120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D0FFF-2F57-4A34-98BE-7CA42FC5BA1F}"/>
              </a:ext>
            </a:extLst>
          </p:cNvPr>
          <p:cNvSpPr>
            <a:spLocks noGrp="1"/>
          </p:cNvSpPr>
          <p:nvPr>
            <p:ph type="title"/>
          </p:nvPr>
        </p:nvSpPr>
        <p:spPr>
          <a:xfrm>
            <a:off x="677334" y="609600"/>
            <a:ext cx="8596668" cy="745067"/>
          </a:xfrm>
        </p:spPr>
        <p:txBody>
          <a:bodyPr/>
          <a:lstStyle/>
          <a:p>
            <a:r>
              <a:rPr lang="en-IN" dirty="0"/>
              <a:t>Sec 194Q and 206C(1H) of IT Act, 1961</a:t>
            </a:r>
          </a:p>
        </p:txBody>
      </p:sp>
      <p:graphicFrame>
        <p:nvGraphicFramePr>
          <p:cNvPr id="4" name="Content Placeholder 3">
            <a:extLst>
              <a:ext uri="{FF2B5EF4-FFF2-40B4-BE49-F238E27FC236}">
                <a16:creationId xmlns:a16="http://schemas.microsoft.com/office/drawing/2014/main" id="{722EF3D0-83EA-4CB9-B1D1-F29521B8AD59}"/>
              </a:ext>
            </a:extLst>
          </p:cNvPr>
          <p:cNvGraphicFramePr>
            <a:graphicFrameLocks noGrp="1"/>
          </p:cNvGraphicFramePr>
          <p:nvPr>
            <p:ph idx="1"/>
            <p:extLst>
              <p:ext uri="{D42A27DB-BD31-4B8C-83A1-F6EECF244321}">
                <p14:modId xmlns:p14="http://schemas.microsoft.com/office/powerpoint/2010/main" val="965521592"/>
              </p:ext>
            </p:extLst>
          </p:nvPr>
        </p:nvGraphicFramePr>
        <p:xfrm>
          <a:off x="931333" y="1574800"/>
          <a:ext cx="8229600" cy="4790206"/>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657036">
                <a:tc>
                  <a:txBody>
                    <a:bodyPr/>
                    <a:lstStyle/>
                    <a:p>
                      <a:pPr algn="ctr"/>
                      <a:r>
                        <a:rPr lang="en-IN" sz="2500" dirty="0"/>
                        <a:t>Particulars</a:t>
                      </a:r>
                    </a:p>
                  </a:txBody>
                  <a:tcPr/>
                </a:tc>
                <a:tc>
                  <a:txBody>
                    <a:bodyPr/>
                    <a:lstStyle/>
                    <a:p>
                      <a:pPr algn="ctr"/>
                      <a:r>
                        <a:rPr lang="en-US" sz="2500" dirty="0"/>
                        <a:t>194Q</a:t>
                      </a:r>
                      <a:endParaRPr lang="en-IN" sz="2500" dirty="0"/>
                    </a:p>
                  </a:txBody>
                  <a:tcPr/>
                </a:tc>
                <a:tc>
                  <a:txBody>
                    <a:bodyPr/>
                    <a:lstStyle/>
                    <a:p>
                      <a:pPr algn="ctr"/>
                      <a:r>
                        <a:rPr lang="en-US" sz="2500" dirty="0"/>
                        <a:t>206C(1H)</a:t>
                      </a:r>
                      <a:endParaRPr lang="en-IN" sz="2500" dirty="0"/>
                    </a:p>
                  </a:txBody>
                  <a:tcPr/>
                </a:tc>
                <a:extLst>
                  <a:ext uri="{0D108BD9-81ED-4DB2-BD59-A6C34878D82A}">
                    <a16:rowId xmlns:a16="http://schemas.microsoft.com/office/drawing/2014/main" val="10000"/>
                  </a:ext>
                </a:extLst>
              </a:tr>
              <a:tr h="515738">
                <a:tc>
                  <a:txBody>
                    <a:bodyPr/>
                    <a:lstStyle/>
                    <a:p>
                      <a:r>
                        <a:rPr lang="en-US"/>
                        <a:t>Action</a:t>
                      </a:r>
                      <a:endParaRPr lang="en-IN" dirty="0"/>
                    </a:p>
                  </a:txBody>
                  <a:tcPr/>
                </a:tc>
                <a:tc>
                  <a:txBody>
                    <a:bodyPr/>
                    <a:lstStyle/>
                    <a:p>
                      <a:r>
                        <a:rPr lang="en-US" dirty="0"/>
                        <a:t>Tax to be deducted</a:t>
                      </a:r>
                      <a:endParaRPr lang="en-IN" dirty="0"/>
                    </a:p>
                  </a:txBody>
                  <a:tcPr/>
                </a:tc>
                <a:tc>
                  <a:txBody>
                    <a:bodyPr/>
                    <a:lstStyle/>
                    <a:p>
                      <a:r>
                        <a:rPr lang="en-US" dirty="0"/>
                        <a:t>Tax to be collected </a:t>
                      </a:r>
                      <a:endParaRPr lang="en-IN" dirty="0"/>
                    </a:p>
                  </a:txBody>
                  <a:tcPr/>
                </a:tc>
                <a:extLst>
                  <a:ext uri="{0D108BD9-81ED-4DB2-BD59-A6C34878D82A}">
                    <a16:rowId xmlns:a16="http://schemas.microsoft.com/office/drawing/2014/main" val="10001"/>
                  </a:ext>
                </a:extLst>
              </a:tr>
              <a:tr h="515738">
                <a:tc>
                  <a:txBody>
                    <a:bodyPr/>
                    <a:lstStyle/>
                    <a:p>
                      <a:r>
                        <a:rPr lang="en-US" dirty="0"/>
                        <a:t>Applicable to </a:t>
                      </a:r>
                      <a:endParaRPr lang="en-IN" dirty="0"/>
                    </a:p>
                  </a:txBody>
                  <a:tcPr/>
                </a:tc>
                <a:tc>
                  <a:txBody>
                    <a:bodyPr/>
                    <a:lstStyle/>
                    <a:p>
                      <a:r>
                        <a:rPr lang="en-US" dirty="0"/>
                        <a:t>Buyer/Purchaser</a:t>
                      </a:r>
                      <a:endParaRPr lang="en-IN" dirty="0"/>
                    </a:p>
                  </a:txBody>
                  <a:tcPr/>
                </a:tc>
                <a:tc>
                  <a:txBody>
                    <a:bodyPr/>
                    <a:lstStyle/>
                    <a:p>
                      <a:r>
                        <a:rPr lang="en-US" dirty="0"/>
                        <a:t>Seller</a:t>
                      </a:r>
                      <a:endParaRPr lang="en-IN" dirty="0"/>
                    </a:p>
                  </a:txBody>
                  <a:tcPr/>
                </a:tc>
                <a:extLst>
                  <a:ext uri="{0D108BD9-81ED-4DB2-BD59-A6C34878D82A}">
                    <a16:rowId xmlns:a16="http://schemas.microsoft.com/office/drawing/2014/main" val="10002"/>
                  </a:ext>
                </a:extLst>
              </a:tr>
              <a:tr h="515738">
                <a:tc>
                  <a:txBody>
                    <a:bodyPr/>
                    <a:lstStyle/>
                    <a:p>
                      <a:r>
                        <a:rPr lang="en-US" dirty="0"/>
                        <a:t>With effect  from</a:t>
                      </a:r>
                      <a:endParaRPr lang="en-IN" dirty="0"/>
                    </a:p>
                  </a:txBody>
                  <a:tcPr/>
                </a:tc>
                <a:tc>
                  <a:txBody>
                    <a:bodyPr/>
                    <a:lstStyle/>
                    <a:p>
                      <a:r>
                        <a:rPr lang="en-US" dirty="0"/>
                        <a:t>01/07/2021</a:t>
                      </a:r>
                      <a:endParaRPr lang="en-IN" dirty="0"/>
                    </a:p>
                  </a:txBody>
                  <a:tcPr/>
                </a:tc>
                <a:tc>
                  <a:txBody>
                    <a:bodyPr/>
                    <a:lstStyle/>
                    <a:p>
                      <a:r>
                        <a:rPr lang="en-IN" dirty="0"/>
                        <a:t>01/10/2020</a:t>
                      </a:r>
                    </a:p>
                  </a:txBody>
                  <a:tcPr/>
                </a:tc>
                <a:extLst>
                  <a:ext uri="{0D108BD9-81ED-4DB2-BD59-A6C34878D82A}">
                    <a16:rowId xmlns:a16="http://schemas.microsoft.com/office/drawing/2014/main" val="10003"/>
                  </a:ext>
                </a:extLst>
              </a:tr>
              <a:tr h="515738">
                <a:tc>
                  <a:txBody>
                    <a:bodyPr/>
                    <a:lstStyle/>
                    <a:p>
                      <a:r>
                        <a:rPr lang="en-IN" dirty="0"/>
                        <a:t>When Deducted or collected </a:t>
                      </a:r>
                    </a:p>
                  </a:txBody>
                  <a:tcPr/>
                </a:tc>
                <a:tc>
                  <a:txBody>
                    <a:bodyPr/>
                    <a:lstStyle/>
                    <a:p>
                      <a:r>
                        <a:rPr lang="en-IN" dirty="0"/>
                        <a:t>Payment or credit, whichever is earlier</a:t>
                      </a:r>
                    </a:p>
                  </a:txBody>
                  <a:tcPr/>
                </a:tc>
                <a:tc>
                  <a:txBody>
                    <a:bodyPr/>
                    <a:lstStyle/>
                    <a:p>
                      <a:r>
                        <a:rPr lang="en-IN" dirty="0"/>
                        <a:t>At the time of receipt</a:t>
                      </a:r>
                    </a:p>
                  </a:txBody>
                  <a:tcPr/>
                </a:tc>
                <a:extLst>
                  <a:ext uri="{0D108BD9-81ED-4DB2-BD59-A6C34878D82A}">
                    <a16:rowId xmlns:a16="http://schemas.microsoft.com/office/drawing/2014/main" val="10004"/>
                  </a:ext>
                </a:extLst>
              </a:tr>
              <a:tr h="515738">
                <a:tc>
                  <a:txBody>
                    <a:bodyPr/>
                    <a:lstStyle/>
                    <a:p>
                      <a:r>
                        <a:rPr lang="en-IN" dirty="0"/>
                        <a:t>Advances</a:t>
                      </a:r>
                    </a:p>
                  </a:txBody>
                  <a:tcPr/>
                </a:tc>
                <a:tc>
                  <a:txBody>
                    <a:bodyPr/>
                    <a:lstStyle/>
                    <a:p>
                      <a:r>
                        <a:rPr lang="en-IN" dirty="0"/>
                        <a:t>TDS shall be deducted on advance payments made </a:t>
                      </a:r>
                    </a:p>
                  </a:txBody>
                  <a:tcPr/>
                </a:tc>
                <a:tc>
                  <a:txBody>
                    <a:bodyPr/>
                    <a:lstStyle/>
                    <a:p>
                      <a:r>
                        <a:rPr lang="en-IN" dirty="0"/>
                        <a:t>TCS shall be collected on advance receipts</a:t>
                      </a:r>
                    </a:p>
                  </a:txBody>
                  <a:tcPr/>
                </a:tc>
                <a:extLst>
                  <a:ext uri="{0D108BD9-81ED-4DB2-BD59-A6C34878D82A}">
                    <a16:rowId xmlns:a16="http://schemas.microsoft.com/office/drawing/2014/main" val="10005"/>
                  </a:ext>
                </a:extLst>
              </a:tr>
              <a:tr h="515738">
                <a:tc>
                  <a:txBody>
                    <a:bodyPr/>
                    <a:lstStyle/>
                    <a:p>
                      <a:r>
                        <a:rPr lang="en-IN" dirty="0"/>
                        <a:t>Rate of TDS/TCS </a:t>
                      </a:r>
                    </a:p>
                  </a:txBody>
                  <a:tcPr/>
                </a:tc>
                <a:tc>
                  <a:txBody>
                    <a:bodyPr/>
                    <a:lstStyle/>
                    <a:p>
                      <a:r>
                        <a:rPr lang="en-IN" dirty="0"/>
                        <a:t>0.1% </a:t>
                      </a:r>
                    </a:p>
                  </a:txBody>
                  <a:tcPr/>
                </a:tc>
                <a:tc>
                  <a:txBody>
                    <a:bodyPr/>
                    <a:lstStyle/>
                    <a:p>
                      <a:r>
                        <a:rPr lang="en-IN" dirty="0"/>
                        <a:t>0.1</a:t>
                      </a:r>
                      <a:r>
                        <a:rPr lang="en-IN"/>
                        <a:t>% </a:t>
                      </a:r>
                      <a:endParaRPr lang="en-IN" dirty="0"/>
                    </a:p>
                  </a:txBody>
                  <a:tcPr/>
                </a:tc>
                <a:extLst>
                  <a:ext uri="{0D108BD9-81ED-4DB2-BD59-A6C34878D82A}">
                    <a16:rowId xmlns:a16="http://schemas.microsoft.com/office/drawing/2014/main" val="10006"/>
                  </a:ext>
                </a:extLst>
              </a:tr>
              <a:tr h="515738">
                <a:tc>
                  <a:txBody>
                    <a:bodyPr/>
                    <a:lstStyle/>
                    <a:p>
                      <a:r>
                        <a:rPr lang="en-IN" dirty="0"/>
                        <a:t>PAN/ Aadhar N.A</a:t>
                      </a:r>
                    </a:p>
                  </a:txBody>
                  <a:tcPr/>
                </a:tc>
                <a:tc>
                  <a:txBody>
                    <a:bodyPr/>
                    <a:lstStyle/>
                    <a:p>
                      <a:r>
                        <a:rPr lang="en-IN" dirty="0"/>
                        <a:t>5%</a:t>
                      </a:r>
                    </a:p>
                  </a:txBody>
                  <a:tcPr/>
                </a:tc>
                <a:tc>
                  <a:txBody>
                    <a:bodyPr/>
                    <a:lstStyle/>
                    <a:p>
                      <a:r>
                        <a:rPr lang="en-IN" dirty="0"/>
                        <a:t>1%</a:t>
                      </a: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8572252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56556-6F87-41A1-859C-301B753E8FDA}"/>
              </a:ext>
            </a:extLst>
          </p:cNvPr>
          <p:cNvSpPr>
            <a:spLocks noGrp="1"/>
          </p:cNvSpPr>
          <p:nvPr>
            <p:ph type="title"/>
          </p:nvPr>
        </p:nvSpPr>
        <p:spPr>
          <a:xfrm>
            <a:off x="677334" y="609600"/>
            <a:ext cx="8596668" cy="745067"/>
          </a:xfrm>
        </p:spPr>
        <p:txBody>
          <a:bodyPr/>
          <a:lstStyle/>
          <a:p>
            <a:r>
              <a:rPr lang="en-IN" dirty="0"/>
              <a:t>Sec 194Q and 206C(1H) of IT Act, 1961</a:t>
            </a:r>
          </a:p>
        </p:txBody>
      </p:sp>
      <p:graphicFrame>
        <p:nvGraphicFramePr>
          <p:cNvPr id="4" name="Content Placeholder 3">
            <a:extLst>
              <a:ext uri="{FF2B5EF4-FFF2-40B4-BE49-F238E27FC236}">
                <a16:creationId xmlns:a16="http://schemas.microsoft.com/office/drawing/2014/main" id="{92925698-3F90-420C-8C23-26581EAA490A}"/>
              </a:ext>
            </a:extLst>
          </p:cNvPr>
          <p:cNvGraphicFramePr>
            <a:graphicFrameLocks noGrp="1"/>
          </p:cNvGraphicFramePr>
          <p:nvPr>
            <p:ph idx="1"/>
            <p:extLst>
              <p:ext uri="{D42A27DB-BD31-4B8C-83A1-F6EECF244321}">
                <p14:modId xmlns:p14="http://schemas.microsoft.com/office/powerpoint/2010/main" val="1684246474"/>
              </p:ext>
            </p:extLst>
          </p:nvPr>
        </p:nvGraphicFramePr>
        <p:xfrm>
          <a:off x="860866" y="1371600"/>
          <a:ext cx="9040515" cy="4876800"/>
        </p:xfrm>
        <a:graphic>
          <a:graphicData uri="http://schemas.openxmlformats.org/drawingml/2006/table">
            <a:tbl>
              <a:tblPr firstRow="1" bandRow="1">
                <a:tableStyleId>{5C22544A-7EE6-4342-B048-85BDC9FD1C3A}</a:tableStyleId>
              </a:tblPr>
              <a:tblGrid>
                <a:gridCol w="2176420">
                  <a:extLst>
                    <a:ext uri="{9D8B030D-6E8A-4147-A177-3AD203B41FA5}">
                      <a16:colId xmlns:a16="http://schemas.microsoft.com/office/drawing/2014/main" val="20000"/>
                    </a:ext>
                  </a:extLst>
                </a:gridCol>
                <a:gridCol w="3599464">
                  <a:extLst>
                    <a:ext uri="{9D8B030D-6E8A-4147-A177-3AD203B41FA5}">
                      <a16:colId xmlns:a16="http://schemas.microsoft.com/office/drawing/2014/main" val="20001"/>
                    </a:ext>
                  </a:extLst>
                </a:gridCol>
                <a:gridCol w="3264631">
                  <a:extLst>
                    <a:ext uri="{9D8B030D-6E8A-4147-A177-3AD203B41FA5}">
                      <a16:colId xmlns:a16="http://schemas.microsoft.com/office/drawing/2014/main" val="20002"/>
                    </a:ext>
                  </a:extLst>
                </a:gridCol>
              </a:tblGrid>
              <a:tr h="63749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500" dirty="0"/>
                        <a:t>Particulars</a:t>
                      </a:r>
                    </a:p>
                    <a:p>
                      <a:pPr algn="ctr"/>
                      <a:endParaRPr lang="en-IN" sz="25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500" dirty="0"/>
                        <a:t>194Q</a:t>
                      </a:r>
                      <a:endParaRPr lang="en-IN" sz="2500" dirty="0"/>
                    </a:p>
                    <a:p>
                      <a:pPr algn="ctr"/>
                      <a:endParaRPr lang="en-IN" sz="25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500" dirty="0"/>
                        <a:t>206C(1H)</a:t>
                      </a:r>
                      <a:endParaRPr lang="en-IN" sz="2500" dirty="0"/>
                    </a:p>
                    <a:p>
                      <a:pPr algn="ctr"/>
                      <a:endParaRPr lang="en-IN" sz="2500" dirty="0"/>
                    </a:p>
                  </a:txBody>
                  <a:tcPr/>
                </a:tc>
                <a:extLst>
                  <a:ext uri="{0D108BD9-81ED-4DB2-BD59-A6C34878D82A}">
                    <a16:rowId xmlns:a16="http://schemas.microsoft.com/office/drawing/2014/main" val="10000"/>
                  </a:ext>
                </a:extLst>
              </a:tr>
              <a:tr h="637495">
                <a:tc>
                  <a:txBody>
                    <a:bodyPr/>
                    <a:lstStyle/>
                    <a:p>
                      <a:r>
                        <a:rPr lang="en-IN" b="1" dirty="0"/>
                        <a:t>Triggering point</a:t>
                      </a:r>
                    </a:p>
                  </a:txBody>
                  <a:tcPr/>
                </a:tc>
                <a:tc>
                  <a:txBody>
                    <a:bodyPr/>
                    <a:lstStyle/>
                    <a:p>
                      <a:r>
                        <a:rPr lang="en-IN" b="1" dirty="0"/>
                        <a:t>Turnover/Gross Receipts/Sales </a:t>
                      </a:r>
                      <a:r>
                        <a:rPr lang="en-IN" dirty="0"/>
                        <a:t>from the business of </a:t>
                      </a:r>
                      <a:r>
                        <a:rPr lang="en-IN" b="1" dirty="0"/>
                        <a:t>BUYER</a:t>
                      </a:r>
                      <a:r>
                        <a:rPr lang="en-IN" dirty="0"/>
                        <a:t> should </a:t>
                      </a:r>
                      <a:r>
                        <a:rPr lang="en-IN" b="1" dirty="0"/>
                        <a:t>exceed Rs.10cr </a:t>
                      </a:r>
                      <a:r>
                        <a:rPr lang="en-IN" dirty="0"/>
                        <a:t>during previous year </a:t>
                      </a:r>
                      <a:r>
                        <a:rPr lang="en-IN" b="1" dirty="0"/>
                        <a:t>(Excluding GST)</a:t>
                      </a:r>
                      <a:r>
                        <a:rPr lang="en-IN" dirty="0"/>
                        <a:t> </a:t>
                      </a:r>
                    </a:p>
                    <a:p>
                      <a:endParaRPr lang="en-IN" dirty="0"/>
                    </a:p>
                    <a:p>
                      <a:r>
                        <a:rPr lang="en-IN" b="1" dirty="0"/>
                        <a:t>Purchase of goods</a:t>
                      </a:r>
                      <a:r>
                        <a:rPr lang="en-IN" dirty="0"/>
                        <a:t> of aggregate value </a:t>
                      </a:r>
                      <a:r>
                        <a:rPr lang="en-IN" b="1" dirty="0"/>
                        <a:t>exceeding Rs.50Lakhs </a:t>
                      </a:r>
                      <a:r>
                        <a:rPr lang="en-IN" dirty="0"/>
                        <a:t>in P.Y. (The value of goods </a:t>
                      </a:r>
                      <a:r>
                        <a:rPr lang="en-IN" b="1" dirty="0"/>
                        <a:t>includes GST</a:t>
                      </a:r>
                      <a:r>
                        <a:rPr lang="en-IN" dirty="0"/>
                        <a:t>) </a:t>
                      </a:r>
                    </a:p>
                  </a:txBody>
                  <a:tcPr/>
                </a:tc>
                <a:tc>
                  <a:txBody>
                    <a:bodyPr/>
                    <a:lstStyle/>
                    <a:p>
                      <a:r>
                        <a:rPr lang="en-IN" b="1" dirty="0"/>
                        <a:t>Turnover/Gross Receipts/Sales </a:t>
                      </a:r>
                      <a:r>
                        <a:rPr lang="en-IN" dirty="0"/>
                        <a:t>from the business of </a:t>
                      </a:r>
                      <a:r>
                        <a:rPr lang="en-IN" b="1" dirty="0"/>
                        <a:t>SELLER </a:t>
                      </a:r>
                      <a:r>
                        <a:rPr lang="en-IN" dirty="0"/>
                        <a:t>should </a:t>
                      </a:r>
                      <a:r>
                        <a:rPr lang="en-IN" b="1" dirty="0"/>
                        <a:t>exceed Rs.10cr </a:t>
                      </a:r>
                      <a:r>
                        <a:rPr lang="en-IN" dirty="0"/>
                        <a:t>during previous year </a:t>
                      </a:r>
                      <a:r>
                        <a:rPr lang="en-IN" b="1" dirty="0"/>
                        <a:t>(Excluding GST)</a:t>
                      </a:r>
                    </a:p>
                    <a:p>
                      <a:endParaRPr lang="en-IN" dirty="0"/>
                    </a:p>
                    <a:p>
                      <a:r>
                        <a:rPr lang="en-IN" b="1" dirty="0"/>
                        <a:t>Sale consideration </a:t>
                      </a:r>
                      <a:r>
                        <a:rPr lang="en-IN" dirty="0"/>
                        <a:t>received </a:t>
                      </a:r>
                      <a:r>
                        <a:rPr lang="en-IN" b="1" dirty="0"/>
                        <a:t>exceeds Rs.50 Lakhs </a:t>
                      </a:r>
                      <a:r>
                        <a:rPr lang="en-IN" dirty="0"/>
                        <a:t>in P.Y. (The value of goods </a:t>
                      </a:r>
                      <a:r>
                        <a:rPr lang="en-IN" b="1" dirty="0"/>
                        <a:t>includes GST</a:t>
                      </a:r>
                      <a:r>
                        <a:rPr lang="en-IN" dirty="0"/>
                        <a:t>) </a:t>
                      </a:r>
                    </a:p>
                  </a:txBody>
                  <a:tcPr/>
                </a:tc>
                <a:extLst>
                  <a:ext uri="{0D108BD9-81ED-4DB2-BD59-A6C34878D82A}">
                    <a16:rowId xmlns:a16="http://schemas.microsoft.com/office/drawing/2014/main" val="10001"/>
                  </a:ext>
                </a:extLst>
              </a:tr>
              <a:tr h="637495">
                <a:tc>
                  <a:txBody>
                    <a:bodyPr/>
                    <a:lstStyle/>
                    <a:p>
                      <a:r>
                        <a:rPr lang="en-IN" dirty="0"/>
                        <a:t>Quarterly statement to be filed</a:t>
                      </a:r>
                    </a:p>
                  </a:txBody>
                  <a:tcPr/>
                </a:tc>
                <a:tc>
                  <a:txBody>
                    <a:bodyPr/>
                    <a:lstStyle/>
                    <a:p>
                      <a:r>
                        <a:rPr lang="en-IN" dirty="0"/>
                        <a:t>26Q</a:t>
                      </a:r>
                    </a:p>
                  </a:txBody>
                  <a:tcPr/>
                </a:tc>
                <a:tc>
                  <a:txBody>
                    <a:bodyPr/>
                    <a:lstStyle/>
                    <a:p>
                      <a:r>
                        <a:rPr lang="en-IN" dirty="0"/>
                        <a:t>27EQ </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6161832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CDBC0-1AB7-4350-8EAE-BB523428FC7B}"/>
              </a:ext>
            </a:extLst>
          </p:cNvPr>
          <p:cNvSpPr>
            <a:spLocks noGrp="1"/>
          </p:cNvSpPr>
          <p:nvPr>
            <p:ph type="title"/>
          </p:nvPr>
        </p:nvSpPr>
        <p:spPr>
          <a:xfrm>
            <a:off x="677334" y="609600"/>
            <a:ext cx="8596668" cy="804333"/>
          </a:xfrm>
        </p:spPr>
        <p:txBody>
          <a:bodyPr/>
          <a:lstStyle/>
          <a:p>
            <a:r>
              <a:rPr lang="en-IN" dirty="0"/>
              <a:t>Sec 194Q and 206C(1H) of IT Act, 1961</a:t>
            </a:r>
          </a:p>
        </p:txBody>
      </p:sp>
      <p:graphicFrame>
        <p:nvGraphicFramePr>
          <p:cNvPr id="4" name="Content Placeholder 3">
            <a:extLst>
              <a:ext uri="{FF2B5EF4-FFF2-40B4-BE49-F238E27FC236}">
                <a16:creationId xmlns:a16="http://schemas.microsoft.com/office/drawing/2014/main" id="{355BD2D1-43C7-4D03-9053-F21342EC1BEA}"/>
              </a:ext>
            </a:extLst>
          </p:cNvPr>
          <p:cNvGraphicFramePr>
            <a:graphicFrameLocks noGrp="1"/>
          </p:cNvGraphicFramePr>
          <p:nvPr>
            <p:ph idx="1"/>
            <p:extLst>
              <p:ext uri="{D42A27DB-BD31-4B8C-83A1-F6EECF244321}">
                <p14:modId xmlns:p14="http://schemas.microsoft.com/office/powerpoint/2010/main" val="1984432338"/>
              </p:ext>
            </p:extLst>
          </p:nvPr>
        </p:nvGraphicFramePr>
        <p:xfrm>
          <a:off x="457199" y="1481138"/>
          <a:ext cx="9271001" cy="4938385"/>
        </p:xfrm>
        <a:graphic>
          <a:graphicData uri="http://schemas.openxmlformats.org/drawingml/2006/table">
            <a:tbl>
              <a:tblPr firstRow="1" bandRow="1">
                <a:tableStyleId>{5C22544A-7EE6-4342-B048-85BDC9FD1C3A}</a:tableStyleId>
              </a:tblPr>
              <a:tblGrid>
                <a:gridCol w="2231908">
                  <a:extLst>
                    <a:ext uri="{9D8B030D-6E8A-4147-A177-3AD203B41FA5}">
                      <a16:colId xmlns:a16="http://schemas.microsoft.com/office/drawing/2014/main" val="20000"/>
                    </a:ext>
                  </a:extLst>
                </a:gridCol>
                <a:gridCol w="3691232">
                  <a:extLst>
                    <a:ext uri="{9D8B030D-6E8A-4147-A177-3AD203B41FA5}">
                      <a16:colId xmlns:a16="http://schemas.microsoft.com/office/drawing/2014/main" val="20001"/>
                    </a:ext>
                  </a:extLst>
                </a:gridCol>
                <a:gridCol w="3347861">
                  <a:extLst>
                    <a:ext uri="{9D8B030D-6E8A-4147-A177-3AD203B41FA5}">
                      <a16:colId xmlns:a16="http://schemas.microsoft.com/office/drawing/2014/main" val="20002"/>
                    </a:ext>
                  </a:extLst>
                </a:gridCol>
              </a:tblGrid>
              <a:tr h="83200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500" dirty="0"/>
                        <a:t>Particulars</a:t>
                      </a:r>
                    </a:p>
                    <a:p>
                      <a:pPr algn="ctr"/>
                      <a:endParaRPr lang="en-IN" sz="25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500" dirty="0"/>
                        <a:t>194Q</a:t>
                      </a:r>
                      <a:endParaRPr lang="en-IN" sz="2500" dirty="0"/>
                    </a:p>
                    <a:p>
                      <a:pPr algn="ctr"/>
                      <a:endParaRPr lang="en-IN" sz="25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500" dirty="0"/>
                        <a:t>206C(1H)</a:t>
                      </a:r>
                      <a:endParaRPr lang="en-IN" sz="2500" dirty="0"/>
                    </a:p>
                    <a:p>
                      <a:pPr algn="ctr"/>
                      <a:endParaRPr lang="en-IN" sz="2500" dirty="0"/>
                    </a:p>
                  </a:txBody>
                  <a:tcPr/>
                </a:tc>
                <a:extLst>
                  <a:ext uri="{0D108BD9-81ED-4DB2-BD59-A6C34878D82A}">
                    <a16:rowId xmlns:a16="http://schemas.microsoft.com/office/drawing/2014/main" val="10000"/>
                  </a:ext>
                </a:extLst>
              </a:tr>
              <a:tr h="1961156">
                <a:tc>
                  <a:txBody>
                    <a:bodyPr/>
                    <a:lstStyle/>
                    <a:p>
                      <a:r>
                        <a:rPr lang="en-IN" dirty="0"/>
                        <a:t>Exclusions</a:t>
                      </a:r>
                    </a:p>
                  </a:txBody>
                  <a:tcPr/>
                </a:tc>
                <a:tc>
                  <a:txBody>
                    <a:bodyPr/>
                    <a:lstStyle/>
                    <a:p>
                      <a:r>
                        <a:rPr lang="en-IN" dirty="0"/>
                        <a:t>Yet to be notified by government</a:t>
                      </a:r>
                    </a:p>
                  </a:txBody>
                  <a:tcPr/>
                </a:tc>
                <a:tc>
                  <a:txBody>
                    <a:bodyPr/>
                    <a:lstStyle/>
                    <a:p>
                      <a:r>
                        <a:rPr lang="en-IN" dirty="0"/>
                        <a:t>Importer of goods,</a:t>
                      </a:r>
                      <a:r>
                        <a:rPr lang="en-IN" baseline="0" dirty="0"/>
                        <a:t> </a:t>
                      </a:r>
                      <a:r>
                        <a:rPr lang="en-IN" dirty="0"/>
                        <a:t>Central/State Government, Local Authority, an embassy, High Commission, legation, commission, consulate and trade representation of a foreign state</a:t>
                      </a:r>
                    </a:p>
                  </a:txBody>
                  <a:tcPr/>
                </a:tc>
                <a:extLst>
                  <a:ext uri="{0D108BD9-81ED-4DB2-BD59-A6C34878D82A}">
                    <a16:rowId xmlns:a16="http://schemas.microsoft.com/office/drawing/2014/main" val="10001"/>
                  </a:ext>
                </a:extLst>
              </a:tr>
              <a:tr h="1158865">
                <a:tc>
                  <a:txBody>
                    <a:bodyPr/>
                    <a:lstStyle/>
                    <a:p>
                      <a:r>
                        <a:rPr lang="en-IN" dirty="0"/>
                        <a:t>When to deposit/collect</a:t>
                      </a:r>
                    </a:p>
                  </a:txBody>
                  <a:tcPr/>
                </a:tc>
                <a:tc>
                  <a:txBody>
                    <a:bodyPr/>
                    <a:lstStyle/>
                    <a:p>
                      <a:r>
                        <a:rPr lang="en-IN" dirty="0"/>
                        <a:t>Tax so deducted shall be deposited with government by 7th day of subsequent month </a:t>
                      </a:r>
                    </a:p>
                  </a:txBody>
                  <a:tcPr/>
                </a:tc>
                <a:tc>
                  <a:txBody>
                    <a:bodyPr/>
                    <a:lstStyle/>
                    <a:p>
                      <a:r>
                        <a:rPr lang="en-IN" dirty="0"/>
                        <a:t>Tax so collected shall be deposited with government by 7th day of subsequent month</a:t>
                      </a:r>
                    </a:p>
                  </a:txBody>
                  <a:tcPr/>
                </a:tc>
                <a:extLst>
                  <a:ext uri="{0D108BD9-81ED-4DB2-BD59-A6C34878D82A}">
                    <a16:rowId xmlns:a16="http://schemas.microsoft.com/office/drawing/2014/main" val="10002"/>
                  </a:ext>
                </a:extLst>
              </a:tr>
              <a:tr h="891435">
                <a:tc>
                  <a:txBody>
                    <a:bodyPr/>
                    <a:lstStyle/>
                    <a:p>
                      <a:r>
                        <a:rPr lang="en-IN" dirty="0"/>
                        <a:t>Certificate to be issued to seller/buyer</a:t>
                      </a:r>
                    </a:p>
                  </a:txBody>
                  <a:tcPr/>
                </a:tc>
                <a:tc>
                  <a:txBody>
                    <a:bodyPr/>
                    <a:lstStyle/>
                    <a:p>
                      <a:r>
                        <a:rPr lang="en-IN" dirty="0"/>
                        <a:t>FORM 16A</a:t>
                      </a:r>
                    </a:p>
                  </a:txBody>
                  <a:tcPr/>
                </a:tc>
                <a:tc>
                  <a:txBody>
                    <a:bodyPr/>
                    <a:lstStyle/>
                    <a:p>
                      <a:r>
                        <a:rPr lang="en-IN" dirty="0"/>
                        <a:t>FORM 27D</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184005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F68611-D738-4F8C-B439-2DAA80000E20}"/>
              </a:ext>
            </a:extLst>
          </p:cNvPr>
          <p:cNvSpPr>
            <a:spLocks noGrp="1"/>
          </p:cNvSpPr>
          <p:nvPr>
            <p:ph type="ctrTitle"/>
          </p:nvPr>
        </p:nvSpPr>
        <p:spPr>
          <a:xfrm>
            <a:off x="567268" y="1337734"/>
            <a:ext cx="9313332" cy="1646302"/>
          </a:xfrm>
        </p:spPr>
        <p:txBody>
          <a:bodyPr/>
          <a:lstStyle/>
          <a:p>
            <a:r>
              <a:rPr lang="en-US" sz="5800" dirty="0"/>
              <a:t>Chapter VIA - DEDUCTIONS</a:t>
            </a:r>
            <a:endParaRPr lang="en-IN" sz="5800" dirty="0"/>
          </a:p>
        </p:txBody>
      </p:sp>
      <p:sp>
        <p:nvSpPr>
          <p:cNvPr id="5" name="Subtitle 4">
            <a:extLst>
              <a:ext uri="{FF2B5EF4-FFF2-40B4-BE49-F238E27FC236}">
                <a16:creationId xmlns:a16="http://schemas.microsoft.com/office/drawing/2014/main" id="{949EF269-FD38-458E-A0FD-450E0C5153CB}"/>
              </a:ext>
            </a:extLst>
          </p:cNvPr>
          <p:cNvSpPr>
            <a:spLocks noGrp="1"/>
          </p:cNvSpPr>
          <p:nvPr>
            <p:ph type="subTitle" idx="1"/>
          </p:nvPr>
        </p:nvSpPr>
        <p:spPr>
          <a:xfrm>
            <a:off x="1566334" y="3170300"/>
            <a:ext cx="7766936" cy="1096899"/>
          </a:xfrm>
        </p:spPr>
        <p:txBody>
          <a:bodyPr/>
          <a:lstStyle/>
          <a:p>
            <a:endParaRPr lang="en-IN"/>
          </a:p>
        </p:txBody>
      </p:sp>
    </p:spTree>
    <p:extLst>
      <p:ext uri="{BB962C8B-B14F-4D97-AF65-F5344CB8AC3E}">
        <p14:creationId xmlns:p14="http://schemas.microsoft.com/office/powerpoint/2010/main" val="35523432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3393B-BE53-415B-8C95-9B834D91E7EE}"/>
              </a:ext>
            </a:extLst>
          </p:cNvPr>
          <p:cNvSpPr>
            <a:spLocks noGrp="1"/>
          </p:cNvSpPr>
          <p:nvPr>
            <p:ph type="title"/>
          </p:nvPr>
        </p:nvSpPr>
        <p:spPr>
          <a:xfrm>
            <a:off x="677333" y="609600"/>
            <a:ext cx="8703733" cy="829733"/>
          </a:xfrm>
        </p:spPr>
        <p:txBody>
          <a:bodyPr/>
          <a:lstStyle/>
          <a:p>
            <a:r>
              <a:rPr lang="en-US" dirty="0"/>
              <a:t>LIST OF DEDUCTIONS</a:t>
            </a:r>
            <a:endParaRPr lang="en-IN" dirty="0"/>
          </a:p>
        </p:txBody>
      </p:sp>
      <p:graphicFrame>
        <p:nvGraphicFramePr>
          <p:cNvPr id="4" name="Table 4">
            <a:extLst>
              <a:ext uri="{FF2B5EF4-FFF2-40B4-BE49-F238E27FC236}">
                <a16:creationId xmlns:a16="http://schemas.microsoft.com/office/drawing/2014/main" id="{0AB1BA31-382C-4110-AA36-CA3CBA351262}"/>
              </a:ext>
            </a:extLst>
          </p:cNvPr>
          <p:cNvGraphicFramePr>
            <a:graphicFrameLocks noGrp="1"/>
          </p:cNvGraphicFramePr>
          <p:nvPr>
            <p:extLst>
              <p:ext uri="{D42A27DB-BD31-4B8C-83A1-F6EECF244321}">
                <p14:modId xmlns:p14="http://schemas.microsoft.com/office/powerpoint/2010/main" val="2545843101"/>
              </p:ext>
            </p:extLst>
          </p:nvPr>
        </p:nvGraphicFramePr>
        <p:xfrm>
          <a:off x="452761" y="1220893"/>
          <a:ext cx="10621639" cy="5425440"/>
        </p:xfrm>
        <a:graphic>
          <a:graphicData uri="http://schemas.openxmlformats.org/drawingml/2006/table">
            <a:tbl>
              <a:tblPr firstRow="1" bandRow="1">
                <a:tableStyleId>{5C22544A-7EE6-4342-B048-85BDC9FD1C3A}</a:tableStyleId>
              </a:tblPr>
              <a:tblGrid>
                <a:gridCol w="562623">
                  <a:extLst>
                    <a:ext uri="{9D8B030D-6E8A-4147-A177-3AD203B41FA5}">
                      <a16:colId xmlns:a16="http://schemas.microsoft.com/office/drawing/2014/main" val="2803455586"/>
                    </a:ext>
                  </a:extLst>
                </a:gridCol>
                <a:gridCol w="8284684">
                  <a:extLst>
                    <a:ext uri="{9D8B030D-6E8A-4147-A177-3AD203B41FA5}">
                      <a16:colId xmlns:a16="http://schemas.microsoft.com/office/drawing/2014/main" val="3068770622"/>
                    </a:ext>
                  </a:extLst>
                </a:gridCol>
                <a:gridCol w="1774332">
                  <a:extLst>
                    <a:ext uri="{9D8B030D-6E8A-4147-A177-3AD203B41FA5}">
                      <a16:colId xmlns:a16="http://schemas.microsoft.com/office/drawing/2014/main" val="2709817318"/>
                    </a:ext>
                  </a:extLst>
                </a:gridCol>
              </a:tblGrid>
              <a:tr h="564841">
                <a:tc>
                  <a:txBody>
                    <a:bodyPr/>
                    <a:lstStyle/>
                    <a:p>
                      <a:pPr algn="ctr"/>
                      <a:r>
                        <a:rPr lang="en-US" sz="1600" b="1" dirty="0">
                          <a:solidFill>
                            <a:srgbClr val="C00000"/>
                          </a:solidFill>
                        </a:rPr>
                        <a:t>SI No</a:t>
                      </a:r>
                      <a:endParaRPr lang="en-IN" sz="1600" b="1" dirty="0">
                        <a:solidFill>
                          <a:srgbClr val="C00000"/>
                        </a:solidFill>
                      </a:endParaRPr>
                    </a:p>
                  </a:txBody>
                  <a:tcPr/>
                </a:tc>
                <a:tc>
                  <a:txBody>
                    <a:bodyPr/>
                    <a:lstStyle/>
                    <a:p>
                      <a:pPr algn="ctr"/>
                      <a:r>
                        <a:rPr lang="en-US" sz="1600" b="1" dirty="0">
                          <a:solidFill>
                            <a:srgbClr val="C00000"/>
                          </a:solidFill>
                        </a:rPr>
                        <a:t>PART 1 – DEDUCTIONS IN RESPECT OF CERTAIN PAYMENTS</a:t>
                      </a:r>
                      <a:endParaRPr lang="en-IN" sz="1600" b="1" dirty="0">
                        <a:solidFill>
                          <a:srgbClr val="C00000"/>
                        </a:solidFill>
                      </a:endParaRPr>
                    </a:p>
                  </a:txBody>
                  <a:tcPr/>
                </a:tc>
                <a:tc>
                  <a:txBody>
                    <a:bodyPr/>
                    <a:lstStyle/>
                    <a:p>
                      <a:pPr algn="ctr"/>
                      <a:r>
                        <a:rPr lang="en-US" sz="1600" dirty="0">
                          <a:solidFill>
                            <a:srgbClr val="C00000"/>
                          </a:solidFill>
                        </a:rPr>
                        <a:t>Section</a:t>
                      </a:r>
                      <a:endParaRPr lang="en-IN" sz="1600" dirty="0">
                        <a:solidFill>
                          <a:srgbClr val="C00000"/>
                        </a:solidFill>
                      </a:endParaRPr>
                    </a:p>
                  </a:txBody>
                  <a:tcPr/>
                </a:tc>
                <a:extLst>
                  <a:ext uri="{0D108BD9-81ED-4DB2-BD59-A6C34878D82A}">
                    <a16:rowId xmlns:a16="http://schemas.microsoft.com/office/drawing/2014/main" val="3430055277"/>
                  </a:ext>
                </a:extLst>
              </a:tr>
              <a:tr h="564841">
                <a:tc>
                  <a:txBody>
                    <a:bodyPr/>
                    <a:lstStyle/>
                    <a:p>
                      <a:pPr algn="ctr"/>
                      <a:r>
                        <a:rPr lang="en-US" sz="1600" dirty="0">
                          <a:solidFill>
                            <a:srgbClr val="002060"/>
                          </a:solidFill>
                        </a:rPr>
                        <a:t>1</a:t>
                      </a:r>
                      <a:endParaRPr lang="en-IN" sz="1600" dirty="0">
                        <a:solidFill>
                          <a:srgbClr val="002060"/>
                        </a:solidFill>
                      </a:endParaRPr>
                    </a:p>
                  </a:txBody>
                  <a:tcPr/>
                </a:tc>
                <a:tc>
                  <a:txBody>
                    <a:bodyPr/>
                    <a:lstStyle/>
                    <a:p>
                      <a:r>
                        <a:rPr lang="en-US" sz="1600" dirty="0"/>
                        <a:t>Deduction in respect of LIC, PPF </a:t>
                      </a:r>
                      <a:r>
                        <a:rPr lang="en-US" sz="1600" dirty="0" err="1"/>
                        <a:t>etc</a:t>
                      </a:r>
                      <a:r>
                        <a:rPr lang="en-US" sz="1600" dirty="0"/>
                        <a:t>, Contribution to certain pension funds, Contribution to NPS.</a:t>
                      </a:r>
                      <a:endParaRPr lang="en-IN" sz="1600" dirty="0"/>
                    </a:p>
                  </a:txBody>
                  <a:tcPr/>
                </a:tc>
                <a:tc>
                  <a:txBody>
                    <a:bodyPr/>
                    <a:lstStyle/>
                    <a:p>
                      <a:r>
                        <a:rPr lang="en-US" sz="1600" dirty="0"/>
                        <a:t>Sec 80C, 80CCC &amp; 80CCD</a:t>
                      </a:r>
                      <a:endParaRPr lang="en-IN" sz="1600" dirty="0"/>
                    </a:p>
                  </a:txBody>
                  <a:tcPr/>
                </a:tc>
                <a:extLst>
                  <a:ext uri="{0D108BD9-81ED-4DB2-BD59-A6C34878D82A}">
                    <a16:rowId xmlns:a16="http://schemas.microsoft.com/office/drawing/2014/main" val="3061892934"/>
                  </a:ext>
                </a:extLst>
              </a:tr>
              <a:tr h="327013">
                <a:tc>
                  <a:txBody>
                    <a:bodyPr/>
                    <a:lstStyle/>
                    <a:p>
                      <a:pPr algn="ctr"/>
                      <a:r>
                        <a:rPr lang="en-US" sz="1600" dirty="0">
                          <a:solidFill>
                            <a:srgbClr val="002060"/>
                          </a:solidFill>
                        </a:rPr>
                        <a:t>2</a:t>
                      </a:r>
                      <a:endParaRPr lang="en-IN" sz="1600" dirty="0">
                        <a:solidFill>
                          <a:srgbClr val="002060"/>
                        </a:solidFill>
                      </a:endParaRPr>
                    </a:p>
                  </a:txBody>
                  <a:tcPr/>
                </a:tc>
                <a:tc>
                  <a:txBody>
                    <a:bodyPr/>
                    <a:lstStyle/>
                    <a:p>
                      <a:r>
                        <a:rPr lang="en-US" sz="1600" dirty="0"/>
                        <a:t>Deduction in respect of Health Insurance Premia</a:t>
                      </a:r>
                      <a:endParaRPr lang="en-IN" sz="1600" dirty="0"/>
                    </a:p>
                  </a:txBody>
                  <a:tcPr/>
                </a:tc>
                <a:tc>
                  <a:txBody>
                    <a:bodyPr/>
                    <a:lstStyle/>
                    <a:p>
                      <a:r>
                        <a:rPr lang="en-US" sz="1600" dirty="0"/>
                        <a:t>Sec 80D</a:t>
                      </a:r>
                      <a:endParaRPr lang="en-IN" sz="1600" dirty="0"/>
                    </a:p>
                  </a:txBody>
                  <a:tcPr/>
                </a:tc>
                <a:extLst>
                  <a:ext uri="{0D108BD9-81ED-4DB2-BD59-A6C34878D82A}">
                    <a16:rowId xmlns:a16="http://schemas.microsoft.com/office/drawing/2014/main" val="835599238"/>
                  </a:ext>
                </a:extLst>
              </a:tr>
              <a:tr h="327013">
                <a:tc>
                  <a:txBody>
                    <a:bodyPr/>
                    <a:lstStyle/>
                    <a:p>
                      <a:pPr algn="ctr"/>
                      <a:r>
                        <a:rPr lang="en-US" sz="1600" dirty="0">
                          <a:solidFill>
                            <a:srgbClr val="002060"/>
                          </a:solidFill>
                        </a:rPr>
                        <a:t>3</a:t>
                      </a:r>
                      <a:endParaRPr lang="en-IN" sz="1600" dirty="0">
                        <a:solidFill>
                          <a:srgbClr val="002060"/>
                        </a:solidFill>
                      </a:endParaRPr>
                    </a:p>
                  </a:txBody>
                  <a:tcPr/>
                </a:tc>
                <a:tc>
                  <a:txBody>
                    <a:bodyPr/>
                    <a:lstStyle/>
                    <a:p>
                      <a:r>
                        <a:rPr lang="en-US" sz="1600" dirty="0"/>
                        <a:t>Deduction in respect of medical treatment of dependent with disability</a:t>
                      </a:r>
                      <a:endParaRPr lang="en-IN" sz="1600" dirty="0"/>
                    </a:p>
                  </a:txBody>
                  <a:tcPr/>
                </a:tc>
                <a:tc>
                  <a:txBody>
                    <a:bodyPr/>
                    <a:lstStyle/>
                    <a:p>
                      <a:r>
                        <a:rPr lang="en-US" sz="1600" dirty="0"/>
                        <a:t>Sec 80DD</a:t>
                      </a:r>
                      <a:endParaRPr lang="en-IN" sz="1600" dirty="0"/>
                    </a:p>
                  </a:txBody>
                  <a:tcPr/>
                </a:tc>
                <a:extLst>
                  <a:ext uri="{0D108BD9-81ED-4DB2-BD59-A6C34878D82A}">
                    <a16:rowId xmlns:a16="http://schemas.microsoft.com/office/drawing/2014/main" val="1146741725"/>
                  </a:ext>
                </a:extLst>
              </a:tr>
              <a:tr h="327013">
                <a:tc>
                  <a:txBody>
                    <a:bodyPr/>
                    <a:lstStyle/>
                    <a:p>
                      <a:pPr algn="ctr"/>
                      <a:r>
                        <a:rPr lang="en-US" sz="1600" dirty="0">
                          <a:solidFill>
                            <a:srgbClr val="002060"/>
                          </a:solidFill>
                        </a:rPr>
                        <a:t>4</a:t>
                      </a:r>
                      <a:endParaRPr lang="en-IN" sz="1600" dirty="0">
                        <a:solidFill>
                          <a:srgbClr val="002060"/>
                        </a:solidFill>
                      </a:endParaRPr>
                    </a:p>
                  </a:txBody>
                  <a:tcPr/>
                </a:tc>
                <a:tc>
                  <a:txBody>
                    <a:bodyPr/>
                    <a:lstStyle/>
                    <a:p>
                      <a:r>
                        <a:rPr lang="en-US" sz="1600" dirty="0"/>
                        <a:t>Deduction in respect of medical treatment </a:t>
                      </a:r>
                      <a:endParaRPr lang="en-IN" sz="1600" dirty="0"/>
                    </a:p>
                  </a:txBody>
                  <a:tcPr/>
                </a:tc>
                <a:tc>
                  <a:txBody>
                    <a:bodyPr/>
                    <a:lstStyle/>
                    <a:p>
                      <a:r>
                        <a:rPr lang="en-US" sz="1600" dirty="0"/>
                        <a:t>Sec 80DDB</a:t>
                      </a:r>
                      <a:endParaRPr lang="en-IN" sz="1600" dirty="0"/>
                    </a:p>
                  </a:txBody>
                  <a:tcPr/>
                </a:tc>
                <a:extLst>
                  <a:ext uri="{0D108BD9-81ED-4DB2-BD59-A6C34878D82A}">
                    <a16:rowId xmlns:a16="http://schemas.microsoft.com/office/drawing/2014/main" val="1241405278"/>
                  </a:ext>
                </a:extLst>
              </a:tr>
              <a:tr h="327013">
                <a:tc>
                  <a:txBody>
                    <a:bodyPr/>
                    <a:lstStyle/>
                    <a:p>
                      <a:pPr algn="ctr"/>
                      <a:r>
                        <a:rPr lang="en-US" sz="1600" dirty="0">
                          <a:solidFill>
                            <a:srgbClr val="002060"/>
                          </a:solidFill>
                        </a:rPr>
                        <a:t>5</a:t>
                      </a:r>
                      <a:endParaRPr lang="en-IN" sz="1600" dirty="0">
                        <a:solidFill>
                          <a:srgbClr val="002060"/>
                        </a:solidFill>
                      </a:endParaRPr>
                    </a:p>
                  </a:txBody>
                  <a:tcPr/>
                </a:tc>
                <a:tc>
                  <a:txBody>
                    <a:bodyPr/>
                    <a:lstStyle/>
                    <a:p>
                      <a:r>
                        <a:rPr lang="en-US" sz="1600" dirty="0"/>
                        <a:t>Deduction in respect of interest on loan taken for higher education</a:t>
                      </a:r>
                      <a:endParaRPr lang="en-IN" sz="1600" dirty="0"/>
                    </a:p>
                  </a:txBody>
                  <a:tcPr/>
                </a:tc>
                <a:tc>
                  <a:txBody>
                    <a:bodyPr/>
                    <a:lstStyle/>
                    <a:p>
                      <a:r>
                        <a:rPr lang="en-US" sz="1600" dirty="0"/>
                        <a:t>Sec 80E</a:t>
                      </a:r>
                      <a:endParaRPr lang="en-IN" sz="1600" dirty="0"/>
                    </a:p>
                  </a:txBody>
                  <a:tcPr/>
                </a:tc>
                <a:extLst>
                  <a:ext uri="{0D108BD9-81ED-4DB2-BD59-A6C34878D82A}">
                    <a16:rowId xmlns:a16="http://schemas.microsoft.com/office/drawing/2014/main" val="3899974698"/>
                  </a:ext>
                </a:extLst>
              </a:tr>
              <a:tr h="327013">
                <a:tc>
                  <a:txBody>
                    <a:bodyPr/>
                    <a:lstStyle/>
                    <a:p>
                      <a:pPr algn="ctr"/>
                      <a:r>
                        <a:rPr lang="en-US" sz="1600" dirty="0">
                          <a:solidFill>
                            <a:srgbClr val="002060"/>
                          </a:solidFill>
                        </a:rPr>
                        <a:t>6</a:t>
                      </a:r>
                      <a:endParaRPr lang="en-IN" sz="1600" dirty="0">
                        <a:solidFill>
                          <a:srgbClr val="002060"/>
                        </a:solidFill>
                      </a:endParaRPr>
                    </a:p>
                  </a:txBody>
                  <a:tcPr/>
                </a:tc>
                <a:tc>
                  <a:txBody>
                    <a:bodyPr/>
                    <a:lstStyle/>
                    <a:p>
                      <a:r>
                        <a:rPr lang="en-US" sz="1600" dirty="0"/>
                        <a:t>Deduction in respect of loan taken for residential house property</a:t>
                      </a:r>
                      <a:endParaRPr lang="en-IN" sz="1600" dirty="0"/>
                    </a:p>
                  </a:txBody>
                  <a:tcPr/>
                </a:tc>
                <a:tc>
                  <a:txBody>
                    <a:bodyPr/>
                    <a:lstStyle/>
                    <a:p>
                      <a:r>
                        <a:rPr lang="en-US" sz="1600" dirty="0"/>
                        <a:t>Sec 80EE</a:t>
                      </a:r>
                      <a:endParaRPr lang="en-IN" sz="1600" dirty="0"/>
                    </a:p>
                  </a:txBody>
                  <a:tcPr/>
                </a:tc>
                <a:extLst>
                  <a:ext uri="{0D108BD9-81ED-4DB2-BD59-A6C34878D82A}">
                    <a16:rowId xmlns:a16="http://schemas.microsoft.com/office/drawing/2014/main" val="2236202305"/>
                  </a:ext>
                </a:extLst>
              </a:tr>
              <a:tr h="564841">
                <a:tc>
                  <a:txBody>
                    <a:bodyPr/>
                    <a:lstStyle/>
                    <a:p>
                      <a:pPr algn="ctr"/>
                      <a:r>
                        <a:rPr lang="en-US" sz="1600" dirty="0">
                          <a:solidFill>
                            <a:srgbClr val="002060"/>
                          </a:solidFill>
                        </a:rPr>
                        <a:t>7</a:t>
                      </a:r>
                      <a:endParaRPr lang="en-IN" sz="1600" dirty="0">
                        <a:solidFill>
                          <a:srgbClr val="002060"/>
                        </a:solidFill>
                      </a:endParaRPr>
                    </a:p>
                  </a:txBody>
                  <a:tcPr/>
                </a:tc>
                <a:tc>
                  <a:txBody>
                    <a:bodyPr/>
                    <a:lstStyle/>
                    <a:p>
                      <a:r>
                        <a:rPr lang="en-US" sz="1600" dirty="0"/>
                        <a:t>Deduction in respect of interest on loan taken for certain house property </a:t>
                      </a:r>
                      <a:r>
                        <a:rPr lang="en-US" sz="1600" dirty="0">
                          <a:solidFill>
                            <a:srgbClr val="C00000"/>
                          </a:solidFill>
                        </a:rPr>
                        <a:t>(inserted vide FA -2019)</a:t>
                      </a:r>
                      <a:endParaRPr lang="en-IN" sz="1600" dirty="0">
                        <a:solidFill>
                          <a:srgbClr val="C00000"/>
                        </a:solidFill>
                      </a:endParaRPr>
                    </a:p>
                  </a:txBody>
                  <a:tcPr/>
                </a:tc>
                <a:tc>
                  <a:txBody>
                    <a:bodyPr/>
                    <a:lstStyle/>
                    <a:p>
                      <a:r>
                        <a:rPr lang="en-US" sz="1600" dirty="0"/>
                        <a:t>Sec 80EEA</a:t>
                      </a:r>
                      <a:endParaRPr lang="en-IN" sz="1600" dirty="0"/>
                    </a:p>
                  </a:txBody>
                  <a:tcPr/>
                </a:tc>
                <a:extLst>
                  <a:ext uri="{0D108BD9-81ED-4DB2-BD59-A6C34878D82A}">
                    <a16:rowId xmlns:a16="http://schemas.microsoft.com/office/drawing/2014/main" val="3695872331"/>
                  </a:ext>
                </a:extLst>
              </a:tr>
              <a:tr h="327013">
                <a:tc>
                  <a:txBody>
                    <a:bodyPr/>
                    <a:lstStyle/>
                    <a:p>
                      <a:pPr algn="ctr"/>
                      <a:r>
                        <a:rPr lang="en-US" sz="1600" dirty="0">
                          <a:solidFill>
                            <a:srgbClr val="002060"/>
                          </a:solidFill>
                        </a:rPr>
                        <a:t>8</a:t>
                      </a:r>
                      <a:endParaRPr lang="en-IN" sz="1600" dirty="0">
                        <a:solidFill>
                          <a:srgbClr val="002060"/>
                        </a:solidFill>
                      </a:endParaRPr>
                    </a:p>
                  </a:txBody>
                  <a:tcPr/>
                </a:tc>
                <a:tc>
                  <a:txBody>
                    <a:bodyPr/>
                    <a:lstStyle/>
                    <a:p>
                      <a:r>
                        <a:rPr lang="en-US" sz="1600" dirty="0"/>
                        <a:t>Deduction in respect of purchase of electric vehicle </a:t>
                      </a:r>
                      <a:r>
                        <a:rPr lang="en-US" sz="1600" dirty="0">
                          <a:solidFill>
                            <a:srgbClr val="C00000"/>
                          </a:solidFill>
                        </a:rPr>
                        <a:t>(inserted vide FA -2019)</a:t>
                      </a:r>
                      <a:endParaRPr lang="en-IN" sz="1600" dirty="0">
                        <a:solidFill>
                          <a:srgbClr val="C00000"/>
                        </a:solidFill>
                      </a:endParaRPr>
                    </a:p>
                  </a:txBody>
                  <a:tcPr/>
                </a:tc>
                <a:tc>
                  <a:txBody>
                    <a:bodyPr/>
                    <a:lstStyle/>
                    <a:p>
                      <a:r>
                        <a:rPr lang="en-US" sz="1600" dirty="0"/>
                        <a:t>Sec 80EEB</a:t>
                      </a:r>
                      <a:endParaRPr lang="en-IN" sz="1600" dirty="0"/>
                    </a:p>
                  </a:txBody>
                  <a:tcPr/>
                </a:tc>
                <a:extLst>
                  <a:ext uri="{0D108BD9-81ED-4DB2-BD59-A6C34878D82A}">
                    <a16:rowId xmlns:a16="http://schemas.microsoft.com/office/drawing/2014/main" val="2591654489"/>
                  </a:ext>
                </a:extLst>
              </a:tr>
              <a:tr h="327013">
                <a:tc>
                  <a:txBody>
                    <a:bodyPr/>
                    <a:lstStyle/>
                    <a:p>
                      <a:pPr algn="ctr"/>
                      <a:r>
                        <a:rPr lang="en-US" sz="1600" dirty="0">
                          <a:solidFill>
                            <a:srgbClr val="002060"/>
                          </a:solidFill>
                        </a:rPr>
                        <a:t>9</a:t>
                      </a:r>
                      <a:endParaRPr lang="en-IN" sz="1600" dirty="0">
                        <a:solidFill>
                          <a:srgbClr val="002060"/>
                        </a:solidFill>
                      </a:endParaRPr>
                    </a:p>
                  </a:txBody>
                  <a:tcPr/>
                </a:tc>
                <a:tc>
                  <a:txBody>
                    <a:bodyPr/>
                    <a:lstStyle/>
                    <a:p>
                      <a:r>
                        <a:rPr lang="en-US" sz="1600" dirty="0"/>
                        <a:t>Deduction in respect of donations to certain funds </a:t>
                      </a:r>
                      <a:r>
                        <a:rPr lang="en-US" sz="1600" dirty="0" err="1"/>
                        <a:t>etc</a:t>
                      </a:r>
                      <a:r>
                        <a:rPr lang="en-US" sz="1600" dirty="0"/>
                        <a:t> </a:t>
                      </a:r>
                      <a:r>
                        <a:rPr lang="en-US" sz="1600" dirty="0">
                          <a:solidFill>
                            <a:srgbClr val="C00000"/>
                          </a:solidFill>
                        </a:rPr>
                        <a:t>(Amended vide FA 2020)</a:t>
                      </a:r>
                      <a:endParaRPr lang="en-IN" sz="1600" dirty="0">
                        <a:solidFill>
                          <a:srgbClr val="C00000"/>
                        </a:solidFill>
                      </a:endParaRPr>
                    </a:p>
                  </a:txBody>
                  <a:tcPr/>
                </a:tc>
                <a:tc>
                  <a:txBody>
                    <a:bodyPr/>
                    <a:lstStyle/>
                    <a:p>
                      <a:r>
                        <a:rPr lang="en-US" sz="1600" dirty="0"/>
                        <a:t>Sec 80G</a:t>
                      </a:r>
                      <a:endParaRPr lang="en-IN" sz="1600" dirty="0"/>
                    </a:p>
                  </a:txBody>
                  <a:tcPr/>
                </a:tc>
                <a:extLst>
                  <a:ext uri="{0D108BD9-81ED-4DB2-BD59-A6C34878D82A}">
                    <a16:rowId xmlns:a16="http://schemas.microsoft.com/office/drawing/2014/main" val="1419572421"/>
                  </a:ext>
                </a:extLst>
              </a:tr>
              <a:tr h="327013">
                <a:tc>
                  <a:txBody>
                    <a:bodyPr/>
                    <a:lstStyle/>
                    <a:p>
                      <a:pPr algn="ctr"/>
                      <a:r>
                        <a:rPr lang="en-US" sz="1600" dirty="0">
                          <a:solidFill>
                            <a:srgbClr val="002060"/>
                          </a:solidFill>
                        </a:rPr>
                        <a:t>10</a:t>
                      </a:r>
                      <a:endParaRPr lang="en-IN" sz="1600" dirty="0">
                        <a:solidFill>
                          <a:srgbClr val="002060"/>
                        </a:solidFill>
                      </a:endParaRPr>
                    </a:p>
                  </a:txBody>
                  <a:tcPr/>
                </a:tc>
                <a:tc>
                  <a:txBody>
                    <a:bodyPr/>
                    <a:lstStyle/>
                    <a:p>
                      <a:r>
                        <a:rPr lang="en-US" sz="1600" dirty="0"/>
                        <a:t>Deduction in respect of rent paid</a:t>
                      </a:r>
                      <a:endParaRPr lang="en-IN" sz="1600" dirty="0"/>
                    </a:p>
                  </a:txBody>
                  <a:tcPr/>
                </a:tc>
                <a:tc>
                  <a:txBody>
                    <a:bodyPr/>
                    <a:lstStyle/>
                    <a:p>
                      <a:r>
                        <a:rPr lang="en-US" sz="1600" dirty="0"/>
                        <a:t>Sec 80GG</a:t>
                      </a:r>
                      <a:endParaRPr lang="en-IN" sz="1600" dirty="0"/>
                    </a:p>
                  </a:txBody>
                  <a:tcPr/>
                </a:tc>
                <a:extLst>
                  <a:ext uri="{0D108BD9-81ED-4DB2-BD59-A6C34878D82A}">
                    <a16:rowId xmlns:a16="http://schemas.microsoft.com/office/drawing/2014/main" val="3023753202"/>
                  </a:ext>
                </a:extLst>
              </a:tr>
              <a:tr h="327013">
                <a:tc>
                  <a:txBody>
                    <a:bodyPr/>
                    <a:lstStyle/>
                    <a:p>
                      <a:pPr algn="ctr"/>
                      <a:r>
                        <a:rPr lang="en-US" sz="1600" dirty="0">
                          <a:solidFill>
                            <a:srgbClr val="002060"/>
                          </a:solidFill>
                        </a:rPr>
                        <a:t>11</a:t>
                      </a:r>
                      <a:endParaRPr lang="en-IN" sz="1600" dirty="0">
                        <a:solidFill>
                          <a:srgbClr val="002060"/>
                        </a:solidFill>
                      </a:endParaRPr>
                    </a:p>
                  </a:txBody>
                  <a:tcPr/>
                </a:tc>
                <a:tc>
                  <a:txBody>
                    <a:bodyPr/>
                    <a:lstStyle/>
                    <a:p>
                      <a:r>
                        <a:rPr lang="en-US" sz="1600" dirty="0"/>
                        <a:t>Deduction in respect of certain donations to Scientific research.</a:t>
                      </a:r>
                      <a:endParaRPr lang="en-IN" sz="1600" dirty="0"/>
                    </a:p>
                  </a:txBody>
                  <a:tcPr/>
                </a:tc>
                <a:tc>
                  <a:txBody>
                    <a:bodyPr/>
                    <a:lstStyle/>
                    <a:p>
                      <a:r>
                        <a:rPr lang="en-US" sz="1600" dirty="0"/>
                        <a:t>Sec 80GGA</a:t>
                      </a:r>
                      <a:endParaRPr lang="en-IN" sz="1600" dirty="0"/>
                    </a:p>
                  </a:txBody>
                  <a:tcPr/>
                </a:tc>
                <a:extLst>
                  <a:ext uri="{0D108BD9-81ED-4DB2-BD59-A6C34878D82A}">
                    <a16:rowId xmlns:a16="http://schemas.microsoft.com/office/drawing/2014/main" val="3015625241"/>
                  </a:ext>
                </a:extLst>
              </a:tr>
              <a:tr h="327013">
                <a:tc>
                  <a:txBody>
                    <a:bodyPr/>
                    <a:lstStyle/>
                    <a:p>
                      <a:pPr algn="ctr"/>
                      <a:r>
                        <a:rPr lang="en-US" sz="1600" dirty="0">
                          <a:solidFill>
                            <a:srgbClr val="002060"/>
                          </a:solidFill>
                        </a:rPr>
                        <a:t>12</a:t>
                      </a:r>
                      <a:endParaRPr lang="en-IN" sz="1600" dirty="0">
                        <a:solidFill>
                          <a:srgbClr val="002060"/>
                        </a:solidFill>
                      </a:endParaRPr>
                    </a:p>
                  </a:txBody>
                  <a:tcPr/>
                </a:tc>
                <a:tc>
                  <a:txBody>
                    <a:bodyPr/>
                    <a:lstStyle/>
                    <a:p>
                      <a:r>
                        <a:rPr lang="en-US" sz="1600" dirty="0"/>
                        <a:t>Deduction in respect of contribution given by companies to political parties</a:t>
                      </a:r>
                      <a:endParaRPr lang="en-IN" sz="1600" dirty="0"/>
                    </a:p>
                  </a:txBody>
                  <a:tcPr/>
                </a:tc>
                <a:tc>
                  <a:txBody>
                    <a:bodyPr/>
                    <a:lstStyle/>
                    <a:p>
                      <a:r>
                        <a:rPr lang="en-US" sz="1600" dirty="0"/>
                        <a:t>Sec 80GGB</a:t>
                      </a:r>
                      <a:endParaRPr lang="en-IN" sz="1600" dirty="0"/>
                    </a:p>
                  </a:txBody>
                  <a:tcPr/>
                </a:tc>
                <a:extLst>
                  <a:ext uri="{0D108BD9-81ED-4DB2-BD59-A6C34878D82A}">
                    <a16:rowId xmlns:a16="http://schemas.microsoft.com/office/drawing/2014/main" val="3058416580"/>
                  </a:ext>
                </a:extLst>
              </a:tr>
              <a:tr h="327013">
                <a:tc>
                  <a:txBody>
                    <a:bodyPr/>
                    <a:lstStyle/>
                    <a:p>
                      <a:pPr algn="ctr"/>
                      <a:r>
                        <a:rPr lang="en-US" sz="1600" dirty="0">
                          <a:solidFill>
                            <a:srgbClr val="002060"/>
                          </a:solidFill>
                        </a:rPr>
                        <a:t>13</a:t>
                      </a:r>
                      <a:endParaRPr lang="en-IN" sz="1600" dirty="0">
                        <a:solidFill>
                          <a:srgbClr val="002060"/>
                        </a:solidFill>
                      </a:endParaRPr>
                    </a:p>
                  </a:txBody>
                  <a:tcPr/>
                </a:tc>
                <a:tc>
                  <a:txBody>
                    <a:bodyPr/>
                    <a:lstStyle/>
                    <a:p>
                      <a:r>
                        <a:rPr lang="en-US" sz="1600" dirty="0"/>
                        <a:t>Deduction in respect of contribution given by any person to political parties</a:t>
                      </a:r>
                      <a:endParaRPr lang="en-IN" sz="1600" dirty="0"/>
                    </a:p>
                  </a:txBody>
                  <a:tcPr/>
                </a:tc>
                <a:tc>
                  <a:txBody>
                    <a:bodyPr/>
                    <a:lstStyle/>
                    <a:p>
                      <a:r>
                        <a:rPr lang="en-US" sz="1600" dirty="0"/>
                        <a:t>Sec 80GGC</a:t>
                      </a:r>
                      <a:endParaRPr lang="en-IN" sz="1600" dirty="0"/>
                    </a:p>
                  </a:txBody>
                  <a:tcPr/>
                </a:tc>
                <a:extLst>
                  <a:ext uri="{0D108BD9-81ED-4DB2-BD59-A6C34878D82A}">
                    <a16:rowId xmlns:a16="http://schemas.microsoft.com/office/drawing/2014/main" val="2309436191"/>
                  </a:ext>
                </a:extLst>
              </a:tr>
            </a:tbl>
          </a:graphicData>
        </a:graphic>
      </p:graphicFrame>
    </p:spTree>
    <p:extLst>
      <p:ext uri="{BB962C8B-B14F-4D97-AF65-F5344CB8AC3E}">
        <p14:creationId xmlns:p14="http://schemas.microsoft.com/office/powerpoint/2010/main" val="13301311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35678-58F1-4342-BDB8-E321517E6546}"/>
              </a:ext>
            </a:extLst>
          </p:cNvPr>
          <p:cNvSpPr>
            <a:spLocks noGrp="1"/>
          </p:cNvSpPr>
          <p:nvPr>
            <p:ph type="title"/>
          </p:nvPr>
        </p:nvSpPr>
        <p:spPr>
          <a:xfrm>
            <a:off x="711200" y="262466"/>
            <a:ext cx="8596668" cy="626533"/>
          </a:xfrm>
        </p:spPr>
        <p:txBody>
          <a:bodyPr>
            <a:normAutofit fontScale="90000"/>
          </a:bodyPr>
          <a:lstStyle/>
          <a:p>
            <a:r>
              <a:rPr lang="en-US" dirty="0"/>
              <a:t>LIST OF DEDUCTIONS</a:t>
            </a:r>
            <a:endParaRPr lang="en-IN" dirty="0"/>
          </a:p>
        </p:txBody>
      </p:sp>
      <p:graphicFrame>
        <p:nvGraphicFramePr>
          <p:cNvPr id="4" name="Table 4">
            <a:extLst>
              <a:ext uri="{FF2B5EF4-FFF2-40B4-BE49-F238E27FC236}">
                <a16:creationId xmlns:a16="http://schemas.microsoft.com/office/drawing/2014/main" id="{08AF8200-6220-4643-A475-D37DA04F03E2}"/>
              </a:ext>
            </a:extLst>
          </p:cNvPr>
          <p:cNvGraphicFramePr>
            <a:graphicFrameLocks noGrp="1"/>
          </p:cNvGraphicFramePr>
          <p:nvPr>
            <p:extLst>
              <p:ext uri="{D42A27DB-BD31-4B8C-83A1-F6EECF244321}">
                <p14:modId xmlns:p14="http://schemas.microsoft.com/office/powerpoint/2010/main" val="331415586"/>
              </p:ext>
            </p:extLst>
          </p:nvPr>
        </p:nvGraphicFramePr>
        <p:xfrm>
          <a:off x="444293" y="888999"/>
          <a:ext cx="11061577" cy="5591304"/>
        </p:xfrm>
        <a:graphic>
          <a:graphicData uri="http://schemas.openxmlformats.org/drawingml/2006/table">
            <a:tbl>
              <a:tblPr firstRow="1" bandRow="1">
                <a:tableStyleId>{5C22544A-7EE6-4342-B048-85BDC9FD1C3A}</a:tableStyleId>
              </a:tblPr>
              <a:tblGrid>
                <a:gridCol w="514906">
                  <a:extLst>
                    <a:ext uri="{9D8B030D-6E8A-4147-A177-3AD203B41FA5}">
                      <a16:colId xmlns:a16="http://schemas.microsoft.com/office/drawing/2014/main" val="3818543712"/>
                    </a:ext>
                  </a:extLst>
                </a:gridCol>
                <a:gridCol w="8149701">
                  <a:extLst>
                    <a:ext uri="{9D8B030D-6E8A-4147-A177-3AD203B41FA5}">
                      <a16:colId xmlns:a16="http://schemas.microsoft.com/office/drawing/2014/main" val="3068770622"/>
                    </a:ext>
                  </a:extLst>
                </a:gridCol>
                <a:gridCol w="2396970">
                  <a:extLst>
                    <a:ext uri="{9D8B030D-6E8A-4147-A177-3AD203B41FA5}">
                      <a16:colId xmlns:a16="http://schemas.microsoft.com/office/drawing/2014/main" val="2709817318"/>
                    </a:ext>
                  </a:extLst>
                </a:gridCol>
              </a:tblGrid>
              <a:tr h="575821">
                <a:tc>
                  <a:txBody>
                    <a:bodyPr/>
                    <a:lstStyle/>
                    <a:p>
                      <a:pPr algn="ctr"/>
                      <a:r>
                        <a:rPr lang="en-US" sz="1600" b="1" dirty="0">
                          <a:solidFill>
                            <a:srgbClr val="C00000"/>
                          </a:solidFill>
                        </a:rPr>
                        <a:t>SI No</a:t>
                      </a:r>
                      <a:endParaRPr lang="en-IN" sz="1600" b="1" dirty="0">
                        <a:solidFill>
                          <a:srgbClr val="C00000"/>
                        </a:solidFill>
                      </a:endParaRPr>
                    </a:p>
                  </a:txBody>
                  <a:tcPr/>
                </a:tc>
                <a:tc>
                  <a:txBody>
                    <a:bodyPr/>
                    <a:lstStyle/>
                    <a:p>
                      <a:pPr algn="ctr"/>
                      <a:r>
                        <a:rPr lang="en-US" sz="1600" b="1" dirty="0">
                          <a:solidFill>
                            <a:srgbClr val="C00000"/>
                          </a:solidFill>
                        </a:rPr>
                        <a:t>PART II – DEDUCTIONS IN RESPECT OF CERTAIN INCOMES</a:t>
                      </a:r>
                      <a:endParaRPr lang="en-IN" sz="1600" b="1" dirty="0">
                        <a:solidFill>
                          <a:srgbClr val="C00000"/>
                        </a:solidFill>
                      </a:endParaRPr>
                    </a:p>
                  </a:txBody>
                  <a:tcPr/>
                </a:tc>
                <a:tc>
                  <a:txBody>
                    <a:bodyPr/>
                    <a:lstStyle/>
                    <a:p>
                      <a:pPr algn="ctr"/>
                      <a:r>
                        <a:rPr lang="en-US" sz="1600" dirty="0">
                          <a:solidFill>
                            <a:srgbClr val="C00000"/>
                          </a:solidFill>
                        </a:rPr>
                        <a:t>Section</a:t>
                      </a:r>
                      <a:endParaRPr lang="en-IN" sz="1600" dirty="0">
                        <a:solidFill>
                          <a:srgbClr val="C00000"/>
                        </a:solidFill>
                      </a:endParaRPr>
                    </a:p>
                  </a:txBody>
                  <a:tcPr/>
                </a:tc>
                <a:extLst>
                  <a:ext uri="{0D108BD9-81ED-4DB2-BD59-A6C34878D82A}">
                    <a16:rowId xmlns:a16="http://schemas.microsoft.com/office/drawing/2014/main" val="3430055277"/>
                  </a:ext>
                </a:extLst>
              </a:tr>
              <a:tr h="417682">
                <a:tc>
                  <a:txBody>
                    <a:bodyPr/>
                    <a:lstStyle/>
                    <a:p>
                      <a:pPr algn="ctr"/>
                      <a:r>
                        <a:rPr lang="en-US" sz="1600" dirty="0">
                          <a:solidFill>
                            <a:srgbClr val="002060"/>
                          </a:solidFill>
                        </a:rPr>
                        <a:t>1</a:t>
                      </a:r>
                      <a:endParaRPr lang="en-IN" sz="1600" dirty="0">
                        <a:solidFill>
                          <a:srgbClr val="002060"/>
                        </a:solidFill>
                      </a:endParaRPr>
                    </a:p>
                  </a:txBody>
                  <a:tcPr/>
                </a:tc>
                <a:tc>
                  <a:txBody>
                    <a:bodyPr/>
                    <a:lstStyle/>
                    <a:p>
                      <a:r>
                        <a:rPr lang="en-US" sz="1600" dirty="0"/>
                        <a:t>Deduction in respect of profits from certain business or projects.</a:t>
                      </a:r>
                      <a:endParaRPr lang="en-IN" sz="1600" dirty="0"/>
                    </a:p>
                  </a:txBody>
                  <a:tcPr/>
                </a:tc>
                <a:tc>
                  <a:txBody>
                    <a:bodyPr/>
                    <a:lstStyle/>
                    <a:p>
                      <a:r>
                        <a:rPr lang="en-US" sz="1600" dirty="0"/>
                        <a:t>Sec 80H – 80HHF</a:t>
                      </a:r>
                      <a:endParaRPr lang="en-IN" sz="1600" dirty="0"/>
                    </a:p>
                  </a:txBody>
                  <a:tcPr/>
                </a:tc>
                <a:extLst>
                  <a:ext uri="{0D108BD9-81ED-4DB2-BD59-A6C34878D82A}">
                    <a16:rowId xmlns:a16="http://schemas.microsoft.com/office/drawing/2014/main" val="2847371499"/>
                  </a:ext>
                </a:extLst>
              </a:tr>
              <a:tr h="417682">
                <a:tc>
                  <a:txBody>
                    <a:bodyPr/>
                    <a:lstStyle/>
                    <a:p>
                      <a:pPr algn="ctr"/>
                      <a:r>
                        <a:rPr lang="en-US" sz="1600" dirty="0">
                          <a:solidFill>
                            <a:srgbClr val="002060"/>
                          </a:solidFill>
                        </a:rPr>
                        <a:t>2</a:t>
                      </a:r>
                      <a:endParaRPr lang="en-IN" sz="1600" dirty="0">
                        <a:solidFill>
                          <a:srgbClr val="002060"/>
                        </a:solidFill>
                      </a:endParaRPr>
                    </a:p>
                  </a:txBody>
                  <a:tcPr/>
                </a:tc>
                <a:tc>
                  <a:txBody>
                    <a:bodyPr/>
                    <a:lstStyle/>
                    <a:p>
                      <a:r>
                        <a:rPr lang="en-US" sz="1600" dirty="0"/>
                        <a:t>Deduction in respect of profits from Industrial undertakings, housing projects</a:t>
                      </a:r>
                      <a:endParaRPr lang="en-IN" sz="1600" dirty="0"/>
                    </a:p>
                  </a:txBody>
                  <a:tcPr/>
                </a:tc>
                <a:tc>
                  <a:txBody>
                    <a:bodyPr/>
                    <a:lstStyle/>
                    <a:p>
                      <a:r>
                        <a:rPr lang="en-US" sz="1600" dirty="0"/>
                        <a:t>Sec 80I to Sec 80LA</a:t>
                      </a:r>
                      <a:endParaRPr lang="en-IN" sz="1600" dirty="0"/>
                    </a:p>
                  </a:txBody>
                  <a:tcPr/>
                </a:tc>
                <a:extLst>
                  <a:ext uri="{0D108BD9-81ED-4DB2-BD59-A6C34878D82A}">
                    <a16:rowId xmlns:a16="http://schemas.microsoft.com/office/drawing/2014/main" val="3061892934"/>
                  </a:ext>
                </a:extLst>
              </a:tr>
              <a:tr h="417682">
                <a:tc>
                  <a:txBody>
                    <a:bodyPr/>
                    <a:lstStyle/>
                    <a:p>
                      <a:pPr algn="ctr"/>
                      <a:r>
                        <a:rPr lang="en-US" sz="1600" dirty="0">
                          <a:solidFill>
                            <a:srgbClr val="002060"/>
                          </a:solidFill>
                        </a:rPr>
                        <a:t>3</a:t>
                      </a:r>
                      <a:endParaRPr lang="en-IN" sz="1600" dirty="0">
                        <a:solidFill>
                          <a:srgbClr val="002060"/>
                        </a:solidFill>
                      </a:endParaRPr>
                    </a:p>
                  </a:txBody>
                  <a:tcPr/>
                </a:tc>
                <a:tc>
                  <a:txBody>
                    <a:bodyPr/>
                    <a:lstStyle/>
                    <a:p>
                      <a:r>
                        <a:rPr lang="en-US" sz="1600" dirty="0"/>
                        <a:t>Deduction in respect of certain intercorporate dividends </a:t>
                      </a:r>
                      <a:r>
                        <a:rPr lang="en-US" sz="1600" dirty="0">
                          <a:solidFill>
                            <a:srgbClr val="C00000"/>
                          </a:solidFill>
                        </a:rPr>
                        <a:t>(Inserted by FA 2020)</a:t>
                      </a:r>
                      <a:endParaRPr lang="en-IN" sz="1600" dirty="0">
                        <a:solidFill>
                          <a:srgbClr val="C00000"/>
                        </a:solidFill>
                      </a:endParaRPr>
                    </a:p>
                  </a:txBody>
                  <a:tcPr/>
                </a:tc>
                <a:tc>
                  <a:txBody>
                    <a:bodyPr/>
                    <a:lstStyle/>
                    <a:p>
                      <a:r>
                        <a:rPr lang="en-US" sz="1600" dirty="0"/>
                        <a:t>Sec 80M</a:t>
                      </a:r>
                      <a:endParaRPr lang="en-IN" sz="1600" dirty="0"/>
                    </a:p>
                  </a:txBody>
                  <a:tcPr/>
                </a:tc>
                <a:extLst>
                  <a:ext uri="{0D108BD9-81ED-4DB2-BD59-A6C34878D82A}">
                    <a16:rowId xmlns:a16="http://schemas.microsoft.com/office/drawing/2014/main" val="835599238"/>
                  </a:ext>
                </a:extLst>
              </a:tr>
              <a:tr h="417682">
                <a:tc>
                  <a:txBody>
                    <a:bodyPr/>
                    <a:lstStyle/>
                    <a:p>
                      <a:pPr algn="ctr"/>
                      <a:r>
                        <a:rPr lang="en-US" sz="1600" dirty="0">
                          <a:solidFill>
                            <a:srgbClr val="002060"/>
                          </a:solidFill>
                        </a:rPr>
                        <a:t>4</a:t>
                      </a:r>
                      <a:endParaRPr lang="en-IN" sz="1600" dirty="0">
                        <a:solidFill>
                          <a:srgbClr val="002060"/>
                        </a:solidFill>
                      </a:endParaRPr>
                    </a:p>
                  </a:txBody>
                  <a:tcPr/>
                </a:tc>
                <a:tc>
                  <a:txBody>
                    <a:bodyPr/>
                    <a:lstStyle/>
                    <a:p>
                      <a:r>
                        <a:rPr lang="en-US" sz="1600" dirty="0"/>
                        <a:t>Deduction in respect of royalties from foreign enterprises</a:t>
                      </a:r>
                      <a:endParaRPr lang="en-IN" sz="1600" dirty="0"/>
                    </a:p>
                  </a:txBody>
                  <a:tcPr/>
                </a:tc>
                <a:tc>
                  <a:txBody>
                    <a:bodyPr/>
                    <a:lstStyle/>
                    <a:p>
                      <a:r>
                        <a:rPr lang="en-US" sz="1600" dirty="0"/>
                        <a:t>Sec 80O</a:t>
                      </a:r>
                      <a:endParaRPr lang="en-IN" sz="1600" dirty="0"/>
                    </a:p>
                  </a:txBody>
                  <a:tcPr/>
                </a:tc>
                <a:extLst>
                  <a:ext uri="{0D108BD9-81ED-4DB2-BD59-A6C34878D82A}">
                    <a16:rowId xmlns:a16="http://schemas.microsoft.com/office/drawing/2014/main" val="1146741725"/>
                  </a:ext>
                </a:extLst>
              </a:tr>
              <a:tr h="417682">
                <a:tc>
                  <a:txBody>
                    <a:bodyPr/>
                    <a:lstStyle/>
                    <a:p>
                      <a:pPr algn="ctr"/>
                      <a:r>
                        <a:rPr lang="en-US" sz="1600" dirty="0">
                          <a:solidFill>
                            <a:srgbClr val="002060"/>
                          </a:solidFill>
                        </a:rPr>
                        <a:t>5</a:t>
                      </a:r>
                      <a:endParaRPr lang="en-IN" sz="1600" dirty="0">
                        <a:solidFill>
                          <a:srgbClr val="002060"/>
                        </a:solidFill>
                      </a:endParaRPr>
                    </a:p>
                  </a:txBody>
                  <a:tcPr/>
                </a:tc>
                <a:tc>
                  <a:txBody>
                    <a:bodyPr/>
                    <a:lstStyle/>
                    <a:p>
                      <a:r>
                        <a:rPr lang="en-US" sz="1600" dirty="0"/>
                        <a:t>Deduction in respect of income of Cooperative societies</a:t>
                      </a:r>
                      <a:endParaRPr lang="en-IN" sz="1600" dirty="0"/>
                    </a:p>
                  </a:txBody>
                  <a:tcPr/>
                </a:tc>
                <a:tc>
                  <a:txBody>
                    <a:bodyPr/>
                    <a:lstStyle/>
                    <a:p>
                      <a:r>
                        <a:rPr lang="en-US" sz="1600" dirty="0"/>
                        <a:t>Sec 80P</a:t>
                      </a:r>
                      <a:endParaRPr lang="en-IN" sz="1600" dirty="0"/>
                    </a:p>
                  </a:txBody>
                  <a:tcPr/>
                </a:tc>
                <a:extLst>
                  <a:ext uri="{0D108BD9-81ED-4DB2-BD59-A6C34878D82A}">
                    <a16:rowId xmlns:a16="http://schemas.microsoft.com/office/drawing/2014/main" val="1241405278"/>
                  </a:ext>
                </a:extLst>
              </a:tr>
              <a:tr h="417682">
                <a:tc>
                  <a:txBody>
                    <a:bodyPr/>
                    <a:lstStyle/>
                    <a:p>
                      <a:pPr algn="ctr"/>
                      <a:r>
                        <a:rPr lang="en-US" sz="1600" dirty="0">
                          <a:solidFill>
                            <a:srgbClr val="002060"/>
                          </a:solidFill>
                        </a:rPr>
                        <a:t>6</a:t>
                      </a:r>
                      <a:endParaRPr lang="en-IN" sz="1600" dirty="0">
                        <a:solidFill>
                          <a:srgbClr val="002060"/>
                        </a:solidFill>
                      </a:endParaRPr>
                    </a:p>
                  </a:txBody>
                  <a:tcPr/>
                </a:tc>
                <a:tc>
                  <a:txBody>
                    <a:bodyPr/>
                    <a:lstStyle/>
                    <a:p>
                      <a:r>
                        <a:rPr lang="en-US" sz="1600" dirty="0"/>
                        <a:t>Deduction in respect of Profits of business of publication of books</a:t>
                      </a:r>
                      <a:endParaRPr lang="en-IN" sz="1600" dirty="0"/>
                    </a:p>
                  </a:txBody>
                  <a:tcPr/>
                </a:tc>
                <a:tc>
                  <a:txBody>
                    <a:bodyPr/>
                    <a:lstStyle/>
                    <a:p>
                      <a:r>
                        <a:rPr lang="en-US" sz="1600" dirty="0"/>
                        <a:t>Sec 80Q</a:t>
                      </a:r>
                      <a:endParaRPr lang="en-IN" sz="1600" dirty="0"/>
                    </a:p>
                  </a:txBody>
                  <a:tcPr/>
                </a:tc>
                <a:extLst>
                  <a:ext uri="{0D108BD9-81ED-4DB2-BD59-A6C34878D82A}">
                    <a16:rowId xmlns:a16="http://schemas.microsoft.com/office/drawing/2014/main" val="3899974698"/>
                  </a:ext>
                </a:extLst>
              </a:tr>
              <a:tr h="417682">
                <a:tc>
                  <a:txBody>
                    <a:bodyPr/>
                    <a:lstStyle/>
                    <a:p>
                      <a:pPr algn="ctr"/>
                      <a:r>
                        <a:rPr lang="en-US" sz="1600" dirty="0">
                          <a:solidFill>
                            <a:srgbClr val="002060"/>
                          </a:solidFill>
                        </a:rPr>
                        <a:t>7</a:t>
                      </a:r>
                      <a:endParaRPr lang="en-IN" sz="1600" dirty="0">
                        <a:solidFill>
                          <a:srgbClr val="002060"/>
                        </a:solidFill>
                      </a:endParaRPr>
                    </a:p>
                  </a:txBody>
                  <a:tcPr/>
                </a:tc>
                <a:tc>
                  <a:txBody>
                    <a:bodyPr/>
                    <a:lstStyle/>
                    <a:p>
                      <a:r>
                        <a:rPr lang="en-US" sz="1600" dirty="0"/>
                        <a:t>Deduction in respect of professional income of authors text in Indian Languages</a:t>
                      </a:r>
                      <a:endParaRPr lang="en-IN" sz="1600" dirty="0"/>
                    </a:p>
                  </a:txBody>
                  <a:tcPr/>
                </a:tc>
                <a:tc>
                  <a:txBody>
                    <a:bodyPr/>
                    <a:lstStyle/>
                    <a:p>
                      <a:r>
                        <a:rPr lang="en-US" sz="1600" dirty="0"/>
                        <a:t>Sec 80QQA</a:t>
                      </a:r>
                      <a:endParaRPr lang="en-IN" sz="1600" dirty="0"/>
                    </a:p>
                  </a:txBody>
                  <a:tcPr/>
                </a:tc>
                <a:extLst>
                  <a:ext uri="{0D108BD9-81ED-4DB2-BD59-A6C34878D82A}">
                    <a16:rowId xmlns:a16="http://schemas.microsoft.com/office/drawing/2014/main" val="2236202305"/>
                  </a:ext>
                </a:extLst>
              </a:tr>
              <a:tr h="417682">
                <a:tc>
                  <a:txBody>
                    <a:bodyPr/>
                    <a:lstStyle/>
                    <a:p>
                      <a:pPr algn="ctr"/>
                      <a:r>
                        <a:rPr lang="en-US" sz="1600" dirty="0">
                          <a:solidFill>
                            <a:srgbClr val="002060"/>
                          </a:solidFill>
                        </a:rPr>
                        <a:t>8</a:t>
                      </a:r>
                      <a:endParaRPr lang="en-IN" sz="1600" dirty="0">
                        <a:solidFill>
                          <a:srgbClr val="002060"/>
                        </a:solidFill>
                      </a:endParaRPr>
                    </a:p>
                  </a:txBody>
                  <a:tcPr/>
                </a:tc>
                <a:tc>
                  <a:txBody>
                    <a:bodyPr/>
                    <a:lstStyle/>
                    <a:p>
                      <a:r>
                        <a:rPr lang="en-US" sz="1600" dirty="0"/>
                        <a:t>Deduction in respect of royalty income </a:t>
                      </a:r>
                      <a:r>
                        <a:rPr lang="en-US" sz="1600" dirty="0" err="1"/>
                        <a:t>etc</a:t>
                      </a:r>
                      <a:r>
                        <a:rPr lang="en-US" sz="1600" dirty="0"/>
                        <a:t> of authors of certain books</a:t>
                      </a:r>
                      <a:endParaRPr lang="en-IN" sz="1600" dirty="0"/>
                    </a:p>
                  </a:txBody>
                  <a:tcPr/>
                </a:tc>
                <a:tc>
                  <a:txBody>
                    <a:bodyPr/>
                    <a:lstStyle/>
                    <a:p>
                      <a:r>
                        <a:rPr lang="en-US" sz="1600" dirty="0"/>
                        <a:t>Sec 80QQB</a:t>
                      </a:r>
                      <a:endParaRPr lang="en-IN" sz="1600" dirty="0"/>
                    </a:p>
                  </a:txBody>
                  <a:tcPr/>
                </a:tc>
                <a:extLst>
                  <a:ext uri="{0D108BD9-81ED-4DB2-BD59-A6C34878D82A}">
                    <a16:rowId xmlns:a16="http://schemas.microsoft.com/office/drawing/2014/main" val="3695872331"/>
                  </a:ext>
                </a:extLst>
              </a:tr>
              <a:tr h="417682">
                <a:tc>
                  <a:txBody>
                    <a:bodyPr/>
                    <a:lstStyle/>
                    <a:p>
                      <a:pPr algn="ctr"/>
                      <a:r>
                        <a:rPr lang="en-US" sz="1600" dirty="0">
                          <a:solidFill>
                            <a:srgbClr val="002060"/>
                          </a:solidFill>
                        </a:rPr>
                        <a:t>9</a:t>
                      </a:r>
                      <a:endParaRPr lang="en-IN" sz="1600" dirty="0">
                        <a:solidFill>
                          <a:srgbClr val="002060"/>
                        </a:solidFill>
                      </a:endParaRPr>
                    </a:p>
                  </a:txBody>
                  <a:tcPr/>
                </a:tc>
                <a:tc>
                  <a:txBody>
                    <a:bodyPr/>
                    <a:lstStyle/>
                    <a:p>
                      <a:r>
                        <a:rPr lang="en-US" sz="1600" dirty="0"/>
                        <a:t>Deduction in respect of remuneration from certain foreign sources in case of teachers.</a:t>
                      </a:r>
                      <a:endParaRPr lang="en-IN" sz="1600" dirty="0"/>
                    </a:p>
                  </a:txBody>
                  <a:tcPr/>
                </a:tc>
                <a:tc>
                  <a:txBody>
                    <a:bodyPr/>
                    <a:lstStyle/>
                    <a:p>
                      <a:r>
                        <a:rPr lang="en-US" sz="1600" dirty="0"/>
                        <a:t>Sec 80R</a:t>
                      </a:r>
                      <a:endParaRPr lang="en-IN" sz="1600" dirty="0"/>
                    </a:p>
                  </a:txBody>
                  <a:tcPr/>
                </a:tc>
                <a:extLst>
                  <a:ext uri="{0D108BD9-81ED-4DB2-BD59-A6C34878D82A}">
                    <a16:rowId xmlns:a16="http://schemas.microsoft.com/office/drawing/2014/main" val="2591654489"/>
                  </a:ext>
                </a:extLst>
              </a:tr>
              <a:tr h="417682">
                <a:tc>
                  <a:txBody>
                    <a:bodyPr/>
                    <a:lstStyle/>
                    <a:p>
                      <a:pPr algn="ctr"/>
                      <a:r>
                        <a:rPr lang="en-US" sz="1600" dirty="0">
                          <a:solidFill>
                            <a:srgbClr val="002060"/>
                          </a:solidFill>
                        </a:rPr>
                        <a:t>10</a:t>
                      </a:r>
                      <a:endParaRPr lang="en-IN" sz="1600" dirty="0">
                        <a:solidFill>
                          <a:srgbClr val="00206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Deduction in respect of professional income from foreign sources in certain cases.</a:t>
                      </a:r>
                      <a:endParaRPr lang="en-IN" sz="1600" dirty="0"/>
                    </a:p>
                  </a:txBody>
                  <a:tcPr/>
                </a:tc>
                <a:tc>
                  <a:txBody>
                    <a:bodyPr/>
                    <a:lstStyle/>
                    <a:p>
                      <a:r>
                        <a:rPr lang="en-US" sz="1600" dirty="0"/>
                        <a:t>Sec 80RR</a:t>
                      </a:r>
                      <a:endParaRPr lang="en-IN" sz="1600" dirty="0"/>
                    </a:p>
                  </a:txBody>
                  <a:tcPr/>
                </a:tc>
                <a:extLst>
                  <a:ext uri="{0D108BD9-81ED-4DB2-BD59-A6C34878D82A}">
                    <a16:rowId xmlns:a16="http://schemas.microsoft.com/office/drawing/2014/main" val="1419572421"/>
                  </a:ext>
                </a:extLst>
              </a:tr>
              <a:tr h="417682">
                <a:tc>
                  <a:txBody>
                    <a:bodyPr/>
                    <a:lstStyle/>
                    <a:p>
                      <a:pPr algn="ctr"/>
                      <a:r>
                        <a:rPr lang="en-US" sz="1600" dirty="0">
                          <a:solidFill>
                            <a:srgbClr val="002060"/>
                          </a:solidFill>
                        </a:rPr>
                        <a:t>11</a:t>
                      </a:r>
                      <a:endParaRPr lang="en-IN" sz="1600" dirty="0">
                        <a:solidFill>
                          <a:srgbClr val="002060"/>
                        </a:solidFill>
                      </a:endParaRPr>
                    </a:p>
                  </a:txBody>
                  <a:tcPr/>
                </a:tc>
                <a:tc>
                  <a:txBody>
                    <a:bodyPr/>
                    <a:lstStyle/>
                    <a:p>
                      <a:r>
                        <a:rPr lang="en-US" sz="1600" dirty="0"/>
                        <a:t>Deduction in respect of remuneration received from services rendered outside India</a:t>
                      </a:r>
                      <a:endParaRPr lang="en-IN" sz="1600" dirty="0"/>
                    </a:p>
                  </a:txBody>
                  <a:tcPr/>
                </a:tc>
                <a:tc>
                  <a:txBody>
                    <a:bodyPr/>
                    <a:lstStyle/>
                    <a:p>
                      <a:r>
                        <a:rPr lang="en-US" sz="1600" dirty="0"/>
                        <a:t>Sec 80RRA</a:t>
                      </a:r>
                      <a:endParaRPr lang="en-IN" sz="1600" dirty="0"/>
                    </a:p>
                  </a:txBody>
                  <a:tcPr/>
                </a:tc>
                <a:extLst>
                  <a:ext uri="{0D108BD9-81ED-4DB2-BD59-A6C34878D82A}">
                    <a16:rowId xmlns:a16="http://schemas.microsoft.com/office/drawing/2014/main" val="3023753202"/>
                  </a:ext>
                </a:extLst>
              </a:tr>
              <a:tr h="417682">
                <a:tc>
                  <a:txBody>
                    <a:bodyPr/>
                    <a:lstStyle/>
                    <a:p>
                      <a:pPr algn="ctr"/>
                      <a:r>
                        <a:rPr lang="en-US" sz="1600" dirty="0">
                          <a:solidFill>
                            <a:srgbClr val="002060"/>
                          </a:solidFill>
                        </a:rPr>
                        <a:t>12</a:t>
                      </a:r>
                      <a:endParaRPr lang="en-IN" sz="1600" dirty="0">
                        <a:solidFill>
                          <a:srgbClr val="002060"/>
                        </a:solidFill>
                      </a:endParaRPr>
                    </a:p>
                  </a:txBody>
                  <a:tcPr/>
                </a:tc>
                <a:tc>
                  <a:txBody>
                    <a:bodyPr/>
                    <a:lstStyle/>
                    <a:p>
                      <a:r>
                        <a:rPr lang="en-US" sz="1600" dirty="0"/>
                        <a:t>Deduction in respect of royalty on patents</a:t>
                      </a:r>
                      <a:endParaRPr lang="en-IN" sz="1600" dirty="0"/>
                    </a:p>
                  </a:txBody>
                  <a:tcPr/>
                </a:tc>
                <a:tc>
                  <a:txBody>
                    <a:bodyPr/>
                    <a:lstStyle/>
                    <a:p>
                      <a:r>
                        <a:rPr lang="en-US" sz="1600" dirty="0"/>
                        <a:t>Sec 80RRB</a:t>
                      </a:r>
                      <a:endParaRPr lang="en-IN" sz="1600" dirty="0"/>
                    </a:p>
                  </a:txBody>
                  <a:tcPr/>
                </a:tc>
                <a:extLst>
                  <a:ext uri="{0D108BD9-81ED-4DB2-BD59-A6C34878D82A}">
                    <a16:rowId xmlns:a16="http://schemas.microsoft.com/office/drawing/2014/main" val="3015625241"/>
                  </a:ext>
                </a:extLst>
              </a:tr>
            </a:tbl>
          </a:graphicData>
        </a:graphic>
      </p:graphicFrame>
    </p:spTree>
    <p:extLst>
      <p:ext uri="{BB962C8B-B14F-4D97-AF65-F5344CB8AC3E}">
        <p14:creationId xmlns:p14="http://schemas.microsoft.com/office/powerpoint/2010/main" val="13782070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C1372-1B85-4F14-A76A-D940A045F56B}"/>
              </a:ext>
            </a:extLst>
          </p:cNvPr>
          <p:cNvSpPr>
            <a:spLocks noGrp="1"/>
          </p:cNvSpPr>
          <p:nvPr>
            <p:ph type="title"/>
          </p:nvPr>
        </p:nvSpPr>
        <p:spPr>
          <a:xfrm>
            <a:off x="677334" y="609600"/>
            <a:ext cx="8596668" cy="651933"/>
          </a:xfrm>
        </p:spPr>
        <p:txBody>
          <a:bodyPr/>
          <a:lstStyle/>
          <a:p>
            <a:r>
              <a:rPr lang="en-US" dirty="0"/>
              <a:t>LIST OF DEDUCTIONS</a:t>
            </a:r>
            <a:endParaRPr lang="en-IN" dirty="0"/>
          </a:p>
        </p:txBody>
      </p:sp>
      <p:graphicFrame>
        <p:nvGraphicFramePr>
          <p:cNvPr id="4" name="Table 4">
            <a:extLst>
              <a:ext uri="{FF2B5EF4-FFF2-40B4-BE49-F238E27FC236}">
                <a16:creationId xmlns:a16="http://schemas.microsoft.com/office/drawing/2014/main" id="{F34AD589-E2D1-40AF-BEBC-E1B65569B3C3}"/>
              </a:ext>
            </a:extLst>
          </p:cNvPr>
          <p:cNvGraphicFramePr>
            <a:graphicFrameLocks noGrp="1"/>
          </p:cNvGraphicFramePr>
          <p:nvPr>
            <p:extLst>
              <p:ext uri="{D42A27DB-BD31-4B8C-83A1-F6EECF244321}">
                <p14:modId xmlns:p14="http://schemas.microsoft.com/office/powerpoint/2010/main" val="2499430348"/>
              </p:ext>
            </p:extLst>
          </p:nvPr>
        </p:nvGraphicFramePr>
        <p:xfrm>
          <a:off x="461557" y="1391991"/>
          <a:ext cx="11061575" cy="1900305"/>
        </p:xfrm>
        <a:graphic>
          <a:graphicData uri="http://schemas.openxmlformats.org/drawingml/2006/table">
            <a:tbl>
              <a:tblPr firstRow="1" bandRow="1">
                <a:tableStyleId>{5C22544A-7EE6-4342-B048-85BDC9FD1C3A}</a:tableStyleId>
              </a:tblPr>
              <a:tblGrid>
                <a:gridCol w="648070">
                  <a:extLst>
                    <a:ext uri="{9D8B030D-6E8A-4147-A177-3AD203B41FA5}">
                      <a16:colId xmlns:a16="http://schemas.microsoft.com/office/drawing/2014/main" val="4171398358"/>
                    </a:ext>
                  </a:extLst>
                </a:gridCol>
                <a:gridCol w="8876614">
                  <a:extLst>
                    <a:ext uri="{9D8B030D-6E8A-4147-A177-3AD203B41FA5}">
                      <a16:colId xmlns:a16="http://schemas.microsoft.com/office/drawing/2014/main" val="3068770622"/>
                    </a:ext>
                  </a:extLst>
                </a:gridCol>
                <a:gridCol w="1536891">
                  <a:extLst>
                    <a:ext uri="{9D8B030D-6E8A-4147-A177-3AD203B41FA5}">
                      <a16:colId xmlns:a16="http://schemas.microsoft.com/office/drawing/2014/main" val="2709817318"/>
                    </a:ext>
                  </a:extLst>
                </a:gridCol>
              </a:tblGrid>
              <a:tr h="221755">
                <a:tc>
                  <a:txBody>
                    <a:bodyPr/>
                    <a:lstStyle/>
                    <a:p>
                      <a:pPr algn="ctr"/>
                      <a:r>
                        <a:rPr lang="en-US" b="1" dirty="0">
                          <a:solidFill>
                            <a:srgbClr val="C00000"/>
                          </a:solidFill>
                        </a:rPr>
                        <a:t>SI No</a:t>
                      </a:r>
                      <a:endParaRPr lang="en-IN" b="1" dirty="0">
                        <a:solidFill>
                          <a:srgbClr val="C00000"/>
                        </a:solidFill>
                      </a:endParaRPr>
                    </a:p>
                  </a:txBody>
                  <a:tcPr/>
                </a:tc>
                <a:tc>
                  <a:txBody>
                    <a:bodyPr/>
                    <a:lstStyle/>
                    <a:p>
                      <a:pPr algn="ctr"/>
                      <a:r>
                        <a:rPr lang="en-US" b="1" dirty="0">
                          <a:solidFill>
                            <a:srgbClr val="C00000"/>
                          </a:solidFill>
                        </a:rPr>
                        <a:t>PART III – DEDUCTIONS IN RESPECT OF OTHER INCOMES</a:t>
                      </a:r>
                      <a:endParaRPr lang="en-IN" b="1" dirty="0">
                        <a:solidFill>
                          <a:srgbClr val="C00000"/>
                        </a:solidFill>
                      </a:endParaRPr>
                    </a:p>
                  </a:txBody>
                  <a:tcPr/>
                </a:tc>
                <a:tc>
                  <a:txBody>
                    <a:bodyPr/>
                    <a:lstStyle/>
                    <a:p>
                      <a:pPr algn="ctr"/>
                      <a:r>
                        <a:rPr lang="en-US" dirty="0">
                          <a:solidFill>
                            <a:srgbClr val="C00000"/>
                          </a:solidFill>
                        </a:rPr>
                        <a:t>Section</a:t>
                      </a:r>
                      <a:endParaRPr lang="en-IN" dirty="0">
                        <a:solidFill>
                          <a:srgbClr val="C00000"/>
                        </a:solidFill>
                      </a:endParaRPr>
                    </a:p>
                  </a:txBody>
                  <a:tcPr/>
                </a:tc>
                <a:extLst>
                  <a:ext uri="{0D108BD9-81ED-4DB2-BD59-A6C34878D82A}">
                    <a16:rowId xmlns:a16="http://schemas.microsoft.com/office/drawing/2014/main" val="3430055277"/>
                  </a:ext>
                </a:extLst>
              </a:tr>
              <a:tr h="420075">
                <a:tc>
                  <a:txBody>
                    <a:bodyPr/>
                    <a:lstStyle/>
                    <a:p>
                      <a:pPr algn="ctr"/>
                      <a:r>
                        <a:rPr lang="en-US" dirty="0">
                          <a:solidFill>
                            <a:srgbClr val="002060"/>
                          </a:solidFill>
                        </a:rPr>
                        <a:t>1</a:t>
                      </a:r>
                      <a:endParaRPr lang="en-IN" dirty="0">
                        <a:solidFill>
                          <a:srgbClr val="002060"/>
                        </a:solidFill>
                      </a:endParaRPr>
                    </a:p>
                  </a:txBody>
                  <a:tcPr/>
                </a:tc>
                <a:tc>
                  <a:txBody>
                    <a:bodyPr/>
                    <a:lstStyle/>
                    <a:p>
                      <a:r>
                        <a:rPr lang="en-US" dirty="0"/>
                        <a:t>Deduction in respect of interest on deposits in Savings Account</a:t>
                      </a:r>
                      <a:endParaRPr lang="en-IN" dirty="0"/>
                    </a:p>
                  </a:txBody>
                  <a:tcPr/>
                </a:tc>
                <a:tc>
                  <a:txBody>
                    <a:bodyPr/>
                    <a:lstStyle/>
                    <a:p>
                      <a:r>
                        <a:rPr lang="en-US" dirty="0"/>
                        <a:t>Sec 80TTA</a:t>
                      </a:r>
                      <a:endParaRPr lang="en-IN" dirty="0"/>
                    </a:p>
                  </a:txBody>
                  <a:tcPr/>
                </a:tc>
                <a:extLst>
                  <a:ext uri="{0D108BD9-81ED-4DB2-BD59-A6C34878D82A}">
                    <a16:rowId xmlns:a16="http://schemas.microsoft.com/office/drawing/2014/main" val="2847371499"/>
                  </a:ext>
                </a:extLst>
              </a:tr>
              <a:tr h="420075">
                <a:tc>
                  <a:txBody>
                    <a:bodyPr/>
                    <a:lstStyle/>
                    <a:p>
                      <a:pPr algn="ctr"/>
                      <a:r>
                        <a:rPr lang="en-US" dirty="0">
                          <a:solidFill>
                            <a:srgbClr val="002060"/>
                          </a:solidFill>
                        </a:rPr>
                        <a:t>2</a:t>
                      </a:r>
                      <a:endParaRPr lang="en-IN" dirty="0">
                        <a:solidFill>
                          <a:srgbClr val="002060"/>
                        </a:solidFill>
                      </a:endParaRPr>
                    </a:p>
                  </a:txBody>
                  <a:tcPr/>
                </a:tc>
                <a:tc>
                  <a:txBody>
                    <a:bodyPr/>
                    <a:lstStyle/>
                    <a:p>
                      <a:r>
                        <a:rPr lang="en-US" dirty="0"/>
                        <a:t>Deduction in respect of interest on deposits in case of Senior Citizens</a:t>
                      </a:r>
                      <a:endParaRPr lang="en-IN" dirty="0"/>
                    </a:p>
                  </a:txBody>
                  <a:tcPr/>
                </a:tc>
                <a:tc>
                  <a:txBody>
                    <a:bodyPr/>
                    <a:lstStyle/>
                    <a:p>
                      <a:r>
                        <a:rPr lang="en-US" dirty="0"/>
                        <a:t>Sec 80TTB</a:t>
                      </a:r>
                      <a:endParaRPr lang="en-IN" dirty="0"/>
                    </a:p>
                  </a:txBody>
                  <a:tcPr/>
                </a:tc>
                <a:extLst>
                  <a:ext uri="{0D108BD9-81ED-4DB2-BD59-A6C34878D82A}">
                    <a16:rowId xmlns:a16="http://schemas.microsoft.com/office/drawing/2014/main" val="3061892934"/>
                  </a:ext>
                </a:extLst>
              </a:tr>
              <a:tr h="420075">
                <a:tc>
                  <a:txBody>
                    <a:bodyPr/>
                    <a:lstStyle/>
                    <a:p>
                      <a:pPr algn="ctr"/>
                      <a:r>
                        <a:rPr lang="en-US" dirty="0">
                          <a:solidFill>
                            <a:srgbClr val="002060"/>
                          </a:solidFill>
                        </a:rPr>
                        <a:t>3</a:t>
                      </a:r>
                      <a:endParaRPr lang="en-IN" dirty="0">
                        <a:solidFill>
                          <a:srgbClr val="002060"/>
                        </a:solidFill>
                      </a:endParaRPr>
                    </a:p>
                  </a:txBody>
                  <a:tcPr/>
                </a:tc>
                <a:tc>
                  <a:txBody>
                    <a:bodyPr/>
                    <a:lstStyle/>
                    <a:p>
                      <a:r>
                        <a:rPr lang="en-US" dirty="0"/>
                        <a:t>Deduction in respect of a person with disability</a:t>
                      </a:r>
                      <a:endParaRPr lang="en-IN" dirty="0"/>
                    </a:p>
                  </a:txBody>
                  <a:tcPr/>
                </a:tc>
                <a:tc>
                  <a:txBody>
                    <a:bodyPr/>
                    <a:lstStyle/>
                    <a:p>
                      <a:r>
                        <a:rPr lang="en-US" dirty="0"/>
                        <a:t>Sec 80U</a:t>
                      </a:r>
                      <a:endParaRPr lang="en-IN" dirty="0"/>
                    </a:p>
                  </a:txBody>
                  <a:tcPr/>
                </a:tc>
                <a:extLst>
                  <a:ext uri="{0D108BD9-81ED-4DB2-BD59-A6C34878D82A}">
                    <a16:rowId xmlns:a16="http://schemas.microsoft.com/office/drawing/2014/main" val="835599238"/>
                  </a:ext>
                </a:extLst>
              </a:tr>
            </a:tbl>
          </a:graphicData>
        </a:graphic>
      </p:graphicFrame>
    </p:spTree>
    <p:extLst>
      <p:ext uri="{BB962C8B-B14F-4D97-AF65-F5344CB8AC3E}">
        <p14:creationId xmlns:p14="http://schemas.microsoft.com/office/powerpoint/2010/main" val="20664938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21C6F-B09C-4E15-9E15-DE78AFC4B673}"/>
              </a:ext>
            </a:extLst>
          </p:cNvPr>
          <p:cNvSpPr>
            <a:spLocks noGrp="1"/>
          </p:cNvSpPr>
          <p:nvPr>
            <p:ph type="title"/>
          </p:nvPr>
        </p:nvSpPr>
        <p:spPr>
          <a:xfrm>
            <a:off x="677334" y="287867"/>
            <a:ext cx="9228666" cy="1168400"/>
          </a:xfrm>
        </p:spPr>
        <p:txBody>
          <a:bodyPr>
            <a:normAutofit fontScale="90000"/>
          </a:bodyPr>
          <a:lstStyle/>
          <a:p>
            <a:r>
              <a:rPr lang="en-US" b="1" dirty="0"/>
              <a:t>PART 1- D</a:t>
            </a:r>
            <a:r>
              <a:rPr lang="en-US" sz="3600" b="1" dirty="0"/>
              <a:t>eduction in respect of certain payments</a:t>
            </a:r>
            <a:endParaRPr lang="en-IN" dirty="0"/>
          </a:p>
        </p:txBody>
      </p:sp>
      <p:sp>
        <p:nvSpPr>
          <p:cNvPr id="3" name="Content Placeholder 2">
            <a:extLst>
              <a:ext uri="{FF2B5EF4-FFF2-40B4-BE49-F238E27FC236}">
                <a16:creationId xmlns:a16="http://schemas.microsoft.com/office/drawing/2014/main" id="{F61C1331-7084-49BF-8164-739BB54495B8}"/>
              </a:ext>
            </a:extLst>
          </p:cNvPr>
          <p:cNvSpPr>
            <a:spLocks noGrp="1"/>
          </p:cNvSpPr>
          <p:nvPr>
            <p:ph idx="1"/>
          </p:nvPr>
        </p:nvSpPr>
        <p:spPr>
          <a:xfrm>
            <a:off x="677334" y="1583267"/>
            <a:ext cx="9330266" cy="4458095"/>
          </a:xfrm>
        </p:spPr>
        <p:txBody>
          <a:bodyPr>
            <a:normAutofit fontScale="85000" lnSpcReduction="20000"/>
          </a:bodyPr>
          <a:lstStyle/>
          <a:p>
            <a:r>
              <a:rPr lang="en-US" b="1" u="sng" dirty="0"/>
              <a:t>1. Sec 80C…… </a:t>
            </a:r>
          </a:p>
          <a:p>
            <a:r>
              <a:rPr lang="en-US" dirty="0"/>
              <a:t>Applicable for Individuals and HUF.</a:t>
            </a:r>
          </a:p>
          <a:p>
            <a:r>
              <a:rPr lang="en-US" dirty="0"/>
              <a:t>Payment should be made before the end of FY to claim deduction. </a:t>
            </a:r>
          </a:p>
          <a:p>
            <a:r>
              <a:rPr lang="en-US" dirty="0">
                <a:solidFill>
                  <a:srgbClr val="FF0000"/>
                </a:solidFill>
              </a:rPr>
              <a:t>Care to be given in case where premium already considered for 80C up to extended time allowed till 30/06/2020 for FY 19-20.</a:t>
            </a:r>
          </a:p>
          <a:p>
            <a:r>
              <a:rPr lang="en-US" dirty="0"/>
              <a:t>Maximum deduction permissible – Rs 1,50,000/-</a:t>
            </a:r>
          </a:p>
          <a:p>
            <a:r>
              <a:rPr lang="en-US" u="sng" dirty="0"/>
              <a:t>Payments made for the below are eligible under Sec 80C</a:t>
            </a:r>
          </a:p>
          <a:p>
            <a:pPr lvl="1"/>
            <a:endParaRPr lang="en-IN" sz="1800" b="1" u="sng" dirty="0"/>
          </a:p>
          <a:p>
            <a:pPr lvl="1"/>
            <a:r>
              <a:rPr lang="en-IN" sz="1800" b="1" u="sng" dirty="0"/>
              <a:t>A. Life Insurance</a:t>
            </a:r>
            <a:r>
              <a:rPr lang="en-US" sz="1800" b="1" u="sng" dirty="0"/>
              <a:t> premium</a:t>
            </a:r>
          </a:p>
          <a:p>
            <a:pPr lvl="1"/>
            <a:r>
              <a:rPr lang="en-US" sz="1800" dirty="0"/>
              <a:t>- Policy issued before 31</a:t>
            </a:r>
            <a:r>
              <a:rPr lang="en-US" sz="1800" baseline="30000" dirty="0"/>
              <a:t>st</a:t>
            </a:r>
            <a:r>
              <a:rPr lang="en-US" sz="1800" dirty="0"/>
              <a:t> March 2012 – Premium paid shall be less than 20 percent of sum assured.</a:t>
            </a:r>
          </a:p>
          <a:p>
            <a:pPr lvl="1"/>
            <a:r>
              <a:rPr lang="en-US" sz="1800" dirty="0"/>
              <a:t>- Policy issued after 1</a:t>
            </a:r>
            <a:r>
              <a:rPr lang="en-US" sz="1800" baseline="30000" dirty="0"/>
              <a:t>st</a:t>
            </a:r>
            <a:r>
              <a:rPr lang="en-US" sz="1800" dirty="0"/>
              <a:t> April 2012 – Premium paid shall be less than 10 percent of sum assured.</a:t>
            </a:r>
          </a:p>
          <a:p>
            <a:pPr lvl="1"/>
            <a:r>
              <a:rPr lang="en-US" sz="1800" dirty="0"/>
              <a:t>- </a:t>
            </a:r>
            <a:r>
              <a:rPr lang="en-US" sz="1800" dirty="0">
                <a:solidFill>
                  <a:srgbClr val="FF0000"/>
                </a:solidFill>
              </a:rPr>
              <a:t>premium paid for spouse, children and self allowed.</a:t>
            </a:r>
          </a:p>
          <a:p>
            <a:pPr lvl="1"/>
            <a:r>
              <a:rPr lang="en-US" sz="1800" dirty="0">
                <a:solidFill>
                  <a:srgbClr val="FF0000"/>
                </a:solidFill>
              </a:rPr>
              <a:t>- premium paid for brother, sister and parents not allowed.</a:t>
            </a:r>
          </a:p>
          <a:p>
            <a:pPr lvl="1"/>
            <a:r>
              <a:rPr lang="en-US" sz="1800" dirty="0"/>
              <a:t>- Policy must be taken from Insurance Company registered under</a:t>
            </a:r>
            <a:r>
              <a:rPr lang="en-US" sz="1800" dirty="0">
                <a:solidFill>
                  <a:srgbClr val="FF0000"/>
                </a:solidFill>
              </a:rPr>
              <a:t> IRDAI.</a:t>
            </a:r>
            <a:endParaRPr lang="en-US" sz="1800" u="sng" dirty="0">
              <a:solidFill>
                <a:srgbClr val="FF0000"/>
              </a:solidFill>
            </a:endParaRPr>
          </a:p>
          <a:p>
            <a:endParaRPr lang="en-IN" dirty="0"/>
          </a:p>
        </p:txBody>
      </p:sp>
    </p:spTree>
    <p:extLst>
      <p:ext uri="{BB962C8B-B14F-4D97-AF65-F5344CB8AC3E}">
        <p14:creationId xmlns:p14="http://schemas.microsoft.com/office/powerpoint/2010/main" val="1830153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FFAB3A-806F-436B-BE94-C2EDDE0716B3}"/>
              </a:ext>
            </a:extLst>
          </p:cNvPr>
          <p:cNvSpPr>
            <a:spLocks noGrp="1"/>
          </p:cNvSpPr>
          <p:nvPr>
            <p:ph type="ctrTitle"/>
          </p:nvPr>
        </p:nvSpPr>
        <p:spPr>
          <a:xfrm>
            <a:off x="412135" y="1385452"/>
            <a:ext cx="9956800" cy="2665381"/>
          </a:xfrm>
        </p:spPr>
        <p:txBody>
          <a:bodyPr/>
          <a:lstStyle/>
          <a:p>
            <a:pPr algn="ctr"/>
            <a:r>
              <a:rPr lang="en-US" sz="5800" b="1" dirty="0">
                <a:cs typeface="Times New Roman" panose="02020603050405020304" pitchFamily="18" charset="0"/>
              </a:rPr>
              <a:t>TAX AUDIT AMENDMENTS</a:t>
            </a:r>
            <a:br>
              <a:rPr lang="en-US" sz="5800" b="1" dirty="0">
                <a:cs typeface="Times New Roman" panose="02020603050405020304" pitchFamily="18" charset="0"/>
              </a:rPr>
            </a:br>
            <a:r>
              <a:rPr lang="en-US" sz="5800" b="1" dirty="0">
                <a:cs typeface="Times New Roman" panose="02020603050405020304" pitchFamily="18" charset="0"/>
              </a:rPr>
              <a:t>A Y 2021-22</a:t>
            </a:r>
            <a:endParaRPr lang="en-IN" sz="5800" b="1" dirty="0">
              <a:cs typeface="Times New Roman" panose="02020603050405020304" pitchFamily="18" charset="0"/>
            </a:endParaRPr>
          </a:p>
        </p:txBody>
      </p:sp>
      <p:sp>
        <p:nvSpPr>
          <p:cNvPr id="5" name="Subtitle 4">
            <a:extLst>
              <a:ext uri="{FF2B5EF4-FFF2-40B4-BE49-F238E27FC236}">
                <a16:creationId xmlns:a16="http://schemas.microsoft.com/office/drawing/2014/main" id="{DE2FAD29-AB27-4D80-8F4D-360B04E15B54}"/>
              </a:ext>
            </a:extLst>
          </p:cNvPr>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27080455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292963"/>
            <a:ext cx="11061577" cy="621437"/>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452761" y="1003177"/>
            <a:ext cx="11061577" cy="5752730"/>
          </a:xfrm>
        </p:spPr>
        <p:txBody>
          <a:bodyPr>
            <a:normAutofit/>
          </a:bodyPr>
          <a:lstStyle/>
          <a:p>
            <a:r>
              <a:rPr lang="en-US" b="1" u="sng" dirty="0"/>
              <a:t>1. Sec 80C…. Continued</a:t>
            </a:r>
          </a:p>
          <a:p>
            <a:pPr lvl="1"/>
            <a:r>
              <a:rPr lang="en-IN" sz="1800" b="1" u="sng" dirty="0"/>
              <a:t>B. Public Provident Fund (PPF)</a:t>
            </a:r>
          </a:p>
          <a:p>
            <a:pPr lvl="1"/>
            <a:r>
              <a:rPr lang="en-IN" sz="1800" dirty="0"/>
              <a:t>- Minimum amount of investment is Rs 500/-</a:t>
            </a:r>
          </a:p>
          <a:p>
            <a:pPr lvl="1"/>
            <a:r>
              <a:rPr lang="en-IN" sz="1800" dirty="0"/>
              <a:t>- Lock in period of 15 years, extendable by blocks of 5 years.</a:t>
            </a:r>
          </a:p>
          <a:p>
            <a:pPr lvl="1"/>
            <a:endParaRPr lang="en-US" sz="1800" b="1" u="sng" dirty="0"/>
          </a:p>
          <a:p>
            <a:pPr lvl="1"/>
            <a:r>
              <a:rPr lang="en-US" sz="1800" b="1" u="sng" dirty="0"/>
              <a:t>C. Equity Linked Saving Scheme (ELSS)</a:t>
            </a:r>
          </a:p>
          <a:p>
            <a:pPr lvl="1"/>
            <a:r>
              <a:rPr lang="en-US" sz="1800" dirty="0"/>
              <a:t>- Lock in period of 3 years.</a:t>
            </a:r>
          </a:p>
          <a:p>
            <a:pPr lvl="1"/>
            <a:r>
              <a:rPr lang="en-US" sz="1800" dirty="0"/>
              <a:t>- Fund invests at least 80 percent of assets in equity stocks.</a:t>
            </a:r>
            <a:endParaRPr lang="en-IN" sz="1800" b="1" u="sng" dirty="0"/>
          </a:p>
          <a:p>
            <a:pPr lvl="1"/>
            <a:endParaRPr lang="en-IN" sz="1800" b="1" u="sng" dirty="0"/>
          </a:p>
          <a:p>
            <a:pPr lvl="1"/>
            <a:r>
              <a:rPr lang="en-IN" sz="1800" b="1" u="sng" dirty="0"/>
              <a:t>D. Sukanya </a:t>
            </a:r>
            <a:r>
              <a:rPr lang="en-IN" sz="1800" b="1" u="sng" dirty="0" err="1"/>
              <a:t>Samriddhi</a:t>
            </a:r>
            <a:r>
              <a:rPr lang="en-IN" sz="1800" b="1" u="sng" dirty="0"/>
              <a:t> Yojana (SSY)</a:t>
            </a:r>
          </a:p>
          <a:p>
            <a:pPr lvl="1"/>
            <a:r>
              <a:rPr lang="en-IN" sz="1800" dirty="0"/>
              <a:t>- deposit for the benefit of girl child who is 10 years or less.</a:t>
            </a:r>
          </a:p>
          <a:p>
            <a:pPr lvl="1"/>
            <a:r>
              <a:rPr lang="en-IN" sz="1800" dirty="0"/>
              <a:t>- Maximum 2 accounts can be opened by parent or Guardian for 2 girl children.</a:t>
            </a:r>
          </a:p>
          <a:p>
            <a:pPr lvl="1"/>
            <a:r>
              <a:rPr lang="en-IN" sz="1800" dirty="0"/>
              <a:t>- Amount matures after 21 years of investment or at the event of marriage of Girl Child.</a:t>
            </a:r>
          </a:p>
          <a:p>
            <a:pPr lvl="1"/>
            <a:endParaRPr lang="en-US" b="1" u="sng" dirty="0"/>
          </a:p>
        </p:txBody>
      </p:sp>
    </p:spTree>
    <p:extLst>
      <p:ext uri="{BB962C8B-B14F-4D97-AF65-F5344CB8AC3E}">
        <p14:creationId xmlns:p14="http://schemas.microsoft.com/office/powerpoint/2010/main" val="36281996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452761" y="807868"/>
            <a:ext cx="11061577" cy="5948039"/>
          </a:xfrm>
        </p:spPr>
        <p:txBody>
          <a:bodyPr>
            <a:normAutofit/>
          </a:bodyPr>
          <a:lstStyle/>
          <a:p>
            <a:pPr marL="228600" lvl="1" indent="0">
              <a:buNone/>
            </a:pPr>
            <a:r>
              <a:rPr lang="en-US" sz="1800" b="1" u="sng" dirty="0"/>
              <a:t>1. Sec 80C…. Continued</a:t>
            </a:r>
          </a:p>
          <a:p>
            <a:pPr lvl="1"/>
            <a:r>
              <a:rPr lang="en-US" sz="1800" b="1" u="sng" dirty="0"/>
              <a:t>E.  Tax Saving Fixed Deposit –</a:t>
            </a:r>
          </a:p>
          <a:p>
            <a:pPr lvl="1"/>
            <a:r>
              <a:rPr lang="en-US" sz="1800" dirty="0"/>
              <a:t>- Deposit period should be 5 years. –- Deposited with a Scheduled bank.</a:t>
            </a:r>
          </a:p>
          <a:p>
            <a:pPr lvl="1"/>
            <a:r>
              <a:rPr lang="en-IN" sz="1800" b="1" u="sng" dirty="0"/>
              <a:t>F.  Employee Provident Fund (EPF)</a:t>
            </a:r>
          </a:p>
          <a:p>
            <a:pPr lvl="1"/>
            <a:r>
              <a:rPr lang="en-IN" sz="1800" b="1" u="sng" dirty="0">
                <a:hlinkClick r:id="rId2">
                  <a:extLst>
                    <a:ext uri="{A12FA001-AC4F-418D-AE19-62706E023703}">
                      <ahyp:hlinkClr xmlns:ahyp="http://schemas.microsoft.com/office/drawing/2018/hyperlinkcolor" val="tx"/>
                    </a:ext>
                  </a:extLst>
                </a:hlinkClick>
              </a:rPr>
              <a:t>G. National Saving Certificate (NSC)</a:t>
            </a:r>
            <a:endParaRPr lang="en-IN" sz="1800" b="1" u="sng" dirty="0"/>
          </a:p>
          <a:p>
            <a:pPr lvl="1"/>
            <a:r>
              <a:rPr lang="en-IN" sz="1800" b="1" u="sng" dirty="0"/>
              <a:t>H. </a:t>
            </a:r>
            <a:r>
              <a:rPr lang="en-US" sz="1800" b="1" u="sng" dirty="0"/>
              <a:t>Senior Citizens Savings Scheme (SCSS)</a:t>
            </a:r>
            <a:endParaRPr lang="en-IN" sz="1800" b="1" u="sng" dirty="0"/>
          </a:p>
          <a:p>
            <a:pPr lvl="1"/>
            <a:r>
              <a:rPr lang="en-IN" sz="1800" b="1" u="sng" dirty="0"/>
              <a:t>I.   </a:t>
            </a:r>
            <a:r>
              <a:rPr lang="en-US" sz="1800" b="1" u="sng" dirty="0"/>
              <a:t>Principal of Home Loan repayment</a:t>
            </a:r>
          </a:p>
          <a:p>
            <a:pPr lvl="1"/>
            <a:r>
              <a:rPr lang="en-IN" sz="1800" b="1" u="sng" dirty="0"/>
              <a:t>J.   Tuition Fees of Children</a:t>
            </a:r>
          </a:p>
          <a:p>
            <a:pPr lvl="1"/>
            <a:r>
              <a:rPr lang="en-IN" sz="1800" dirty="0"/>
              <a:t>- Deduction allowed for maximum 2 children.</a:t>
            </a:r>
          </a:p>
          <a:p>
            <a:pPr lvl="1"/>
            <a:r>
              <a:rPr lang="en-IN" sz="1800" dirty="0"/>
              <a:t>- Education should be full time course.</a:t>
            </a:r>
          </a:p>
          <a:p>
            <a:pPr lvl="1"/>
            <a:r>
              <a:rPr lang="en-IN" sz="1800" dirty="0"/>
              <a:t>- University, college, school or educational institution situated within India.</a:t>
            </a:r>
          </a:p>
          <a:p>
            <a:pPr lvl="1"/>
            <a:r>
              <a:rPr lang="en-IN" sz="1800" dirty="0"/>
              <a:t>- Only tuition fees allowed. Donation, Admission fees, caution deposit, development fees etc not allowed.</a:t>
            </a:r>
            <a:endParaRPr lang="en-US" sz="1800" b="1" u="sng" dirty="0"/>
          </a:p>
          <a:p>
            <a:pPr lvl="1"/>
            <a:endParaRPr lang="en-US" b="1" u="sng" dirty="0"/>
          </a:p>
          <a:p>
            <a:pPr marL="228600" lvl="1" indent="0">
              <a:buNone/>
            </a:pPr>
            <a:endParaRPr lang="en-US" b="1" u="sng" dirty="0"/>
          </a:p>
          <a:p>
            <a:pPr lvl="1"/>
            <a:endParaRPr lang="en-US" dirty="0"/>
          </a:p>
          <a:p>
            <a:pPr lvl="1"/>
            <a:endParaRPr lang="en-IN" dirty="0"/>
          </a:p>
        </p:txBody>
      </p:sp>
    </p:spTree>
    <p:extLst>
      <p:ext uri="{BB962C8B-B14F-4D97-AF65-F5344CB8AC3E}">
        <p14:creationId xmlns:p14="http://schemas.microsoft.com/office/powerpoint/2010/main" val="29925367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452761" y="807868"/>
            <a:ext cx="11061577" cy="5948039"/>
          </a:xfrm>
        </p:spPr>
        <p:txBody>
          <a:bodyPr>
            <a:normAutofit/>
          </a:bodyPr>
          <a:lstStyle/>
          <a:p>
            <a:pPr marL="571500" lvl="1" indent="-342900">
              <a:buAutoNum type="arabicPeriod"/>
            </a:pPr>
            <a:r>
              <a:rPr lang="en-US" sz="1800" b="1" u="sng" dirty="0"/>
              <a:t>Sec 80C…. Continued</a:t>
            </a:r>
          </a:p>
          <a:p>
            <a:pPr lvl="1"/>
            <a:r>
              <a:rPr lang="en-US" sz="1800" b="1" u="sng" dirty="0"/>
              <a:t>K. Unit Linked Insurance Plans (ULIPs)</a:t>
            </a:r>
          </a:p>
          <a:p>
            <a:pPr lvl="1"/>
            <a:r>
              <a:rPr lang="en-US" sz="1800" dirty="0"/>
              <a:t>- payment made for Individual, spouse, and children only eligible.</a:t>
            </a:r>
          </a:p>
          <a:p>
            <a:pPr lvl="1"/>
            <a:endParaRPr lang="en-US" sz="1800" b="1" u="sng" dirty="0"/>
          </a:p>
          <a:p>
            <a:pPr lvl="1"/>
            <a:r>
              <a:rPr lang="en-US" sz="1800" b="1" u="sng" dirty="0"/>
              <a:t>L. Payment towards deferred annuity plan</a:t>
            </a:r>
          </a:p>
          <a:p>
            <a:pPr lvl="1"/>
            <a:r>
              <a:rPr lang="en-US" sz="1800" dirty="0"/>
              <a:t>- contract should not contain a provision for the exercise of an option by the insured to receive a cash payment in lieu of the payment of the annuity</a:t>
            </a:r>
          </a:p>
          <a:p>
            <a:pPr lvl="1"/>
            <a:r>
              <a:rPr lang="en-US" sz="1800" dirty="0"/>
              <a:t>- Payment made for Individual, spouse and children eligible.</a:t>
            </a:r>
            <a:endParaRPr lang="en-US" sz="1800" b="1" u="sng" dirty="0"/>
          </a:p>
          <a:p>
            <a:pPr lvl="1"/>
            <a:endParaRPr lang="en-US" sz="1800" b="1" u="sng" dirty="0"/>
          </a:p>
          <a:p>
            <a:pPr lvl="1"/>
            <a:r>
              <a:rPr lang="en-US" sz="1800" b="1" u="sng" dirty="0"/>
              <a:t>M. Stamp duty, registration fees and other expenses for the purpose of transfer of house property</a:t>
            </a:r>
          </a:p>
          <a:p>
            <a:pPr lvl="1"/>
            <a:r>
              <a:rPr lang="en-US" sz="1800" dirty="0"/>
              <a:t>- shall not include: </a:t>
            </a:r>
          </a:p>
          <a:p>
            <a:pPr marL="685800" lvl="3" indent="0">
              <a:buNone/>
            </a:pPr>
            <a:r>
              <a:rPr lang="en-US" sz="1800" dirty="0"/>
              <a:t>	- the cost of renovation or alteration or repair of house property carried after issue of 			  completion certificate.</a:t>
            </a:r>
          </a:p>
          <a:p>
            <a:pPr marL="228600" lvl="1" indent="0">
              <a:buNone/>
            </a:pPr>
            <a:r>
              <a:rPr lang="en-US" sz="1800" dirty="0"/>
              <a:t>	 - any expenditure where deduction is allowable under the provisions of sec 24.</a:t>
            </a:r>
          </a:p>
          <a:p>
            <a:pPr lvl="1"/>
            <a:endParaRPr lang="en-US" b="1" u="sng" dirty="0"/>
          </a:p>
          <a:p>
            <a:pPr marL="228600" lvl="1" indent="0">
              <a:buNone/>
            </a:pPr>
            <a:endParaRPr lang="en-US" b="1" u="sng" dirty="0"/>
          </a:p>
          <a:p>
            <a:pPr lvl="1"/>
            <a:endParaRPr lang="en-US" dirty="0"/>
          </a:p>
          <a:p>
            <a:pPr lvl="1"/>
            <a:endParaRPr lang="en-IN" dirty="0"/>
          </a:p>
        </p:txBody>
      </p:sp>
    </p:spTree>
    <p:extLst>
      <p:ext uri="{BB962C8B-B14F-4D97-AF65-F5344CB8AC3E}">
        <p14:creationId xmlns:p14="http://schemas.microsoft.com/office/powerpoint/2010/main" val="38079826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452761" y="807868"/>
            <a:ext cx="8478175" cy="5948039"/>
          </a:xfrm>
        </p:spPr>
        <p:txBody>
          <a:bodyPr>
            <a:normAutofit/>
          </a:bodyPr>
          <a:lstStyle/>
          <a:p>
            <a:pPr marL="571500" lvl="1" indent="-342900">
              <a:buAutoNum type="arabicPeriod"/>
            </a:pPr>
            <a:r>
              <a:rPr lang="en-US" b="1" u="sng" dirty="0"/>
              <a:t>Sec 80C…. Continued</a:t>
            </a:r>
          </a:p>
          <a:p>
            <a:pPr lvl="1"/>
            <a:r>
              <a:rPr lang="en-US" b="1" u="sng" dirty="0"/>
              <a:t>N. 5 Year time deposit with post office</a:t>
            </a:r>
          </a:p>
          <a:p>
            <a:pPr lvl="1"/>
            <a:r>
              <a:rPr lang="en-US" dirty="0"/>
              <a:t>If withdrawn before end of lock in period – deemed to be the income of that PY.</a:t>
            </a:r>
            <a:r>
              <a:rPr lang="en-US" b="1" u="sng" dirty="0"/>
              <a:t>    </a:t>
            </a:r>
          </a:p>
          <a:p>
            <a:pPr lvl="1"/>
            <a:endParaRPr lang="en-US" b="1" u="sng" dirty="0"/>
          </a:p>
          <a:p>
            <a:pPr lvl="1"/>
            <a:endParaRPr lang="en-US" b="1" u="sng" dirty="0"/>
          </a:p>
          <a:p>
            <a:pPr lvl="1"/>
            <a:r>
              <a:rPr lang="en-US" b="1" u="sng" dirty="0"/>
              <a:t>Sec 80CCD…</a:t>
            </a:r>
          </a:p>
          <a:p>
            <a:pPr lvl="1"/>
            <a:r>
              <a:rPr lang="en-US" b="1" u="sng" dirty="0"/>
              <a:t> </a:t>
            </a:r>
            <a:r>
              <a:rPr lang="en-IN" b="1" u="sng" dirty="0"/>
              <a:t>National Pension Scheme (NPS)</a:t>
            </a:r>
          </a:p>
          <a:p>
            <a:pPr lvl="1"/>
            <a:r>
              <a:rPr lang="en-US" dirty="0"/>
              <a:t>- Amount should be deposited during the tenure of employment in the case of employees.</a:t>
            </a:r>
          </a:p>
          <a:p>
            <a:pPr lvl="1"/>
            <a:r>
              <a:rPr lang="en-US" dirty="0"/>
              <a:t>- Maximum contribution to scheme shall be 10% of salary in case of employees and 10% of total income in case of others.</a:t>
            </a:r>
          </a:p>
          <a:p>
            <a:pPr lvl="1"/>
            <a:r>
              <a:rPr lang="en-US" dirty="0"/>
              <a:t>- Maximum deduction of Rs 1,50,000/- u/s 80CCD(1) and Rs 50,000/- additional deduction u/s 80CCD(1B)</a:t>
            </a:r>
            <a:endParaRPr lang="en-US" b="1" u="sng" dirty="0"/>
          </a:p>
          <a:p>
            <a:pPr lvl="1"/>
            <a:endParaRPr lang="en-US" b="1" u="sng" dirty="0"/>
          </a:p>
          <a:p>
            <a:pPr marL="228600" lvl="1" indent="0">
              <a:buNone/>
            </a:pPr>
            <a:endParaRPr lang="en-US" b="1" u="sng" dirty="0"/>
          </a:p>
          <a:p>
            <a:pPr lvl="1"/>
            <a:endParaRPr lang="en-US" dirty="0"/>
          </a:p>
          <a:p>
            <a:pPr lvl="1"/>
            <a:endParaRPr lang="en-IN" dirty="0"/>
          </a:p>
        </p:txBody>
      </p:sp>
      <p:graphicFrame>
        <p:nvGraphicFramePr>
          <p:cNvPr id="4" name="Table 4">
            <a:extLst>
              <a:ext uri="{FF2B5EF4-FFF2-40B4-BE49-F238E27FC236}">
                <a16:creationId xmlns:a16="http://schemas.microsoft.com/office/drawing/2014/main" id="{1D80FAAB-0588-42BB-8AF4-8CD9EB33A388}"/>
              </a:ext>
            </a:extLst>
          </p:cNvPr>
          <p:cNvGraphicFramePr>
            <a:graphicFrameLocks noGrp="1"/>
          </p:cNvGraphicFramePr>
          <p:nvPr/>
        </p:nvGraphicFramePr>
        <p:xfrm>
          <a:off x="8930938" y="1118587"/>
          <a:ext cx="2583400" cy="1737360"/>
        </p:xfrm>
        <a:graphic>
          <a:graphicData uri="http://schemas.openxmlformats.org/drawingml/2006/table">
            <a:tbl>
              <a:tblPr firstRow="1" bandRow="1">
                <a:tableStyleId>{5C22544A-7EE6-4342-B048-85BDC9FD1C3A}</a:tableStyleId>
              </a:tblPr>
              <a:tblGrid>
                <a:gridCol w="2583400">
                  <a:extLst>
                    <a:ext uri="{9D8B030D-6E8A-4147-A177-3AD203B41FA5}">
                      <a16:colId xmlns:a16="http://schemas.microsoft.com/office/drawing/2014/main" val="2908083177"/>
                    </a:ext>
                  </a:extLst>
                </a:gridCol>
              </a:tblGrid>
              <a:tr h="139379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u="none" dirty="0">
                          <a:solidFill>
                            <a:srgbClr val="C00000"/>
                          </a:solidFill>
                        </a:rPr>
                        <a:t>Sec 80CCE – The aggregate deduction u/s 80C, Sec 80CCC and Sec 80CCD(1) shall not exceed Rs 1,50,000/-</a:t>
                      </a:r>
                    </a:p>
                  </a:txBody>
                  <a:tcPr/>
                </a:tc>
                <a:extLst>
                  <a:ext uri="{0D108BD9-81ED-4DB2-BD59-A6C34878D82A}">
                    <a16:rowId xmlns:a16="http://schemas.microsoft.com/office/drawing/2014/main" val="4121701943"/>
                  </a:ext>
                </a:extLst>
              </a:tr>
            </a:tbl>
          </a:graphicData>
        </a:graphic>
      </p:graphicFrame>
    </p:spTree>
    <p:extLst>
      <p:ext uri="{BB962C8B-B14F-4D97-AF65-F5344CB8AC3E}">
        <p14:creationId xmlns:p14="http://schemas.microsoft.com/office/powerpoint/2010/main" val="41123818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452761" y="807868"/>
            <a:ext cx="11256886" cy="5948039"/>
          </a:xfrm>
        </p:spPr>
        <p:txBody>
          <a:bodyPr>
            <a:normAutofit/>
          </a:bodyPr>
          <a:lstStyle/>
          <a:p>
            <a:pPr marL="571500" lvl="1" indent="-342900">
              <a:buFont typeface="+mj-lt"/>
              <a:buAutoNum type="arabicPeriod" startAt="2"/>
            </a:pPr>
            <a:r>
              <a:rPr lang="en-US" b="1" u="sng" dirty="0"/>
              <a:t>Sec 80D – Payment in respect of medical insurance premia</a:t>
            </a:r>
          </a:p>
          <a:p>
            <a:pPr marL="228600" lvl="1" indent="0">
              <a:buNone/>
            </a:pPr>
            <a:r>
              <a:rPr lang="en-US" dirty="0"/>
              <a:t>	- Applicable to Individual and HUF for below mentioned payments</a:t>
            </a:r>
          </a:p>
          <a:p>
            <a:pPr marL="228600" lvl="1" indent="0">
              <a:buNone/>
            </a:pPr>
            <a:r>
              <a:rPr lang="en-US" dirty="0"/>
              <a:t>	- Medical insurance premium paid for self, spouse, children or dependent parents in any mode </a:t>
            </a:r>
            <a:r>
              <a:rPr lang="en-US" b="1" dirty="0"/>
              <a:t>other than cash</a:t>
            </a:r>
            <a:r>
              <a:rPr lang="en-US" dirty="0"/>
              <a:t>.</a:t>
            </a:r>
          </a:p>
          <a:p>
            <a:pPr marL="228600" lvl="1" indent="0">
              <a:buNone/>
            </a:pPr>
            <a:r>
              <a:rPr lang="en-US" dirty="0"/>
              <a:t>	- Expenditure incurred on account of preventive health check-up - Max 5,000/- within overall limit of Rs. 25,000/-</a:t>
            </a:r>
          </a:p>
          <a:p>
            <a:pPr marL="228600" lvl="1" indent="0">
              <a:buNone/>
            </a:pPr>
            <a:r>
              <a:rPr lang="en-US" dirty="0"/>
              <a:t>	- Medical expenditure incurred on the </a:t>
            </a:r>
            <a:r>
              <a:rPr lang="en-US" b="1" dirty="0"/>
              <a:t>health of senior citizen </a:t>
            </a:r>
            <a:r>
              <a:rPr lang="en-US" dirty="0"/>
              <a:t>(aged 60 years or above) who is </a:t>
            </a:r>
            <a:r>
              <a:rPr lang="en-US" b="1" dirty="0"/>
              <a:t>not covered under 	any health insurance scheme.</a:t>
            </a:r>
          </a:p>
          <a:p>
            <a:pPr marL="0" indent="0">
              <a:buNone/>
            </a:pPr>
            <a:r>
              <a:rPr lang="en-US" b="1" dirty="0"/>
              <a:t>	</a:t>
            </a:r>
            <a:r>
              <a:rPr lang="en-US" sz="1600" dirty="0"/>
              <a:t>- An individual can claim deduction up to Rs 25,000 for the insurance of self, spouse, and dependent children. </a:t>
            </a:r>
          </a:p>
          <a:p>
            <a:pPr marL="685800" lvl="3" indent="0">
              <a:buNone/>
            </a:pPr>
            <a:r>
              <a:rPr lang="en-US" dirty="0"/>
              <a:t>	- An additional deduction for the insurance of parents is available to the extent of Rs 25,000 if they are less than 60 years 	of age, or Rs 50,000 if parents are aged above 60.  (see below scenario)</a:t>
            </a:r>
          </a:p>
          <a:p>
            <a:pPr marL="685800" lvl="3"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pic>
        <p:nvPicPr>
          <p:cNvPr id="5" name="Picture 4">
            <a:extLst>
              <a:ext uri="{FF2B5EF4-FFF2-40B4-BE49-F238E27FC236}">
                <a16:creationId xmlns:a16="http://schemas.microsoft.com/office/drawing/2014/main" id="{226F0030-80AC-4F1C-B27D-5775ED18786F}"/>
              </a:ext>
            </a:extLst>
          </p:cNvPr>
          <p:cNvPicPr>
            <a:picLocks noChangeAspect="1"/>
          </p:cNvPicPr>
          <p:nvPr/>
        </p:nvPicPr>
        <p:blipFill>
          <a:blip r:embed="rId2"/>
          <a:stretch>
            <a:fillRect/>
          </a:stretch>
        </p:blipFill>
        <p:spPr>
          <a:xfrm>
            <a:off x="972105" y="4089071"/>
            <a:ext cx="10218197" cy="2361460"/>
          </a:xfrm>
          <a:prstGeom prst="rect">
            <a:avLst/>
          </a:prstGeom>
        </p:spPr>
      </p:pic>
    </p:spTree>
    <p:extLst>
      <p:ext uri="{BB962C8B-B14F-4D97-AF65-F5344CB8AC3E}">
        <p14:creationId xmlns:p14="http://schemas.microsoft.com/office/powerpoint/2010/main" val="8956106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452761" y="807868"/>
            <a:ext cx="11256886" cy="5948039"/>
          </a:xfrm>
        </p:spPr>
        <p:txBody>
          <a:bodyPr>
            <a:normAutofit/>
          </a:bodyPr>
          <a:lstStyle/>
          <a:p>
            <a:pPr marL="571500" lvl="1" indent="-342900">
              <a:buFont typeface="+mj-lt"/>
              <a:buAutoNum type="arabicPeriod" startAt="3"/>
            </a:pPr>
            <a:r>
              <a:rPr lang="en-US" b="1" u="sng" dirty="0"/>
              <a:t>Sec 80DD - Deduction in respect of medical treatment of dependent with disability</a:t>
            </a:r>
          </a:p>
          <a:p>
            <a:pPr marL="228600" lvl="1" indent="0">
              <a:buNone/>
            </a:pPr>
            <a:r>
              <a:rPr lang="en-US" dirty="0"/>
              <a:t>	- Applicable for Individual and HUF – resident in India.</a:t>
            </a:r>
          </a:p>
          <a:p>
            <a:pPr marL="228600" lvl="1" indent="0">
              <a:buNone/>
            </a:pPr>
            <a:r>
              <a:rPr lang="en-US" dirty="0"/>
              <a:t>	- any expenditure for the medical treatment, training and rehabilitation of a </a:t>
            </a:r>
            <a:r>
              <a:rPr lang="en-US" b="1" dirty="0"/>
              <a:t>dependent</a:t>
            </a:r>
            <a:r>
              <a:rPr lang="en-US" dirty="0"/>
              <a:t>, being a person with </a:t>
            </a:r>
            <a:br>
              <a:rPr lang="en-US" dirty="0"/>
            </a:br>
            <a:r>
              <a:rPr lang="en-US" dirty="0"/>
              <a:t>      disability.</a:t>
            </a:r>
          </a:p>
          <a:p>
            <a:pPr marL="228600" lvl="1" indent="0">
              <a:buNone/>
            </a:pPr>
            <a:r>
              <a:rPr lang="en-US" dirty="0"/>
              <a:t>	- No deduction under this section if the dependent has claimed deduction u/s 80U.</a:t>
            </a:r>
          </a:p>
          <a:p>
            <a:pPr marL="228600" lvl="1" indent="0">
              <a:buNone/>
            </a:pPr>
            <a:r>
              <a:rPr lang="en-US" dirty="0"/>
              <a:t>	- Dependent in case of an individual taxpayer means spouse, children, parents, brothers &amp; sisters of the taxpayer.  	   In case of a HUF means a member of the HUF.</a:t>
            </a:r>
          </a:p>
          <a:p>
            <a:pPr marL="228600" lvl="1" indent="0">
              <a:buNone/>
            </a:pPr>
            <a:r>
              <a:rPr lang="en-US" dirty="0"/>
              <a:t>	- </a:t>
            </a:r>
            <a:r>
              <a:rPr lang="en-US" u="sng" dirty="0"/>
              <a:t>Deduction limit is as below</a:t>
            </a:r>
          </a:p>
          <a:p>
            <a:pPr marL="228600" lvl="1" indent="0">
              <a:buNone/>
            </a:pPr>
            <a:r>
              <a:rPr lang="en-US" dirty="0"/>
              <a:t>		Disability of the dependent is less than 40%. – NIL</a:t>
            </a:r>
          </a:p>
          <a:p>
            <a:pPr marL="228600" lvl="1" indent="0">
              <a:buNone/>
            </a:pPr>
            <a:r>
              <a:rPr lang="en-US" dirty="0"/>
              <a:t>		Disability is more than 40% and less than 80%. – Rs 75,000/-</a:t>
            </a:r>
          </a:p>
          <a:p>
            <a:pPr marL="228600" lvl="1" indent="0">
              <a:buNone/>
            </a:pPr>
            <a:r>
              <a:rPr lang="en-US" dirty="0"/>
              <a:t>		Disability is more than 80%. – Rs 1,25,000/-</a:t>
            </a:r>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9233673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452761" y="807868"/>
            <a:ext cx="11256886" cy="5948039"/>
          </a:xfrm>
        </p:spPr>
        <p:txBody>
          <a:bodyPr>
            <a:normAutofit lnSpcReduction="10000"/>
          </a:bodyPr>
          <a:lstStyle/>
          <a:p>
            <a:pPr marL="571500" lvl="1" indent="-342900">
              <a:buFont typeface="+mj-lt"/>
              <a:buAutoNum type="arabicPeriod" startAt="4"/>
            </a:pPr>
            <a:r>
              <a:rPr lang="en-US" b="1" u="sng" dirty="0"/>
              <a:t>Sec 80DDB - Deduction in respect of medical treatment </a:t>
            </a:r>
            <a:endParaRPr lang="en-IN" b="1" u="sng" dirty="0"/>
          </a:p>
          <a:p>
            <a:pPr marL="228600" lvl="1" indent="0">
              <a:buNone/>
            </a:pPr>
            <a:r>
              <a:rPr lang="en-US" dirty="0"/>
              <a:t>	- Applicable for Individual and HUF – resident in India.</a:t>
            </a:r>
          </a:p>
          <a:p>
            <a:pPr marL="228600" lvl="1" indent="0">
              <a:buNone/>
            </a:pPr>
            <a:r>
              <a:rPr lang="en-US" dirty="0"/>
              <a:t>	- Taxpayer has spent money on treatment for himself or of dependent for diseases specified in Rule 11DD.</a:t>
            </a:r>
          </a:p>
          <a:p>
            <a:pPr marL="228600" lvl="1" indent="0">
              <a:buNone/>
            </a:pPr>
            <a:r>
              <a:rPr lang="en-US" dirty="0"/>
              <a:t>	- Dependent in case of Individual shall mean spouse, children, parents and siblings. In case of HUF – any member.</a:t>
            </a:r>
          </a:p>
          <a:p>
            <a:pPr marL="228600" lvl="1" indent="0">
              <a:buNone/>
            </a:pPr>
            <a:r>
              <a:rPr lang="en-US" dirty="0"/>
              <a:t>	- In case the taxpayer or dependent is insured and some payment is also received from an insurer or reimbursed </a:t>
            </a:r>
            <a:br>
              <a:rPr lang="en-US" dirty="0"/>
            </a:br>
            <a:r>
              <a:rPr lang="en-US" dirty="0"/>
              <a:t>      from an employer, such insurance or reimbursement received shall be reduced from the deduction.</a:t>
            </a:r>
          </a:p>
          <a:p>
            <a:pPr marL="228600" lvl="1" indent="0">
              <a:buNone/>
            </a:pPr>
            <a:r>
              <a:rPr lang="en-US" dirty="0"/>
              <a:t>	- No deduction unless the </a:t>
            </a:r>
            <a:r>
              <a:rPr lang="en-US" dirty="0" err="1"/>
              <a:t>assessee</a:t>
            </a:r>
            <a:r>
              <a:rPr lang="en-US" dirty="0"/>
              <a:t> obtains a prescription for such medical treatment.</a:t>
            </a:r>
          </a:p>
          <a:p>
            <a:pPr marL="228600" lvl="1" indent="0">
              <a:buNone/>
            </a:pPr>
            <a:r>
              <a:rPr lang="en-US" dirty="0"/>
              <a:t>	- Maximum deduction – Rs 40.000/- or actual payment whichever is less. For senior citizen – Rs 1,00,000/-or actual 	  payment whichever is less</a:t>
            </a:r>
          </a:p>
          <a:p>
            <a:pPr marL="228600" lvl="1" indent="0">
              <a:buNone/>
            </a:pPr>
            <a:r>
              <a:rPr lang="en-US" dirty="0"/>
              <a:t>	- Patients receiving treatment in a government hospital have to take the certificate from any specialist working </a:t>
            </a:r>
            <a:br>
              <a:rPr lang="en-US" dirty="0"/>
            </a:br>
            <a:r>
              <a:rPr lang="en-US" dirty="0"/>
              <a:t>      full-time in that hospital. Such specialist must have a PG degree in General Medicine or an equivalent degree, </a:t>
            </a:r>
            <a:br>
              <a:rPr lang="en-US" dirty="0"/>
            </a:br>
            <a:r>
              <a:rPr lang="en-US" dirty="0"/>
              <a:t>      which is recognized by 	the Medical Council of India (MCI).</a:t>
            </a:r>
          </a:p>
          <a:p>
            <a:pPr marL="228600" lvl="1" indent="0">
              <a:buNone/>
            </a:pPr>
            <a:r>
              <a:rPr lang="en-US" dirty="0"/>
              <a:t>	- </a:t>
            </a:r>
            <a:r>
              <a:rPr lang="en-IN" dirty="0"/>
              <a:t>The certificate must have</a:t>
            </a:r>
          </a:p>
          <a:p>
            <a:pPr marL="228600" lvl="1" indent="0">
              <a:buNone/>
            </a:pPr>
            <a:r>
              <a:rPr lang="en-IN" dirty="0"/>
              <a:t>		- </a:t>
            </a:r>
            <a:r>
              <a:rPr lang="en-US" dirty="0"/>
              <a:t>name and age of the patient</a:t>
            </a:r>
          </a:p>
          <a:p>
            <a:pPr marL="228600" lvl="1" indent="0">
              <a:buNone/>
            </a:pPr>
            <a:r>
              <a:rPr lang="en-US" dirty="0"/>
              <a:t>		- name of the disease or ailment</a:t>
            </a:r>
          </a:p>
          <a:p>
            <a:pPr marL="228600" lvl="1" indent="0">
              <a:buNone/>
            </a:pPr>
            <a:r>
              <a:rPr lang="en-US" dirty="0"/>
              <a:t>		- name, address, registration number and the qualification of the specialist issuing the prescription</a:t>
            </a:r>
          </a:p>
          <a:p>
            <a:pPr marL="228600" lvl="1" indent="0">
              <a:buNone/>
            </a:pPr>
            <a:r>
              <a:rPr lang="en-US" dirty="0"/>
              <a:t>		- If the patient is receiving the treatment in a Government hospital, it should also have name and address of   </a:t>
            </a:r>
            <a:br>
              <a:rPr lang="en-US" dirty="0"/>
            </a:br>
            <a:r>
              <a:rPr lang="en-US" dirty="0"/>
              <a:t>             the	Government hospital.</a:t>
            </a:r>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25829964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452761" y="807868"/>
            <a:ext cx="11256886" cy="5948039"/>
          </a:xfrm>
        </p:spPr>
        <p:txBody>
          <a:bodyPr>
            <a:normAutofit/>
          </a:bodyPr>
          <a:lstStyle/>
          <a:p>
            <a:pPr marL="571500" lvl="1" indent="-342900">
              <a:buFont typeface="+mj-lt"/>
              <a:buAutoNum type="arabicPeriod" startAt="5"/>
            </a:pPr>
            <a:r>
              <a:rPr lang="en-US" sz="1800" b="1" u="sng" dirty="0"/>
              <a:t>Sec 80E - Deduction in respect of interest on loan taken for higher education</a:t>
            </a:r>
            <a:endParaRPr lang="en-IN" sz="1800" b="1" u="sng" dirty="0"/>
          </a:p>
          <a:p>
            <a:pPr marL="228600" lvl="1" indent="0">
              <a:buNone/>
            </a:pPr>
            <a:r>
              <a:rPr lang="en-US" sz="1800" dirty="0"/>
              <a:t>	- Applicable to Individual ASSESSEES only.</a:t>
            </a:r>
          </a:p>
          <a:p>
            <a:pPr marL="228600" lvl="1" indent="0">
              <a:buNone/>
            </a:pPr>
            <a:r>
              <a:rPr lang="en-US" sz="1800" dirty="0"/>
              <a:t>	- The loan should be taken for the higher education </a:t>
            </a:r>
            <a:r>
              <a:rPr lang="en-US" sz="1800" b="1" dirty="0"/>
              <a:t>whether in India or Outside India </a:t>
            </a:r>
            <a:r>
              <a:rPr lang="en-US" sz="1800" dirty="0"/>
              <a:t>of self, spouse </a:t>
            </a:r>
            <a:br>
              <a:rPr lang="en-US" sz="1800" dirty="0"/>
            </a:br>
            <a:r>
              <a:rPr lang="en-US" sz="1800" dirty="0"/>
              <a:t>      or children or for a student for whom the individual is a legal guardian.</a:t>
            </a:r>
          </a:p>
          <a:p>
            <a:pPr marL="228600" lvl="1" indent="0">
              <a:buNone/>
            </a:pPr>
            <a:r>
              <a:rPr lang="en-US" sz="1800" dirty="0"/>
              <a:t>	- The loan should be taken from any bank / financial institution or any approved charitable </a:t>
            </a:r>
            <a:br>
              <a:rPr lang="en-US" sz="1800" dirty="0"/>
            </a:br>
            <a:r>
              <a:rPr lang="en-US" sz="1800" dirty="0"/>
              <a:t>      institutions. Loans taken from friends or relatives don’t qualify for this deduction.</a:t>
            </a:r>
          </a:p>
          <a:p>
            <a:pPr marL="228600" lvl="1" indent="0">
              <a:buNone/>
            </a:pPr>
            <a:r>
              <a:rPr lang="en-US" sz="1800" dirty="0"/>
              <a:t>	- Higher studies include all the fields of study pursued after passing the senior secondary examination </a:t>
            </a:r>
            <a:br>
              <a:rPr lang="en-US" sz="1800" dirty="0"/>
            </a:br>
            <a:r>
              <a:rPr lang="en-US" sz="1800" dirty="0"/>
              <a:t>      or its equivalent exam. It includes both vocational as well as regular courses.</a:t>
            </a:r>
          </a:p>
          <a:p>
            <a:pPr marL="228600" lvl="1" indent="0">
              <a:buNone/>
            </a:pPr>
            <a:r>
              <a:rPr lang="en-US" sz="1800" dirty="0"/>
              <a:t>	- The deduction allowed is the total interest part of the </a:t>
            </a:r>
            <a:r>
              <a:rPr lang="en-US" sz="1800" dirty="0">
                <a:hlinkClick r:id="rId2">
                  <a:extLst>
                    <a:ext uri="{A12FA001-AC4F-418D-AE19-62706E023703}">
                      <ahyp:hlinkClr xmlns:ahyp="http://schemas.microsoft.com/office/drawing/2018/hyperlinkcolor" val="tx"/>
                    </a:ext>
                  </a:extLst>
                </a:hlinkClick>
              </a:rPr>
              <a:t>EMI</a:t>
            </a:r>
            <a:r>
              <a:rPr lang="en-US" sz="1800" dirty="0"/>
              <a:t> paid during the financial year. There is no </a:t>
            </a:r>
            <a:br>
              <a:rPr lang="en-US" sz="1800" dirty="0"/>
            </a:br>
            <a:r>
              <a:rPr lang="en-US" sz="1800" dirty="0"/>
              <a:t>      limit on the maximum amount that is allowed as deduction.</a:t>
            </a:r>
          </a:p>
          <a:p>
            <a:pPr marL="228600" lvl="1" indent="0">
              <a:buNone/>
            </a:pPr>
            <a:r>
              <a:rPr lang="en-US" sz="1800" dirty="0"/>
              <a:t>	- Period of deduction – 8 years from the year in which loan is taken or until the interest is fully paid off 	  whichever is earlier.</a:t>
            </a:r>
            <a:r>
              <a:rPr lang="en-US" dirty="0"/>
              <a:t>	</a:t>
            </a:r>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6495121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452761" y="807868"/>
            <a:ext cx="11256886" cy="5948039"/>
          </a:xfrm>
        </p:spPr>
        <p:txBody>
          <a:bodyPr>
            <a:normAutofit/>
          </a:bodyPr>
          <a:lstStyle/>
          <a:p>
            <a:pPr marL="571500" lvl="1" indent="-342900">
              <a:buFont typeface="+mj-lt"/>
              <a:buAutoNum type="arabicPeriod" startAt="6"/>
            </a:pPr>
            <a:r>
              <a:rPr lang="en-US" sz="1800" b="1" u="sng" dirty="0"/>
              <a:t>Sec 80EE - Deduction in respect of loan taken for residential house property</a:t>
            </a:r>
          </a:p>
          <a:p>
            <a:pPr marL="457200" lvl="2" indent="0">
              <a:buNone/>
            </a:pPr>
            <a:r>
              <a:rPr lang="en-US" sz="1800" dirty="0"/>
              <a:t>	- Applicable only to Individual ASSESSEES.</a:t>
            </a:r>
          </a:p>
          <a:p>
            <a:pPr marL="457200" lvl="2" indent="0">
              <a:buNone/>
            </a:pPr>
            <a:r>
              <a:rPr lang="en-US" sz="1800" dirty="0"/>
              <a:t>	- Deduction of up to </a:t>
            </a:r>
            <a:r>
              <a:rPr lang="en-US" sz="1800" b="1" dirty="0"/>
              <a:t>Rs 50,000 per financial year or actual interest paid on loan whichever is   less 	</a:t>
            </a:r>
            <a:r>
              <a:rPr lang="en-US" sz="1800" dirty="0"/>
              <a:t>can be claimed if the following conditions are satisfied.</a:t>
            </a:r>
          </a:p>
          <a:p>
            <a:pPr marL="457200" lvl="2" indent="0">
              <a:buNone/>
            </a:pPr>
            <a:r>
              <a:rPr lang="en-US" sz="1800" dirty="0"/>
              <a:t>		- Loan taken for the house must be Rs 35 lakhs or less.</a:t>
            </a:r>
          </a:p>
          <a:p>
            <a:pPr marL="457200" lvl="2" indent="0">
              <a:buNone/>
            </a:pPr>
            <a:r>
              <a:rPr lang="en-US" sz="1800" dirty="0"/>
              <a:t>		- Value of the house should be Rs 50 lakhs or less</a:t>
            </a:r>
          </a:p>
          <a:p>
            <a:pPr marL="457200" lvl="2" indent="0">
              <a:buNone/>
            </a:pPr>
            <a:r>
              <a:rPr lang="en-US" sz="1800" dirty="0"/>
              <a:t>		- The loan must be sanctioned by a Financial Institution or a Housing Finance Company.</a:t>
            </a:r>
          </a:p>
          <a:p>
            <a:pPr marL="457200" lvl="2" indent="0">
              <a:buNone/>
            </a:pPr>
            <a:r>
              <a:rPr lang="en-US" sz="1800" dirty="0"/>
              <a:t>		- The loan must be sanctioned between 01.04.2016 to 31.03.2017</a:t>
            </a:r>
          </a:p>
          <a:p>
            <a:pPr marL="457200" lvl="2" indent="0">
              <a:buNone/>
            </a:pPr>
            <a:r>
              <a:rPr lang="en-US" sz="1800" dirty="0"/>
              <a:t>		- As on the date of the sanction of loan, no other house property must be owned by you.</a:t>
            </a:r>
          </a:p>
          <a:p>
            <a:pPr marL="457200" lvl="2" indent="0">
              <a:buNone/>
            </a:pPr>
            <a:r>
              <a:rPr lang="en-US" sz="1800" dirty="0"/>
              <a:t>	- Deduction under this section is over and above the deduction u/s 24.</a:t>
            </a:r>
          </a:p>
          <a:p>
            <a:pPr marL="457200" lvl="2" indent="0">
              <a:buNone/>
            </a:pPr>
            <a:endParaRPr lang="en-US" dirty="0"/>
          </a:p>
          <a:p>
            <a:pPr marL="457200" lvl="2" indent="0">
              <a:buNone/>
            </a:pPr>
            <a:endParaRPr lang="en-US" dirty="0"/>
          </a:p>
          <a:p>
            <a:pPr marL="457200" lvl="2" indent="0">
              <a:buNone/>
            </a:pPr>
            <a:endParaRPr lang="en-US" dirty="0"/>
          </a:p>
          <a:p>
            <a:pPr marL="457200" lvl="2" indent="0">
              <a:buNone/>
            </a:pPr>
            <a:r>
              <a:rPr lang="en-US" dirty="0"/>
              <a:t> </a:t>
            </a:r>
            <a:endParaRPr lang="en-IN" dirty="0"/>
          </a:p>
          <a:p>
            <a:pPr marL="228600" lvl="1" indent="0">
              <a:buNone/>
            </a:pPr>
            <a:r>
              <a:rPr lang="en-US" dirty="0"/>
              <a:t>	</a:t>
            </a:r>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5280357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452761" y="807868"/>
            <a:ext cx="11256886" cy="5948039"/>
          </a:xfrm>
        </p:spPr>
        <p:txBody>
          <a:bodyPr>
            <a:normAutofit lnSpcReduction="10000"/>
          </a:bodyPr>
          <a:lstStyle/>
          <a:p>
            <a:pPr marL="571500" lvl="1" indent="-342900">
              <a:buFont typeface="+mj-lt"/>
              <a:buAutoNum type="arabicPeriod" startAt="7"/>
            </a:pPr>
            <a:r>
              <a:rPr lang="en-US" b="1" u="sng" dirty="0"/>
              <a:t>Sec 80EEA - Deduction in respect of interest on loan taken for certain house property </a:t>
            </a:r>
            <a:r>
              <a:rPr lang="en-US" b="1" u="sng" dirty="0">
                <a:solidFill>
                  <a:srgbClr val="C00000"/>
                </a:solidFill>
              </a:rPr>
              <a:t>(inserted vide FA -2019)</a:t>
            </a:r>
            <a:endParaRPr lang="en-IN" b="1" u="sng" dirty="0">
              <a:solidFill>
                <a:srgbClr val="C00000"/>
              </a:solidFill>
            </a:endParaRPr>
          </a:p>
          <a:p>
            <a:pPr marL="228600" lvl="1" indent="0">
              <a:buNone/>
            </a:pPr>
            <a:r>
              <a:rPr lang="en-US" b="1" dirty="0"/>
              <a:t>	</a:t>
            </a:r>
            <a:r>
              <a:rPr lang="en-US" dirty="0"/>
              <a:t>- Applicable to Individual ASSESSEES.</a:t>
            </a:r>
          </a:p>
          <a:p>
            <a:pPr marL="228600" lvl="1" indent="0">
              <a:buNone/>
            </a:pPr>
            <a:r>
              <a:rPr lang="en-US" dirty="0"/>
              <a:t>	- Not applicable if deduction is claimed u/s 80EE.</a:t>
            </a:r>
          </a:p>
          <a:p>
            <a:pPr marL="228600" lvl="1" indent="0">
              <a:buNone/>
            </a:pPr>
            <a:r>
              <a:rPr lang="en-US" dirty="0"/>
              <a:t>	- Maximum deduction is lower of Rs 1,50,000/- or actual interest paid if following conditions are satisfied.</a:t>
            </a:r>
          </a:p>
          <a:p>
            <a:pPr marL="228600" lvl="1" indent="0">
              <a:buNone/>
            </a:pPr>
            <a:r>
              <a:rPr lang="en-US" dirty="0"/>
              <a:t>		- Housing loan must be taken from a financial institution or a housing finance company for buying a residential 		  house property.</a:t>
            </a:r>
          </a:p>
          <a:p>
            <a:pPr marL="228600" lvl="1" indent="0">
              <a:buNone/>
            </a:pPr>
            <a:r>
              <a:rPr lang="en-US" dirty="0"/>
              <a:t>		- Loan must be sanctioned between 01</a:t>
            </a:r>
            <a:r>
              <a:rPr lang="en-US" baseline="30000" dirty="0"/>
              <a:t>st</a:t>
            </a:r>
            <a:r>
              <a:rPr lang="en-US" dirty="0"/>
              <a:t> April 2019 and </a:t>
            </a:r>
            <a:r>
              <a:rPr lang="en-US" dirty="0">
                <a:solidFill>
                  <a:srgbClr val="C00000"/>
                </a:solidFill>
              </a:rPr>
              <a:t>31</a:t>
            </a:r>
            <a:r>
              <a:rPr lang="en-US" baseline="30000" dirty="0">
                <a:solidFill>
                  <a:srgbClr val="C00000"/>
                </a:solidFill>
              </a:rPr>
              <a:t>st</a:t>
            </a:r>
            <a:r>
              <a:rPr lang="en-US" dirty="0">
                <a:solidFill>
                  <a:srgbClr val="C00000"/>
                </a:solidFill>
              </a:rPr>
              <a:t> March 2021. (Amended vide FA 2020) (Further 			  extended to 31</a:t>
            </a:r>
            <a:r>
              <a:rPr lang="en-US" baseline="30000" dirty="0">
                <a:solidFill>
                  <a:srgbClr val="C00000"/>
                </a:solidFill>
              </a:rPr>
              <a:t>st</a:t>
            </a:r>
            <a:r>
              <a:rPr lang="en-US" dirty="0">
                <a:solidFill>
                  <a:srgbClr val="C00000"/>
                </a:solidFill>
              </a:rPr>
              <a:t> March 2022 vide FA 2021)</a:t>
            </a:r>
          </a:p>
          <a:p>
            <a:pPr marL="228600" lvl="1" indent="0">
              <a:buNone/>
            </a:pPr>
            <a:r>
              <a:rPr lang="en-US" dirty="0"/>
              <a:t>		- Stamp duty value of the house property should be Rs 45 lakhs or less.</a:t>
            </a:r>
          </a:p>
          <a:p>
            <a:pPr marL="228600" lvl="1" indent="0">
              <a:buNone/>
            </a:pPr>
            <a:r>
              <a:rPr lang="en-US" dirty="0"/>
              <a:t>		- The taxpayer should be a first-time home buyer.</a:t>
            </a:r>
          </a:p>
          <a:p>
            <a:pPr marL="228600" lvl="1" indent="0">
              <a:buNone/>
            </a:pPr>
            <a:r>
              <a:rPr lang="en-US" dirty="0"/>
              <a:t>		- The taxpayer should not own any residential house property as on the date of sanction of the loan.</a:t>
            </a:r>
          </a:p>
          <a:p>
            <a:pPr marL="896938" lvl="1" indent="0">
              <a:buNone/>
            </a:pPr>
            <a:r>
              <a:rPr lang="en-US" dirty="0"/>
              <a:t>	- </a:t>
            </a:r>
            <a:r>
              <a:rPr lang="en-IN" dirty="0"/>
              <a:t>Carpet area of the house property should not exceed 60 square meter ( 645 </a:t>
            </a:r>
            <a:r>
              <a:rPr lang="en-IN" dirty="0" err="1"/>
              <a:t>sq</a:t>
            </a:r>
            <a:r>
              <a:rPr lang="en-IN" dirty="0"/>
              <a:t> ft) in metropolitan cities of </a:t>
            </a:r>
            <a:br>
              <a:rPr lang="en-IN" dirty="0"/>
            </a:br>
            <a:r>
              <a:rPr lang="en-IN" dirty="0"/>
              <a:t>   Bengaluru, Chennai, Delhi National Capital Region (limited to Delhi, Noida, Greater Noida, Ghaziabad, </a:t>
            </a:r>
            <a:br>
              <a:rPr lang="en-IN" dirty="0"/>
            </a:br>
            <a:r>
              <a:rPr lang="en-IN" dirty="0"/>
              <a:t>   Gurgaon, Faridabad), Hyderabad, Kolkata and Mumbai (whole of Mumbai Metropolitan Region)</a:t>
            </a:r>
          </a:p>
          <a:p>
            <a:pPr marL="228600" lvl="1" indent="0">
              <a:buNone/>
            </a:pPr>
            <a:r>
              <a:rPr lang="en-IN" dirty="0"/>
              <a:t>		- </a:t>
            </a:r>
            <a:r>
              <a:rPr lang="en-US" dirty="0"/>
              <a:t>Carpet area should not exceed 90 square meter (968 </a:t>
            </a:r>
            <a:r>
              <a:rPr lang="en-US" dirty="0" err="1"/>
              <a:t>sq</a:t>
            </a:r>
            <a:r>
              <a:rPr lang="en-US" dirty="0"/>
              <a:t> ft) in any other cities or towns.</a:t>
            </a:r>
          </a:p>
          <a:p>
            <a:pPr marL="228600" lvl="1" indent="0">
              <a:buNone/>
            </a:pPr>
            <a:br>
              <a:rPr lang="en-US" dirty="0"/>
            </a:br>
            <a:r>
              <a:rPr lang="en-US" dirty="0"/>
              <a:t>           - Deduction under this section is over and above the deduction u/s 24.</a:t>
            </a:r>
          </a:p>
          <a:p>
            <a:pPr marL="228600" lvl="1" indent="0">
              <a:buNone/>
            </a:pPr>
            <a:r>
              <a:rPr lang="en-US" dirty="0"/>
              <a:t>	</a:t>
            </a:r>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1452033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993BF-1C07-43F4-BEF1-708444D132AA}"/>
              </a:ext>
            </a:extLst>
          </p:cNvPr>
          <p:cNvSpPr>
            <a:spLocks noGrp="1"/>
          </p:cNvSpPr>
          <p:nvPr>
            <p:ph type="title"/>
          </p:nvPr>
        </p:nvSpPr>
        <p:spPr>
          <a:xfrm>
            <a:off x="1126835" y="413074"/>
            <a:ext cx="9975273" cy="937999"/>
          </a:xfrm>
        </p:spPr>
        <p:txBody>
          <a:bodyPr>
            <a:normAutofit/>
          </a:bodyPr>
          <a:lstStyle/>
          <a:p>
            <a:r>
              <a:rPr lang="en-US" b="1" dirty="0">
                <a:cs typeface="Times New Roman" panose="02020603050405020304" pitchFamily="18" charset="0"/>
              </a:rPr>
              <a:t>AUDIT OF ACCOUNTS – SECTION 44AB</a:t>
            </a:r>
            <a:endParaRPr lang="en-IN" b="1" dirty="0">
              <a:cs typeface="Times New Roman" panose="02020603050405020304" pitchFamily="18" charset="0"/>
            </a:endParaRPr>
          </a:p>
        </p:txBody>
      </p:sp>
      <p:sp>
        <p:nvSpPr>
          <p:cNvPr id="3" name="Content Placeholder 2">
            <a:extLst>
              <a:ext uri="{FF2B5EF4-FFF2-40B4-BE49-F238E27FC236}">
                <a16:creationId xmlns:a16="http://schemas.microsoft.com/office/drawing/2014/main" id="{F4655776-A1F6-4565-A05D-0A7C2AD21D3C}"/>
              </a:ext>
            </a:extLst>
          </p:cNvPr>
          <p:cNvSpPr>
            <a:spLocks noGrp="1"/>
          </p:cNvSpPr>
          <p:nvPr>
            <p:ph idx="1"/>
          </p:nvPr>
        </p:nvSpPr>
        <p:spPr>
          <a:xfrm>
            <a:off x="1089892" y="1351073"/>
            <a:ext cx="8635999" cy="4883472"/>
          </a:xfrm>
        </p:spPr>
        <p:txBody>
          <a:bodyPr>
            <a:normAutofit/>
          </a:bodyPr>
          <a:lstStyle/>
          <a:p>
            <a:pPr algn="just"/>
            <a:r>
              <a:rPr lang="en-US" b="1" dirty="0">
                <a:latin typeface="+mj-lt"/>
                <a:cs typeface="Times New Roman" panose="02020603050405020304" pitchFamily="18" charset="0"/>
              </a:rPr>
              <a:t>Earlier:</a:t>
            </a:r>
          </a:p>
          <a:p>
            <a:pPr marL="0" indent="0" algn="just">
              <a:buNone/>
            </a:pPr>
            <a:r>
              <a:rPr lang="en-IN" dirty="0">
                <a:latin typeface="+mj-lt"/>
                <a:cs typeface="Times New Roman" panose="02020603050405020304" pitchFamily="18" charset="0"/>
              </a:rPr>
              <a:t>    Every person carrying on business shall –</a:t>
            </a:r>
          </a:p>
          <a:p>
            <a:pPr marL="268288" indent="0" algn="just">
              <a:buNone/>
            </a:pPr>
            <a:r>
              <a:rPr lang="en-IN" dirty="0">
                <a:latin typeface="+mj-lt"/>
                <a:cs typeface="Times New Roman" panose="02020603050405020304" pitchFamily="18" charset="0"/>
              </a:rPr>
              <a:t>If his total sales, turnover or gross receipts, as the case may be, in business </a:t>
            </a:r>
            <a:r>
              <a:rPr lang="en-IN" b="1" dirty="0">
                <a:latin typeface="+mj-lt"/>
                <a:cs typeface="Times New Roman" panose="02020603050405020304" pitchFamily="18" charset="0"/>
              </a:rPr>
              <a:t>exceed or exceeds one crore rupees </a:t>
            </a:r>
            <a:r>
              <a:rPr lang="en-IN" dirty="0">
                <a:latin typeface="+mj-lt"/>
                <a:cs typeface="Times New Roman" panose="02020603050405020304" pitchFamily="18" charset="0"/>
              </a:rPr>
              <a:t>in any PY.</a:t>
            </a:r>
          </a:p>
          <a:p>
            <a:pPr marL="176213" indent="0" algn="just">
              <a:buNone/>
            </a:pPr>
            <a:r>
              <a:rPr lang="en-IN" dirty="0">
                <a:latin typeface="+mj-lt"/>
                <a:cs typeface="Times New Roman" panose="02020603050405020304" pitchFamily="18" charset="0"/>
              </a:rPr>
              <a:t>Provided that in case of a person  where the aggregate of all amounts received or of all payments made </a:t>
            </a:r>
            <a:r>
              <a:rPr lang="en-IN" b="1" dirty="0">
                <a:latin typeface="+mj-lt"/>
                <a:cs typeface="Times New Roman" panose="02020603050405020304" pitchFamily="18" charset="0"/>
              </a:rPr>
              <a:t>in cash </a:t>
            </a:r>
            <a:r>
              <a:rPr lang="en-IN" dirty="0">
                <a:latin typeface="+mj-lt"/>
                <a:cs typeface="Times New Roman" panose="02020603050405020304" pitchFamily="18" charset="0"/>
              </a:rPr>
              <a:t>during the PY does not exceed 5% of the said payment,</a:t>
            </a:r>
            <a:endParaRPr lang="en-IN" b="1" dirty="0">
              <a:latin typeface="+mj-lt"/>
              <a:cs typeface="Times New Roman" panose="02020603050405020304" pitchFamily="18" charset="0"/>
            </a:endParaRPr>
          </a:p>
          <a:p>
            <a:pPr marL="176213" indent="0" algn="just">
              <a:buNone/>
            </a:pPr>
            <a:r>
              <a:rPr lang="en-IN" dirty="0">
                <a:latin typeface="+mj-lt"/>
                <a:cs typeface="Times New Roman" panose="02020603050405020304" pitchFamily="18" charset="0"/>
              </a:rPr>
              <a:t>the clause shall have effect as if for the words </a:t>
            </a:r>
            <a:r>
              <a:rPr lang="en-IN" b="1" dirty="0">
                <a:latin typeface="+mj-lt"/>
                <a:cs typeface="Times New Roman" panose="02020603050405020304" pitchFamily="18" charset="0"/>
              </a:rPr>
              <a:t>“one crore rupees”</a:t>
            </a:r>
            <a:r>
              <a:rPr lang="en-IN" dirty="0">
                <a:latin typeface="+mj-lt"/>
                <a:cs typeface="Times New Roman" panose="02020603050405020304" pitchFamily="18" charset="0"/>
              </a:rPr>
              <a:t>, the words </a:t>
            </a:r>
            <a:r>
              <a:rPr lang="en-IN" b="1" dirty="0">
                <a:latin typeface="+mj-lt"/>
                <a:cs typeface="Times New Roman" panose="02020603050405020304" pitchFamily="18" charset="0"/>
              </a:rPr>
              <a:t>“five crore rupees”</a:t>
            </a:r>
            <a:r>
              <a:rPr lang="en-IN" dirty="0">
                <a:latin typeface="+mj-lt"/>
                <a:cs typeface="Times New Roman" panose="02020603050405020304" pitchFamily="18" charset="0"/>
              </a:rPr>
              <a:t> had been substituted.</a:t>
            </a:r>
          </a:p>
          <a:p>
            <a:pPr marL="176213" indent="0" algn="just">
              <a:buNone/>
            </a:pPr>
            <a:endParaRPr lang="en-IN" dirty="0">
              <a:latin typeface="+mj-lt"/>
              <a:cs typeface="Times New Roman" panose="02020603050405020304" pitchFamily="18" charset="0"/>
            </a:endParaRPr>
          </a:p>
          <a:p>
            <a:pPr algn="just"/>
            <a:r>
              <a:rPr lang="en-IN" b="1" dirty="0">
                <a:latin typeface="+mj-lt"/>
                <a:cs typeface="Times New Roman" panose="02020603050405020304" pitchFamily="18" charset="0"/>
              </a:rPr>
              <a:t>Amendment:</a:t>
            </a:r>
          </a:p>
          <a:p>
            <a:pPr marL="176213" indent="0" algn="just">
              <a:buNone/>
            </a:pPr>
            <a:r>
              <a:rPr lang="en-IN" dirty="0">
                <a:latin typeface="+mj-lt"/>
                <a:cs typeface="Times New Roman" panose="02020603050405020304" pitchFamily="18" charset="0"/>
              </a:rPr>
              <a:t>The words </a:t>
            </a:r>
            <a:r>
              <a:rPr lang="en-IN" b="1" dirty="0">
                <a:latin typeface="+mj-lt"/>
                <a:cs typeface="Times New Roman" panose="02020603050405020304" pitchFamily="18" charset="0"/>
              </a:rPr>
              <a:t>“five crore rupees”</a:t>
            </a:r>
            <a:r>
              <a:rPr lang="en-IN" dirty="0">
                <a:latin typeface="+mj-lt"/>
                <a:cs typeface="Times New Roman" panose="02020603050405020304" pitchFamily="18" charset="0"/>
              </a:rPr>
              <a:t>, has been substituted with the words </a:t>
            </a:r>
            <a:r>
              <a:rPr lang="en-IN" b="1" dirty="0">
                <a:latin typeface="+mj-lt"/>
                <a:cs typeface="Times New Roman" panose="02020603050405020304" pitchFamily="18" charset="0"/>
              </a:rPr>
              <a:t>“ten crore </a:t>
            </a:r>
            <a:r>
              <a:rPr lang="en-IN" b="1" dirty="0" err="1">
                <a:latin typeface="+mj-lt"/>
                <a:cs typeface="Times New Roman" panose="02020603050405020304" pitchFamily="18" charset="0"/>
              </a:rPr>
              <a:t>rupees”wef</a:t>
            </a:r>
            <a:r>
              <a:rPr lang="en-IN" b="1" dirty="0">
                <a:latin typeface="+mj-lt"/>
                <a:cs typeface="Times New Roman" panose="02020603050405020304" pitchFamily="18" charset="0"/>
              </a:rPr>
              <a:t> AY 21/22.</a:t>
            </a:r>
            <a:endParaRPr lang="en-IN" dirty="0">
              <a:latin typeface="+mj-lt"/>
              <a:cs typeface="Times New Roman" panose="02020603050405020304" pitchFamily="18" charset="0"/>
            </a:endParaRPr>
          </a:p>
          <a:p>
            <a:pPr marL="176213" indent="0">
              <a:buNone/>
            </a:pPr>
            <a:endParaRPr lang="en-IN" dirty="0"/>
          </a:p>
          <a:p>
            <a:pPr marL="611188" indent="-342900">
              <a:buAutoNum type="alphaLcParenBoth"/>
            </a:pPr>
            <a:endParaRPr lang="en-IN" dirty="0"/>
          </a:p>
          <a:p>
            <a:pPr marL="611188" indent="-342900">
              <a:buAutoNum type="alphaLcParenBoth"/>
            </a:pPr>
            <a:endParaRPr lang="en-IN" dirty="0"/>
          </a:p>
        </p:txBody>
      </p:sp>
    </p:spTree>
    <p:extLst>
      <p:ext uri="{BB962C8B-B14F-4D97-AF65-F5344CB8AC3E}">
        <p14:creationId xmlns:p14="http://schemas.microsoft.com/office/powerpoint/2010/main" val="40299819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452761" y="807868"/>
            <a:ext cx="11256886" cy="5948039"/>
          </a:xfrm>
        </p:spPr>
        <p:txBody>
          <a:bodyPr>
            <a:normAutofit/>
          </a:bodyPr>
          <a:lstStyle/>
          <a:p>
            <a:pPr marL="571500" lvl="1" indent="-342900">
              <a:buFont typeface="+mj-lt"/>
              <a:buAutoNum type="arabicPeriod" startAt="8"/>
            </a:pPr>
            <a:r>
              <a:rPr lang="en-US" sz="1800" b="1" u="sng" dirty="0"/>
              <a:t>Sec 80EEB - Deduction in respect of purchase of electric vehicle </a:t>
            </a:r>
            <a:r>
              <a:rPr lang="en-US" sz="1800" b="1" u="sng" dirty="0">
                <a:solidFill>
                  <a:srgbClr val="C00000"/>
                </a:solidFill>
              </a:rPr>
              <a:t>(inserted vide FA -2019)</a:t>
            </a:r>
            <a:endParaRPr lang="en-IN" sz="1800" b="1" u="sng" dirty="0">
              <a:solidFill>
                <a:srgbClr val="C00000"/>
              </a:solidFill>
            </a:endParaRPr>
          </a:p>
          <a:p>
            <a:pPr marL="457200" lvl="2" indent="0">
              <a:buNone/>
            </a:pPr>
            <a:r>
              <a:rPr lang="en-US" sz="1800" dirty="0"/>
              <a:t>	- Applicable only to Individual ASSESSEES.</a:t>
            </a:r>
          </a:p>
          <a:p>
            <a:pPr marL="457200" lvl="2" indent="0">
              <a:buNone/>
            </a:pPr>
            <a:r>
              <a:rPr lang="en-US" sz="1800" dirty="0"/>
              <a:t>	- Electric vehicles may be purchased for business use or personal use.</a:t>
            </a:r>
          </a:p>
          <a:p>
            <a:pPr marL="457200" lvl="2" indent="0">
              <a:buNone/>
            </a:pPr>
            <a:r>
              <a:rPr lang="en-US" sz="1800" dirty="0"/>
              <a:t>	- Maximum deduction allowed is Rs 1,50,000/- or actual interest paid whichever is less.</a:t>
            </a:r>
          </a:p>
          <a:p>
            <a:pPr marL="457200" lvl="2" indent="0">
              <a:buNone/>
            </a:pPr>
            <a:r>
              <a:rPr lang="en-US" sz="1800" dirty="0"/>
              <a:t>	- In case of business, any interest payments above Rs 1,50,000 can be claimed as a business </a:t>
            </a:r>
            <a:br>
              <a:rPr lang="en-US" sz="1800" dirty="0"/>
            </a:br>
            <a:r>
              <a:rPr lang="en-US" sz="1800" dirty="0"/>
              <a:t>         expense.</a:t>
            </a:r>
          </a:p>
          <a:p>
            <a:pPr marL="457200" lvl="2" indent="0">
              <a:buNone/>
            </a:pPr>
            <a:r>
              <a:rPr lang="en-US" sz="1800" dirty="0"/>
              <a:t>	- Following conditions are required for claiming deduction.</a:t>
            </a:r>
          </a:p>
          <a:p>
            <a:pPr marL="457200" lvl="2" indent="0">
              <a:buNone/>
            </a:pPr>
            <a:r>
              <a:rPr lang="en-US" sz="1800" dirty="0"/>
              <a:t>	- The loan must be taken from a financial institution or a non-banking financial company for </a:t>
            </a:r>
            <a:br>
              <a:rPr lang="en-US" sz="1800" dirty="0"/>
            </a:br>
            <a:r>
              <a:rPr lang="en-US" sz="1800" dirty="0"/>
              <a:t>         buying 	an electric vehicle.</a:t>
            </a:r>
          </a:p>
          <a:p>
            <a:pPr marL="457200" lvl="2" indent="0">
              <a:buNone/>
            </a:pPr>
            <a:r>
              <a:rPr lang="en-US" sz="1800" dirty="0"/>
              <a:t>	- The loan must be sanctioned anytime during the period starting from 1 April 2019 till 31 March 		   2023.</a:t>
            </a:r>
          </a:p>
          <a:p>
            <a:pPr marL="457200" lvl="2" indent="0">
              <a:buNone/>
            </a:pPr>
            <a:endParaRPr lang="en-US" dirty="0"/>
          </a:p>
          <a:p>
            <a:pPr marL="457200" lvl="2"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267692097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195309" y="807868"/>
            <a:ext cx="11674136" cy="5948039"/>
          </a:xfrm>
        </p:spPr>
        <p:txBody>
          <a:bodyPr>
            <a:normAutofit/>
          </a:bodyPr>
          <a:lstStyle/>
          <a:p>
            <a:pPr marL="571500" lvl="1" indent="-342900">
              <a:buFont typeface="+mj-lt"/>
              <a:buAutoNum type="arabicPeriod" startAt="9"/>
            </a:pPr>
            <a:r>
              <a:rPr lang="en-US" sz="1800" b="1" u="sng" dirty="0"/>
              <a:t>Sec 80G - Deduction in respect of donations to certain funds </a:t>
            </a:r>
            <a:r>
              <a:rPr lang="en-US" sz="1800" b="1" u="sng" dirty="0" err="1"/>
              <a:t>etc</a:t>
            </a:r>
            <a:endParaRPr lang="en-IN" sz="1800" b="1" u="sng" dirty="0"/>
          </a:p>
          <a:p>
            <a:pPr marL="457200" lvl="2" indent="0">
              <a:buNone/>
            </a:pPr>
            <a:r>
              <a:rPr lang="en-US" sz="1800" dirty="0"/>
              <a:t>	- deduction can be claimed by any taxpayer – individuals, companies, firms or any other person.</a:t>
            </a:r>
          </a:p>
          <a:p>
            <a:pPr marL="457200" lvl="2" indent="0">
              <a:buNone/>
            </a:pPr>
            <a:r>
              <a:rPr lang="en-US" sz="1800" b="1" dirty="0"/>
              <a:t>	- </a:t>
            </a:r>
            <a:r>
              <a:rPr lang="en-US" sz="1800" dirty="0"/>
              <a:t>Only donations made to prescribed funds qualify as a deduction</a:t>
            </a:r>
          </a:p>
          <a:p>
            <a:pPr marL="457200" lvl="2" indent="0">
              <a:buNone/>
            </a:pPr>
            <a:r>
              <a:rPr lang="en-US" sz="1800" dirty="0"/>
              <a:t>	- Any donations made in cash exceeding Rs 2,000 will not be allowed as a deduction.</a:t>
            </a:r>
          </a:p>
          <a:p>
            <a:pPr marL="457200" lvl="2" indent="0">
              <a:buNone/>
            </a:pPr>
            <a:r>
              <a:rPr lang="en-US" sz="1800" dirty="0"/>
              <a:t>	- The various donations specified in section 80G are eligible for a deduction of up to either 100% or </a:t>
            </a:r>
            <a:br>
              <a:rPr lang="en-US" sz="1800" dirty="0"/>
            </a:br>
            <a:r>
              <a:rPr lang="en-US" sz="1800" dirty="0"/>
              <a:t>         50% with or without 	restriction, as provided in section 80G. </a:t>
            </a:r>
          </a:p>
          <a:p>
            <a:pPr marL="457200" lvl="2" indent="0">
              <a:buNone/>
            </a:pPr>
            <a:r>
              <a:rPr lang="en-US" sz="1800" dirty="0"/>
              <a:t>	- To claim the deduction – following details have to be submitted in ITR</a:t>
            </a:r>
          </a:p>
          <a:p>
            <a:pPr marL="457200" lvl="2" indent="0">
              <a:buNone/>
            </a:pPr>
            <a:r>
              <a:rPr lang="en-US" sz="1800" dirty="0"/>
              <a:t>		- </a:t>
            </a:r>
            <a:r>
              <a:rPr lang="en-IN" sz="1800" dirty="0"/>
              <a:t>Name of the </a:t>
            </a:r>
            <a:r>
              <a:rPr lang="en-IN" sz="1800" dirty="0" err="1"/>
              <a:t>Donee</a:t>
            </a:r>
            <a:endParaRPr lang="en-IN" sz="1800" dirty="0"/>
          </a:p>
          <a:p>
            <a:pPr marL="457200" lvl="2" indent="0">
              <a:buNone/>
            </a:pPr>
            <a:r>
              <a:rPr lang="en-IN" sz="1800" dirty="0"/>
              <a:t>		- PAN of the </a:t>
            </a:r>
            <a:r>
              <a:rPr lang="en-IN" sz="1800" dirty="0" err="1"/>
              <a:t>Donee</a:t>
            </a:r>
            <a:endParaRPr lang="en-IN" sz="1800" dirty="0"/>
          </a:p>
          <a:p>
            <a:pPr marL="457200" lvl="2" indent="0">
              <a:buNone/>
            </a:pPr>
            <a:r>
              <a:rPr lang="en-IN" sz="1800" dirty="0"/>
              <a:t>		- Address of the </a:t>
            </a:r>
            <a:r>
              <a:rPr lang="en-IN" sz="1800" dirty="0" err="1"/>
              <a:t>Donee</a:t>
            </a:r>
            <a:endParaRPr lang="en-IN" sz="1800" dirty="0"/>
          </a:p>
          <a:p>
            <a:pPr marL="457200" lvl="2" indent="0">
              <a:buNone/>
            </a:pPr>
            <a:r>
              <a:rPr lang="en-IN" sz="1800" dirty="0"/>
              <a:t>		- Amount of Contribution</a:t>
            </a:r>
          </a:p>
          <a:p>
            <a:pPr marL="457200" lvl="2" indent="0">
              <a:buNone/>
            </a:pPr>
            <a:endParaRPr lang="en-US" sz="1800"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8946608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195309" y="807868"/>
            <a:ext cx="11674136" cy="5948039"/>
          </a:xfrm>
        </p:spPr>
        <p:txBody>
          <a:bodyPr>
            <a:normAutofit/>
          </a:bodyPr>
          <a:lstStyle/>
          <a:p>
            <a:pPr marL="571500" lvl="1" indent="-342900">
              <a:buFont typeface="+mj-lt"/>
              <a:buAutoNum type="arabicPeriod" startAt="10"/>
            </a:pPr>
            <a:r>
              <a:rPr lang="en-US" sz="1800" b="1" u="sng" dirty="0"/>
              <a:t>Sec 80GG - Deduction in respect of rent paid</a:t>
            </a:r>
            <a:endParaRPr lang="en-IN" sz="1800" b="1" u="sng" dirty="0"/>
          </a:p>
          <a:p>
            <a:pPr marL="228600" lvl="1" indent="0">
              <a:buNone/>
            </a:pPr>
            <a:r>
              <a:rPr lang="en-IN" sz="1800" dirty="0"/>
              <a:t>	- Applicable to ASSESSEES not claiming exemption u/s 10(13A) - HRA</a:t>
            </a:r>
          </a:p>
          <a:p>
            <a:pPr marL="228600" lvl="1" indent="0">
              <a:buNone/>
            </a:pPr>
            <a:r>
              <a:rPr lang="en-IN" sz="1800" dirty="0"/>
              <a:t>	- </a:t>
            </a:r>
            <a:r>
              <a:rPr lang="en-US" sz="1800" dirty="0"/>
              <a:t>Individual, spouse or minor child or HUF of which Individual is a member – do not own any residential 	 </a:t>
            </a:r>
            <a:br>
              <a:rPr lang="en-US" sz="1800" dirty="0"/>
            </a:br>
            <a:r>
              <a:rPr lang="en-US" sz="1800" dirty="0"/>
              <a:t>      accommodation at the place where he currently resides, performs duties of the office, or employment or </a:t>
            </a:r>
            <a:br>
              <a:rPr lang="en-US" sz="1800" dirty="0"/>
            </a:br>
            <a:r>
              <a:rPr lang="en-US" sz="1800" dirty="0"/>
              <a:t>      carry on business or profession.</a:t>
            </a:r>
          </a:p>
          <a:p>
            <a:pPr marL="228600" lvl="1" indent="0">
              <a:buNone/>
            </a:pPr>
            <a:r>
              <a:rPr lang="en-US" sz="1800" dirty="0"/>
              <a:t>	- If deduction for self occupied property is taken under the head House Property – No deduction u/s 80GG </a:t>
            </a:r>
            <a:br>
              <a:rPr lang="en-US" sz="1800" dirty="0"/>
            </a:br>
            <a:r>
              <a:rPr lang="en-US" sz="1800" dirty="0"/>
              <a:t>      is allowed.</a:t>
            </a:r>
          </a:p>
          <a:p>
            <a:pPr marL="228600" lvl="1" indent="0">
              <a:buNone/>
            </a:pPr>
            <a:r>
              <a:rPr lang="en-US" sz="1800" dirty="0"/>
              <a:t>	- Form 10BA to be filed for claiming deduction.</a:t>
            </a:r>
          </a:p>
          <a:p>
            <a:pPr marL="228600" lvl="1" indent="0">
              <a:buNone/>
            </a:pPr>
            <a:r>
              <a:rPr lang="en-US" sz="1800" dirty="0"/>
              <a:t>	  Amount of deduction is least of following:</a:t>
            </a:r>
          </a:p>
          <a:p>
            <a:pPr marL="228600" lvl="1" indent="0">
              <a:buNone/>
            </a:pPr>
            <a:r>
              <a:rPr lang="en-US" sz="1800" dirty="0"/>
              <a:t>		- </a:t>
            </a:r>
            <a:r>
              <a:rPr lang="en-IN" sz="1800" dirty="0"/>
              <a:t>Rs.5,000 per month</a:t>
            </a:r>
          </a:p>
          <a:p>
            <a:pPr marL="228600" lvl="1" indent="0">
              <a:buNone/>
            </a:pPr>
            <a:r>
              <a:rPr lang="en-IN" sz="1800" dirty="0"/>
              <a:t>		- </a:t>
            </a:r>
            <a:r>
              <a:rPr lang="en-US" sz="1800" dirty="0"/>
              <a:t>25% of the total Income (excluding LTCG, STCG, before deduction u/s 80C to 80U)</a:t>
            </a:r>
          </a:p>
          <a:p>
            <a:pPr marL="228600" lvl="1" indent="0">
              <a:buNone/>
            </a:pPr>
            <a:r>
              <a:rPr lang="en-US" sz="1800" dirty="0"/>
              <a:t>		- Actual rent paid in excess of 10% of total income</a:t>
            </a:r>
            <a:endParaRPr lang="en-IN" sz="1800" dirty="0"/>
          </a:p>
          <a:p>
            <a:pPr marL="228600" lvl="1" indent="0">
              <a:buNone/>
            </a:pPr>
            <a:endParaRPr lang="en-US" dirty="0"/>
          </a:p>
          <a:p>
            <a:pPr marL="228600" lvl="1" indent="0">
              <a:buNone/>
            </a:pPr>
            <a:endParaRPr lang="en-IN" sz="1800" dirty="0"/>
          </a:p>
          <a:p>
            <a:pPr lvl="2">
              <a:buFontTx/>
              <a:buChar char="-"/>
            </a:pPr>
            <a:endParaRPr lang="en-US" dirty="0"/>
          </a:p>
          <a:p>
            <a:pPr lvl="2">
              <a:buFontTx/>
              <a:buChar char="-"/>
            </a:pPr>
            <a:endParaRPr lang="en-IN" i="1" dirty="0"/>
          </a:p>
          <a:p>
            <a:pPr marL="457200" lvl="2" indent="0">
              <a:buNone/>
            </a:pPr>
            <a:endParaRPr lang="en-IN" dirty="0"/>
          </a:p>
          <a:p>
            <a:pPr marL="457200" lvl="2"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18540622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195309" y="807868"/>
            <a:ext cx="11674136" cy="5948039"/>
          </a:xfrm>
        </p:spPr>
        <p:txBody>
          <a:bodyPr>
            <a:normAutofit/>
          </a:bodyPr>
          <a:lstStyle/>
          <a:p>
            <a:pPr marL="571500" lvl="1" indent="-342900">
              <a:buFont typeface="+mj-lt"/>
              <a:buAutoNum type="arabicPeriod" startAt="11"/>
            </a:pPr>
            <a:r>
              <a:rPr lang="en-US" sz="1800" b="1" u="sng" dirty="0"/>
              <a:t>Sec 80GGA - Deduction in respect of certain donations to Scientific research.</a:t>
            </a:r>
            <a:endParaRPr lang="en-IN" sz="1800" b="1" u="sng" dirty="0"/>
          </a:p>
          <a:p>
            <a:pPr marL="228600" lvl="1" indent="0">
              <a:buNone/>
            </a:pPr>
            <a:r>
              <a:rPr lang="en-US" sz="1800" dirty="0"/>
              <a:t>	- deduction is allowed to all </a:t>
            </a:r>
            <a:r>
              <a:rPr lang="en-US" sz="1800" dirty="0" err="1"/>
              <a:t>assessees</a:t>
            </a:r>
            <a:r>
              <a:rPr lang="en-US" sz="1800" dirty="0"/>
              <a:t> except those who have an income (or loss) from a business and/or a 	profession. </a:t>
            </a:r>
          </a:p>
          <a:p>
            <a:pPr marL="228600" lvl="1" indent="0">
              <a:buNone/>
            </a:pPr>
            <a:r>
              <a:rPr lang="en-US" sz="1800" dirty="0"/>
              <a:t>	- Donations in excess of Rs 2,000/- needs to be paid in any other mode other than cash.</a:t>
            </a:r>
          </a:p>
          <a:p>
            <a:pPr marL="228600" lvl="1" indent="0">
              <a:buNone/>
            </a:pPr>
            <a:r>
              <a:rPr lang="en-US" sz="1800" dirty="0"/>
              <a:t>	- 100% of the amount that is donated or contributed is considered eligible for deductions.</a:t>
            </a:r>
          </a:p>
          <a:p>
            <a:pPr marL="228600" lvl="1" indent="0">
              <a:buNone/>
            </a:pPr>
            <a:r>
              <a:rPr lang="en-US" sz="1800" dirty="0"/>
              <a:t>	- If a deduction has been allowed under section 80GGA, such expenses shall not be deductible under any </a:t>
            </a:r>
            <a:br>
              <a:rPr lang="en-US" sz="1800" dirty="0"/>
            </a:br>
            <a:r>
              <a:rPr lang="en-US" sz="1800" dirty="0"/>
              <a:t>      other provision of the Income Tax Act.</a:t>
            </a:r>
            <a:endParaRPr lang="en-IN" sz="1800" dirty="0"/>
          </a:p>
          <a:p>
            <a:pPr lvl="2">
              <a:buFontTx/>
              <a:buChar char="-"/>
            </a:pPr>
            <a:endParaRPr lang="en-US" dirty="0"/>
          </a:p>
          <a:p>
            <a:pPr lvl="2">
              <a:buFontTx/>
              <a:buChar char="-"/>
            </a:pPr>
            <a:endParaRPr lang="en-IN" i="1" dirty="0"/>
          </a:p>
          <a:p>
            <a:pPr marL="457200" lvl="2" indent="0">
              <a:buNone/>
            </a:pPr>
            <a:r>
              <a:rPr lang="en-IN" dirty="0"/>
              <a:t> </a:t>
            </a:r>
          </a:p>
          <a:p>
            <a:pPr marL="457200" lvl="2"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2456593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195309" y="807868"/>
            <a:ext cx="11674136" cy="5948039"/>
          </a:xfrm>
        </p:spPr>
        <p:txBody>
          <a:bodyPr>
            <a:normAutofit/>
          </a:bodyPr>
          <a:lstStyle/>
          <a:p>
            <a:pPr marL="571500" lvl="1" indent="-342900">
              <a:buFont typeface="+mj-lt"/>
              <a:buAutoNum type="arabicPeriod" startAt="12"/>
            </a:pPr>
            <a:r>
              <a:rPr lang="en-US" sz="1800" b="1" u="sng" dirty="0"/>
              <a:t>Sec 80GGB - Deduction in respect of contribution given by companies to political parties or electoral trust</a:t>
            </a:r>
            <a:endParaRPr lang="en-IN" sz="1800" b="1" u="sng" dirty="0"/>
          </a:p>
          <a:p>
            <a:pPr marL="228600" lvl="1" indent="0">
              <a:buNone/>
            </a:pPr>
            <a:r>
              <a:rPr lang="en-US" sz="1800" dirty="0"/>
              <a:t>	- Applicable to Indian Companies except the following:</a:t>
            </a:r>
          </a:p>
          <a:p>
            <a:pPr marL="228600" lvl="1" indent="0">
              <a:buNone/>
            </a:pPr>
            <a:r>
              <a:rPr lang="en-US" sz="1800" dirty="0"/>
              <a:t>		- </a:t>
            </a:r>
            <a:r>
              <a:rPr lang="en-IN" sz="1800" dirty="0"/>
              <a:t>A Public Sector Enterprise</a:t>
            </a:r>
          </a:p>
          <a:p>
            <a:pPr marL="228600" lvl="1" indent="0">
              <a:buNone/>
            </a:pPr>
            <a:r>
              <a:rPr lang="en-US" sz="1800" dirty="0"/>
              <a:t>		- A company that has an age of three years or less.</a:t>
            </a:r>
          </a:p>
          <a:p>
            <a:pPr marL="228600" lvl="1" indent="0">
              <a:buNone/>
            </a:pPr>
            <a:r>
              <a:rPr lang="en-US" sz="1800" dirty="0"/>
              <a:t>	- Cash contributions are not allowed u/s 80GGB. </a:t>
            </a:r>
          </a:p>
          <a:p>
            <a:pPr marL="228600" lvl="1" indent="0">
              <a:buNone/>
            </a:pPr>
            <a:r>
              <a:rPr lang="en-US" sz="1800" dirty="0"/>
              <a:t>	- The political party receiving the donation must be registered u/s 29A of the Representation of the People </a:t>
            </a:r>
            <a:br>
              <a:rPr lang="en-US" sz="1800" dirty="0"/>
            </a:br>
            <a:r>
              <a:rPr lang="en-US" sz="1800" dirty="0"/>
              <a:t>      Act,1951.</a:t>
            </a:r>
          </a:p>
          <a:p>
            <a:pPr marL="228600" lvl="1" indent="0">
              <a:buNone/>
            </a:pPr>
            <a:r>
              <a:rPr lang="en-US" sz="1800" dirty="0"/>
              <a:t>	- An electoral trust is a non-profit company created under Section 8 of the Companies Act, 2013</a:t>
            </a:r>
          </a:p>
          <a:p>
            <a:pPr marL="228600" lvl="1" indent="0">
              <a:buNone/>
            </a:pPr>
            <a:r>
              <a:rPr lang="en-US" sz="1800" dirty="0"/>
              <a:t>	- No Maximum limit prescribed under the section. However, as per the Companies Act 2013, companies can 	contribute up to 7.5% of their annual net profit (three years average). </a:t>
            </a:r>
          </a:p>
          <a:p>
            <a:pPr marL="228600" lvl="1" indent="0">
              <a:buNone/>
            </a:pPr>
            <a:r>
              <a:rPr lang="en-US" sz="1800" dirty="0"/>
              <a:t>	- It is necessary that the respective company discloses the amount contributed and the name of the </a:t>
            </a:r>
            <a:br>
              <a:rPr lang="en-US" sz="1800" dirty="0"/>
            </a:br>
            <a:r>
              <a:rPr lang="en-US" sz="1800" dirty="0"/>
              <a:t>      political party in its Profit and Loss account for the said financial year.</a:t>
            </a:r>
          </a:p>
          <a:p>
            <a:pPr marL="228600" lvl="1" indent="0">
              <a:buNone/>
            </a:pPr>
            <a:r>
              <a:rPr lang="en-US" sz="1800" dirty="0"/>
              <a:t>	</a:t>
            </a:r>
          </a:p>
          <a:p>
            <a:pPr lvl="2">
              <a:buFontTx/>
              <a:buChar char="-"/>
            </a:pPr>
            <a:endParaRPr lang="en-IN" i="1" dirty="0"/>
          </a:p>
          <a:p>
            <a:pPr marL="457200" lvl="2" indent="0">
              <a:buNone/>
            </a:pPr>
            <a:r>
              <a:rPr lang="en-IN" dirty="0"/>
              <a:t> </a:t>
            </a:r>
          </a:p>
          <a:p>
            <a:pPr marL="457200" lvl="2"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36264923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1- D</a:t>
            </a:r>
            <a:r>
              <a:rPr lang="en-US" sz="2700" b="1" dirty="0"/>
              <a:t>eduction in respect of certain payments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195309" y="807868"/>
            <a:ext cx="11674136" cy="5948039"/>
          </a:xfrm>
        </p:spPr>
        <p:txBody>
          <a:bodyPr>
            <a:normAutofit/>
          </a:bodyPr>
          <a:lstStyle/>
          <a:p>
            <a:pPr marL="571500" lvl="1" indent="-342900">
              <a:buFont typeface="+mj-lt"/>
              <a:buAutoNum type="arabicPeriod" startAt="13"/>
            </a:pPr>
            <a:r>
              <a:rPr lang="en-US" sz="1800" b="1" u="sng" dirty="0"/>
              <a:t>Sec 80GGC - Deduction in respect of contribution given by any person to political parties</a:t>
            </a:r>
            <a:endParaRPr lang="en-IN" sz="1800" b="1" u="sng" dirty="0"/>
          </a:p>
          <a:p>
            <a:pPr marL="228600" lvl="1" indent="0">
              <a:buNone/>
            </a:pPr>
            <a:r>
              <a:rPr lang="en-US" sz="1800" dirty="0"/>
              <a:t>	- Applicable to all </a:t>
            </a:r>
            <a:r>
              <a:rPr lang="en-US" sz="1800" dirty="0" err="1"/>
              <a:t>assessees</a:t>
            </a:r>
            <a:r>
              <a:rPr lang="en-US" sz="1800" dirty="0"/>
              <a:t> except:</a:t>
            </a:r>
          </a:p>
          <a:p>
            <a:pPr marL="228600" lvl="1" indent="0">
              <a:buNone/>
            </a:pPr>
            <a:r>
              <a:rPr lang="en-US" sz="1800" dirty="0"/>
              <a:t>		- local authority</a:t>
            </a:r>
          </a:p>
          <a:p>
            <a:pPr marL="228600" lvl="1" indent="0">
              <a:buNone/>
            </a:pPr>
            <a:r>
              <a:rPr lang="en-US" sz="1800" dirty="0"/>
              <a:t>		- Artificial juridical person.</a:t>
            </a:r>
          </a:p>
          <a:p>
            <a:pPr marL="228600" lvl="1" indent="0">
              <a:buNone/>
            </a:pPr>
            <a:r>
              <a:rPr lang="en-US" sz="1800" dirty="0"/>
              <a:t>	- Contributions made shall be eligible for deduction.</a:t>
            </a:r>
          </a:p>
          <a:p>
            <a:pPr marL="228600" lvl="1" indent="0">
              <a:buNone/>
            </a:pPr>
            <a:r>
              <a:rPr lang="en-US" sz="1800" dirty="0"/>
              <a:t>	- Cash contributions are not allowed u/s 80GGC. </a:t>
            </a:r>
          </a:p>
          <a:p>
            <a:pPr marL="228600" lvl="1" indent="0">
              <a:buNone/>
            </a:pPr>
            <a:r>
              <a:rPr lang="en-US" sz="1800" dirty="0"/>
              <a:t>	-  The political party receiving the donation must be registered u/s 29A of the Representation of the  </a:t>
            </a:r>
            <a:br>
              <a:rPr lang="en-US" sz="1800" dirty="0"/>
            </a:br>
            <a:r>
              <a:rPr lang="en-US" sz="1800" dirty="0"/>
              <a:t>       People Act, 1951.</a:t>
            </a:r>
          </a:p>
          <a:p>
            <a:pPr marL="228600" lvl="1" indent="0">
              <a:buNone/>
            </a:pPr>
            <a:r>
              <a:rPr lang="en-US" sz="1800" dirty="0"/>
              <a:t>	- An electoral trust is a non-profit company created under Section 8 of the Companies Act, 2013.</a:t>
            </a:r>
          </a:p>
          <a:p>
            <a:pPr marL="228600" lvl="1" indent="0">
              <a:buNone/>
            </a:pPr>
            <a:endParaRPr lang="en-US" dirty="0"/>
          </a:p>
          <a:p>
            <a:pPr marL="228600" lvl="1" indent="0">
              <a:buNone/>
            </a:pPr>
            <a:endParaRPr lang="en-US" dirty="0"/>
          </a:p>
          <a:p>
            <a:pPr marL="228600" lvl="1" indent="0">
              <a:buNone/>
            </a:pPr>
            <a:endParaRPr lang="en-US" dirty="0"/>
          </a:p>
          <a:p>
            <a:pPr lvl="2">
              <a:buFontTx/>
              <a:buChar char="-"/>
            </a:pPr>
            <a:endParaRPr lang="en-IN" i="1" dirty="0"/>
          </a:p>
          <a:p>
            <a:pPr marL="457200" lvl="2" indent="0">
              <a:buNone/>
            </a:pPr>
            <a:r>
              <a:rPr lang="en-IN" dirty="0"/>
              <a:t> </a:t>
            </a:r>
          </a:p>
          <a:p>
            <a:pPr marL="457200" lvl="2"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21699206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II - D</a:t>
            </a:r>
            <a:r>
              <a:rPr lang="en-US" sz="2700" b="1" dirty="0"/>
              <a:t>eduction in respect of certain INCOMES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195309" y="807868"/>
            <a:ext cx="11674136" cy="5948039"/>
          </a:xfrm>
        </p:spPr>
        <p:txBody>
          <a:bodyPr>
            <a:normAutofit/>
          </a:bodyPr>
          <a:lstStyle/>
          <a:p>
            <a:pPr marL="342900" indent="-342900">
              <a:buFont typeface="+mj-lt"/>
              <a:buAutoNum type="arabicPeriod"/>
            </a:pPr>
            <a:r>
              <a:rPr lang="en-US" b="1" u="sng" dirty="0"/>
              <a:t>Sec 80M - Deduction in respect of certain intercorporate dividends </a:t>
            </a:r>
            <a:r>
              <a:rPr lang="en-US" b="1" u="sng" dirty="0">
                <a:solidFill>
                  <a:srgbClr val="C00000"/>
                </a:solidFill>
              </a:rPr>
              <a:t>(Inserted by FA 2020)</a:t>
            </a:r>
            <a:endParaRPr lang="en-IN" b="1" u="sng" dirty="0">
              <a:solidFill>
                <a:srgbClr val="C00000"/>
              </a:solidFill>
            </a:endParaRPr>
          </a:p>
          <a:p>
            <a:pPr marL="228600" lvl="1" indent="0">
              <a:buNone/>
            </a:pPr>
            <a:r>
              <a:rPr lang="en-US" sz="1800" dirty="0"/>
              <a:t>	- applies to domestic companies that have declared dividend and are also in receipt of the dividend from </a:t>
            </a:r>
            <a:br>
              <a:rPr lang="en-US" sz="1800" dirty="0"/>
            </a:br>
            <a:r>
              <a:rPr lang="en-US" sz="1800" dirty="0"/>
              <a:t>      another domestic company</a:t>
            </a:r>
          </a:p>
          <a:p>
            <a:pPr marL="228600" lvl="1" indent="0">
              <a:buNone/>
            </a:pPr>
            <a:r>
              <a:rPr lang="en-US" sz="1800" dirty="0"/>
              <a:t>	- A deduction is allowed with respect to the dividend received as long as the same is distributed as </a:t>
            </a:r>
            <a:br>
              <a:rPr lang="en-US" sz="1800" dirty="0"/>
            </a:br>
            <a:r>
              <a:rPr lang="en-US" sz="1800" dirty="0"/>
              <a:t>     dividend one month prior to the due date of filing return.</a:t>
            </a:r>
          </a:p>
          <a:p>
            <a:pPr marL="228600" lvl="1" indent="0">
              <a:buNone/>
            </a:pPr>
            <a:r>
              <a:rPr lang="en-US" sz="1800" dirty="0"/>
              <a:t>	- This section is applicable in respect of dividend distributed on or after the 1st of April 2020 (AY 2021-22 	 </a:t>
            </a:r>
            <a:br>
              <a:rPr lang="en-US" sz="1800" dirty="0"/>
            </a:br>
            <a:r>
              <a:rPr lang="en-US" sz="1800" dirty="0"/>
              <a:t>      onwards).</a:t>
            </a:r>
          </a:p>
          <a:p>
            <a:pPr marL="228600" lvl="1" indent="0">
              <a:buNone/>
            </a:pPr>
            <a:endParaRPr lang="en-US" dirty="0"/>
          </a:p>
          <a:p>
            <a:pPr marL="457200" lvl="2" indent="0">
              <a:buNone/>
            </a:pPr>
            <a:endParaRPr lang="en-US" dirty="0"/>
          </a:p>
          <a:p>
            <a:pPr marL="457200" lvl="2" indent="0">
              <a:buNone/>
            </a:pPr>
            <a:endParaRPr lang="en-IN" sz="1800" dirty="0"/>
          </a:p>
          <a:p>
            <a:pPr marL="571500" lvl="1" indent="-342900">
              <a:buFont typeface="+mj-lt"/>
              <a:buAutoNum type="arabicPeriod" startAt="2"/>
            </a:pPr>
            <a:endParaRPr lang="en-IN" dirty="0"/>
          </a:p>
          <a:p>
            <a:pPr marL="457200" lvl="2"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25226459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II - D</a:t>
            </a:r>
            <a:r>
              <a:rPr lang="en-US" sz="2700" b="1" dirty="0"/>
              <a:t>eduction in respect of certain INCOMES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195309" y="807868"/>
            <a:ext cx="11674136" cy="5948039"/>
          </a:xfrm>
        </p:spPr>
        <p:txBody>
          <a:bodyPr>
            <a:normAutofit lnSpcReduction="10000"/>
          </a:bodyPr>
          <a:lstStyle/>
          <a:p>
            <a:pPr marL="342900" indent="-342900">
              <a:buFont typeface="+mj-lt"/>
              <a:buAutoNum type="arabicPeriod" startAt="2"/>
            </a:pPr>
            <a:r>
              <a:rPr lang="en-US" b="1" u="sng" dirty="0"/>
              <a:t>Sec 80QQB - Deduction in respect of royalty income </a:t>
            </a:r>
            <a:r>
              <a:rPr lang="en-US" b="1" u="sng" dirty="0" err="1"/>
              <a:t>etc</a:t>
            </a:r>
            <a:r>
              <a:rPr lang="en-US" b="1" u="sng" dirty="0"/>
              <a:t> of authors of certain books</a:t>
            </a:r>
          </a:p>
          <a:p>
            <a:pPr marL="457200" lvl="2" indent="0">
              <a:buNone/>
            </a:pPr>
            <a:r>
              <a:rPr lang="en-US" dirty="0"/>
              <a:t>	- Applicable to Individual ASSESSEES who are authors receiving Royalty Income.</a:t>
            </a:r>
          </a:p>
          <a:p>
            <a:pPr marL="457200" lvl="2" indent="0">
              <a:buNone/>
            </a:pPr>
            <a:r>
              <a:rPr lang="en-US" dirty="0"/>
              <a:t>	- Following amounts are included in Royalty</a:t>
            </a:r>
          </a:p>
          <a:p>
            <a:pPr marL="457200" lvl="2" indent="0">
              <a:buNone/>
            </a:pPr>
            <a:r>
              <a:rPr lang="en-US" dirty="0"/>
              <a:t>		- Any Income earned by an author for practicing his profession</a:t>
            </a:r>
          </a:p>
          <a:p>
            <a:pPr marL="457200" lvl="2" indent="0">
              <a:buNone/>
            </a:pPr>
            <a:r>
              <a:rPr lang="en-US" dirty="0"/>
              <a:t>		- Any Income earned as a lump sum payment for assignment (or grant) of any of his interests in the copyright of any 		book based on literary, artistic or scientific in nature or of royalty or copyright fees for author’s book.</a:t>
            </a:r>
          </a:p>
          <a:p>
            <a:pPr marL="457200" lvl="2" indent="0">
              <a:buNone/>
            </a:pPr>
            <a:r>
              <a:rPr lang="en-US" sz="1800" dirty="0"/>
              <a:t>		- </a:t>
            </a:r>
            <a:r>
              <a:rPr lang="en-US" dirty="0"/>
              <a:t>Any Income received as advance payment of royalties/ copyright fees (amount which is non- refundable)</a:t>
            </a:r>
          </a:p>
          <a:p>
            <a:pPr marL="457200" lvl="2" indent="0">
              <a:buNone/>
            </a:pPr>
            <a:r>
              <a:rPr lang="en-US" dirty="0"/>
              <a:t>	- Amount of deduction shall be lower of:</a:t>
            </a:r>
          </a:p>
          <a:p>
            <a:pPr marL="457200" lvl="2" indent="0">
              <a:buNone/>
            </a:pPr>
            <a:r>
              <a:rPr lang="en-US" dirty="0"/>
              <a:t>		-</a:t>
            </a:r>
            <a:r>
              <a:rPr lang="en-IN" dirty="0"/>
              <a:t>Rs 3 lakhs or</a:t>
            </a:r>
          </a:p>
          <a:p>
            <a:pPr marL="457200" lvl="2" indent="0">
              <a:buNone/>
            </a:pPr>
            <a:r>
              <a:rPr lang="en-US" dirty="0"/>
              <a:t>		- The amount of royalty income received</a:t>
            </a:r>
          </a:p>
          <a:p>
            <a:pPr marL="228600" lvl="1" indent="0">
              <a:buNone/>
            </a:pPr>
            <a:r>
              <a:rPr lang="en-US" dirty="0"/>
              <a:t>	- </a:t>
            </a:r>
            <a:r>
              <a:rPr lang="en-US" u="sng" dirty="0"/>
              <a:t>Conditions for claiming deduction:</a:t>
            </a:r>
          </a:p>
          <a:p>
            <a:pPr marL="228600" lvl="1" indent="0">
              <a:buNone/>
            </a:pPr>
            <a:r>
              <a:rPr lang="en-US" dirty="0"/>
              <a:t>		- Individual claiming the deduction must be a resident in India or resident but not ordinarily resident in India.</a:t>
            </a:r>
          </a:p>
          <a:p>
            <a:pPr marL="228600" lvl="1" indent="0">
              <a:buNone/>
            </a:pPr>
            <a:r>
              <a:rPr lang="en-US" dirty="0"/>
              <a:t>		-  Individual must have authored or co-authored a book that falls under category of literary, artistic or scientific    </a:t>
            </a:r>
            <a:br>
              <a:rPr lang="en-US" dirty="0"/>
            </a:br>
            <a:r>
              <a:rPr lang="en-US" dirty="0"/>
              <a:t>              work</a:t>
            </a:r>
          </a:p>
          <a:p>
            <a:pPr marL="228600" lvl="1" indent="0">
              <a:buNone/>
            </a:pPr>
            <a:r>
              <a:rPr lang="en-US" dirty="0"/>
              <a:t>		- Individual must file his income tax return to claim the deduction.</a:t>
            </a:r>
          </a:p>
          <a:p>
            <a:pPr marL="228600" lvl="1" indent="0">
              <a:buNone/>
            </a:pPr>
            <a:r>
              <a:rPr lang="en-US" dirty="0"/>
              <a:t>		- If an Individual has not received a lump sum amount in lieu of the right, 15% of the value of the books sold during  </a:t>
            </a:r>
            <a:br>
              <a:rPr lang="en-US" dirty="0"/>
            </a:br>
            <a:r>
              <a:rPr lang="en-US" dirty="0"/>
              <a:t>             the PY (before allowing any expenses) should be ignored.</a:t>
            </a:r>
          </a:p>
          <a:p>
            <a:pPr marL="228600" lvl="1" indent="0">
              <a:buNone/>
            </a:pPr>
            <a:r>
              <a:rPr lang="en-US" dirty="0"/>
              <a:t>		- Individual must obtain </a:t>
            </a:r>
            <a:r>
              <a:rPr lang="en-US" u="sng" dirty="0">
                <a:hlinkClick r:id="rId2">
                  <a:extLst>
                    <a:ext uri="{A12FA001-AC4F-418D-AE19-62706E023703}">
                      <ahyp:hlinkClr xmlns:ahyp="http://schemas.microsoft.com/office/drawing/2018/hyperlinkcolor" val="tx"/>
                    </a:ext>
                  </a:extLst>
                </a:hlinkClick>
              </a:rPr>
              <a:t>FORM 10CCD</a:t>
            </a:r>
            <a:r>
              <a:rPr lang="en-US" u="sng" dirty="0"/>
              <a:t> </a:t>
            </a:r>
            <a:r>
              <a:rPr lang="en-US" dirty="0"/>
              <a:t>from the person responsible for making the payment.</a:t>
            </a:r>
          </a:p>
          <a:p>
            <a:pPr marL="457200" lvl="2" indent="0">
              <a:buNone/>
            </a:pPr>
            <a:endParaRPr lang="en-US" dirty="0"/>
          </a:p>
          <a:p>
            <a:pPr marL="457200" lvl="2" indent="0">
              <a:buNone/>
            </a:pPr>
            <a:endParaRPr lang="en-IN" sz="1800" dirty="0"/>
          </a:p>
          <a:p>
            <a:pPr marL="571500" lvl="1" indent="-342900">
              <a:buFont typeface="+mj-lt"/>
              <a:buAutoNum type="arabicPeriod" startAt="2"/>
            </a:pPr>
            <a:endParaRPr lang="en-IN" dirty="0"/>
          </a:p>
          <a:p>
            <a:pPr marL="457200" lvl="2"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10325990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II - D</a:t>
            </a:r>
            <a:r>
              <a:rPr lang="en-US" sz="2700" b="1" dirty="0"/>
              <a:t>eduction in respect of certain INCOMES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195309" y="807868"/>
            <a:ext cx="11674136" cy="5948039"/>
          </a:xfrm>
        </p:spPr>
        <p:txBody>
          <a:bodyPr>
            <a:normAutofit/>
          </a:bodyPr>
          <a:lstStyle/>
          <a:p>
            <a:pPr marL="342900" indent="-342900">
              <a:buFont typeface="+mj-lt"/>
              <a:buAutoNum type="arabicPeriod" startAt="3"/>
            </a:pPr>
            <a:r>
              <a:rPr lang="en-US" b="1" u="sng" dirty="0"/>
              <a:t>Sec 80RRB - Deduction in respect of royalty on patents</a:t>
            </a:r>
            <a:endParaRPr lang="en-IN" b="1" u="sng" dirty="0"/>
          </a:p>
          <a:p>
            <a:pPr marL="0" indent="0">
              <a:buNone/>
            </a:pPr>
            <a:r>
              <a:rPr lang="en-US" dirty="0"/>
              <a:t>	- Applicable to an </a:t>
            </a:r>
            <a:r>
              <a:rPr lang="en-US" dirty="0" err="1"/>
              <a:t>assessee</a:t>
            </a:r>
            <a:r>
              <a:rPr lang="en-US" dirty="0"/>
              <a:t> who is a resident in India and is a patentee.</a:t>
            </a:r>
          </a:p>
          <a:p>
            <a:pPr marL="0" indent="0">
              <a:buNone/>
            </a:pPr>
            <a:r>
              <a:rPr lang="en-US" dirty="0"/>
              <a:t>	- The patent against which the royalty has been received must be registered under the Patent Act, 1970. </a:t>
            </a:r>
            <a:br>
              <a:rPr lang="en-US" dirty="0"/>
            </a:br>
            <a:r>
              <a:rPr lang="en-US" dirty="0"/>
              <a:t>         The said patent must have been registered on or after 1st April 2003.</a:t>
            </a:r>
          </a:p>
          <a:p>
            <a:pPr marL="0" indent="0">
              <a:buNone/>
            </a:pPr>
            <a:r>
              <a:rPr lang="en-US" dirty="0"/>
              <a:t>	- Amount of deduction shall be lower of:</a:t>
            </a:r>
          </a:p>
          <a:p>
            <a:pPr marL="0" indent="0">
              <a:buNone/>
            </a:pPr>
            <a:r>
              <a:rPr lang="en-US" dirty="0"/>
              <a:t>		- Rs 3 lakhs </a:t>
            </a:r>
          </a:p>
          <a:p>
            <a:pPr marL="0" indent="0">
              <a:buNone/>
            </a:pPr>
            <a:r>
              <a:rPr lang="en-US" dirty="0"/>
              <a:t>		- Actual royalty received.</a:t>
            </a:r>
          </a:p>
          <a:p>
            <a:pPr marL="0" indent="0">
              <a:buNone/>
            </a:pPr>
            <a:r>
              <a:rPr lang="en-US" dirty="0"/>
              <a:t>	- If the royalty payments are received from a foreign country, then the deduction can be claimed only with </a:t>
            </a:r>
            <a:br>
              <a:rPr lang="en-US" dirty="0"/>
            </a:br>
            <a:r>
              <a:rPr lang="en-US" dirty="0"/>
              <a:t>         respect to the royalty payments received within 6 months of the completion of the FY in which the </a:t>
            </a:r>
            <a:br>
              <a:rPr lang="en-US" dirty="0"/>
            </a:br>
            <a:r>
              <a:rPr lang="en-US" dirty="0"/>
              <a:t>         income is earned.</a:t>
            </a:r>
          </a:p>
          <a:p>
            <a:pPr marL="0" indent="0">
              <a:buNone/>
            </a:pPr>
            <a:endParaRPr lang="en-US" dirty="0"/>
          </a:p>
          <a:p>
            <a:pPr marL="457200" lvl="2" indent="0">
              <a:buNone/>
            </a:pPr>
            <a:endParaRPr lang="en-IN" sz="1800" dirty="0"/>
          </a:p>
          <a:p>
            <a:pPr marL="571500" lvl="1" indent="-342900">
              <a:buFont typeface="+mj-lt"/>
              <a:buAutoNum type="arabicPeriod" startAt="2"/>
            </a:pPr>
            <a:endParaRPr lang="en-IN" dirty="0"/>
          </a:p>
          <a:p>
            <a:pPr marL="457200" lvl="2"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1599859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II - D</a:t>
            </a:r>
            <a:r>
              <a:rPr lang="en-US" sz="2700" b="1" dirty="0"/>
              <a:t>eduction in respect of certain INCOMES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195309" y="807868"/>
            <a:ext cx="11674136" cy="5948039"/>
          </a:xfrm>
        </p:spPr>
        <p:txBody>
          <a:bodyPr>
            <a:normAutofit/>
          </a:bodyPr>
          <a:lstStyle/>
          <a:p>
            <a:pPr marL="342900" indent="-342900">
              <a:buFont typeface="+mj-lt"/>
              <a:buAutoNum type="arabicPeriod" startAt="3"/>
            </a:pPr>
            <a:r>
              <a:rPr lang="en-US" b="1" u="sng" dirty="0"/>
              <a:t>Sec 80JJAA – Deduction in respect of additional employee cost</a:t>
            </a:r>
            <a:endParaRPr lang="en-US" dirty="0"/>
          </a:p>
          <a:p>
            <a:pPr marL="457200" lvl="2" indent="0">
              <a:buNone/>
            </a:pPr>
            <a:endParaRPr lang="en-IN" sz="1800"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pic>
        <p:nvPicPr>
          <p:cNvPr id="5" name="Picture 4">
            <a:extLst>
              <a:ext uri="{FF2B5EF4-FFF2-40B4-BE49-F238E27FC236}">
                <a16:creationId xmlns:a16="http://schemas.microsoft.com/office/drawing/2014/main" id="{ADDFA298-B7AB-41FA-954E-D6F1A098A57C}"/>
              </a:ext>
            </a:extLst>
          </p:cNvPr>
          <p:cNvPicPr>
            <a:picLocks noChangeAspect="1"/>
          </p:cNvPicPr>
          <p:nvPr/>
        </p:nvPicPr>
        <p:blipFill>
          <a:blip r:embed="rId2"/>
          <a:stretch>
            <a:fillRect/>
          </a:stretch>
        </p:blipFill>
        <p:spPr>
          <a:xfrm>
            <a:off x="748145" y="1265388"/>
            <a:ext cx="8275782" cy="5592612"/>
          </a:xfrm>
          <a:prstGeom prst="rect">
            <a:avLst/>
          </a:prstGeom>
        </p:spPr>
      </p:pic>
    </p:spTree>
    <p:extLst>
      <p:ext uri="{BB962C8B-B14F-4D97-AF65-F5344CB8AC3E}">
        <p14:creationId xmlns:p14="http://schemas.microsoft.com/office/powerpoint/2010/main" val="881383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744FC-CAF4-4512-A6A2-362F2A5D94DF}"/>
              </a:ext>
            </a:extLst>
          </p:cNvPr>
          <p:cNvSpPr>
            <a:spLocks noGrp="1"/>
          </p:cNvSpPr>
          <p:nvPr>
            <p:ph type="title"/>
          </p:nvPr>
        </p:nvSpPr>
        <p:spPr>
          <a:xfrm>
            <a:off x="1140351" y="471055"/>
            <a:ext cx="9875520" cy="932873"/>
          </a:xfrm>
        </p:spPr>
        <p:txBody>
          <a:bodyPr/>
          <a:lstStyle/>
          <a:p>
            <a:r>
              <a:rPr lang="en-US" b="1" dirty="0">
                <a:cs typeface="Times New Roman" panose="02020603050405020304" pitchFamily="18" charset="0"/>
              </a:rPr>
              <a:t>RULE 6 G</a:t>
            </a:r>
            <a:endParaRPr lang="en-IN" b="1" dirty="0">
              <a:cs typeface="Times New Roman" panose="02020603050405020304" pitchFamily="18" charset="0"/>
            </a:endParaRPr>
          </a:p>
        </p:txBody>
      </p:sp>
      <p:sp>
        <p:nvSpPr>
          <p:cNvPr id="3" name="Content Placeholder 2">
            <a:extLst>
              <a:ext uri="{FF2B5EF4-FFF2-40B4-BE49-F238E27FC236}">
                <a16:creationId xmlns:a16="http://schemas.microsoft.com/office/drawing/2014/main" id="{5767B01B-1BC4-42C9-A50C-79FB39FCD85E}"/>
              </a:ext>
            </a:extLst>
          </p:cNvPr>
          <p:cNvSpPr>
            <a:spLocks noGrp="1"/>
          </p:cNvSpPr>
          <p:nvPr>
            <p:ph idx="1"/>
          </p:nvPr>
        </p:nvSpPr>
        <p:spPr>
          <a:xfrm>
            <a:off x="1140351" y="1477818"/>
            <a:ext cx="9185903" cy="4747491"/>
          </a:xfrm>
        </p:spPr>
        <p:txBody>
          <a:bodyPr>
            <a:normAutofit lnSpcReduction="10000"/>
          </a:bodyPr>
          <a:lstStyle/>
          <a:p>
            <a:pPr algn="just"/>
            <a:r>
              <a:rPr lang="en-US" dirty="0">
                <a:latin typeface="+mj-lt"/>
                <a:cs typeface="Times New Roman" panose="02020603050405020304" pitchFamily="18" charset="0"/>
              </a:rPr>
              <a:t>This rule specifies the forms applicable in the case of 44AB audit &amp; from 1</a:t>
            </a:r>
            <a:r>
              <a:rPr lang="en-US" baseline="30000" dirty="0">
                <a:latin typeface="+mj-lt"/>
                <a:cs typeface="Times New Roman" panose="02020603050405020304" pitchFamily="18" charset="0"/>
              </a:rPr>
              <a:t>st</a:t>
            </a:r>
            <a:r>
              <a:rPr lang="en-US" dirty="0">
                <a:latin typeface="+mj-lt"/>
                <a:cs typeface="Times New Roman" panose="02020603050405020304" pitchFamily="18" charset="0"/>
              </a:rPr>
              <a:t> April 2021 sub rule (3) is inserted.</a:t>
            </a:r>
          </a:p>
          <a:p>
            <a:pPr marL="45720" indent="0" algn="just">
              <a:buNone/>
            </a:pPr>
            <a:r>
              <a:rPr lang="en-US" dirty="0">
                <a:latin typeface="+mj-lt"/>
                <a:cs typeface="Times New Roman" panose="02020603050405020304" pitchFamily="18" charset="0"/>
              </a:rPr>
              <a:t>   </a:t>
            </a:r>
            <a:r>
              <a:rPr lang="en-US" b="1" dirty="0">
                <a:latin typeface="+mj-lt"/>
                <a:cs typeface="Times New Roman" panose="02020603050405020304" pitchFamily="18" charset="0"/>
              </a:rPr>
              <a:t>Rule -3:</a:t>
            </a:r>
          </a:p>
          <a:p>
            <a:pPr marL="268288" indent="0" algn="just">
              <a:buNone/>
            </a:pPr>
            <a:r>
              <a:rPr lang="en-US" dirty="0">
                <a:latin typeface="+mj-lt"/>
                <a:cs typeface="Times New Roman" panose="02020603050405020304" pitchFamily="18" charset="0"/>
              </a:rPr>
              <a:t>The report of audit furnished under this rule may be revised by the person by getting revised report of audit from an accountant, duly signed and verified from such an accountant, and furnish it before the end of the relevant AY for which the report pertains, if there is payment by such person after furnishing of report under sub rule </a:t>
            </a:r>
            <a:r>
              <a:rPr lang="en-IN" dirty="0">
                <a:latin typeface="+mj-lt"/>
                <a:cs typeface="Times New Roman" panose="02020603050405020304" pitchFamily="18" charset="0"/>
              </a:rPr>
              <a:t>(1) and (2) which necessitates recalculation of disallowance u/s 40 or 43B.</a:t>
            </a:r>
          </a:p>
          <a:p>
            <a:pPr marL="268288" indent="0" algn="just">
              <a:buNone/>
            </a:pPr>
            <a:endParaRPr lang="en-IN" dirty="0">
              <a:latin typeface="+mj-lt"/>
              <a:cs typeface="Times New Roman" panose="02020603050405020304" pitchFamily="18" charset="0"/>
            </a:endParaRPr>
          </a:p>
          <a:p>
            <a:pPr marL="268288" indent="0" algn="just">
              <a:buNone/>
            </a:pPr>
            <a:r>
              <a:rPr lang="en-IN" b="1" dirty="0">
                <a:latin typeface="+mj-lt"/>
                <a:cs typeface="Times New Roman" panose="02020603050405020304" pitchFamily="18" charset="0"/>
              </a:rPr>
              <a:t>Purpose of Amendment:</a:t>
            </a:r>
          </a:p>
          <a:p>
            <a:pPr marL="268288" indent="0" algn="just">
              <a:buNone/>
            </a:pPr>
            <a:r>
              <a:rPr lang="en-IN" b="1" dirty="0">
                <a:latin typeface="+mj-lt"/>
                <a:cs typeface="Times New Roman" panose="02020603050405020304" pitchFamily="18" charset="0"/>
              </a:rPr>
              <a:t>There is a time difference in due dates of ITR and Tax Audits. Therefore in some cases 43B payments may be made after the tax audits are completed but before filing of ROI. The same applies for payments covered u/s 40(a)(</a:t>
            </a:r>
            <a:r>
              <a:rPr lang="en-IN" b="1" dirty="0" err="1">
                <a:latin typeface="+mj-lt"/>
                <a:cs typeface="Times New Roman" panose="02020603050405020304" pitchFamily="18" charset="0"/>
              </a:rPr>
              <a:t>ia</a:t>
            </a:r>
            <a:r>
              <a:rPr lang="en-IN" b="1" dirty="0">
                <a:latin typeface="+mj-lt"/>
                <a:cs typeface="Times New Roman" panose="02020603050405020304" pitchFamily="18" charset="0"/>
              </a:rPr>
              <a:t>). Therefore, new sub rule (3) is inserted.</a:t>
            </a:r>
          </a:p>
          <a:p>
            <a:pPr marL="268288" indent="0" algn="just">
              <a:buNone/>
            </a:pPr>
            <a:r>
              <a:rPr lang="en-IN"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192322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III - D</a:t>
            </a:r>
            <a:r>
              <a:rPr lang="en-US" sz="2700" b="1" dirty="0"/>
              <a:t>eduction in respect of OTHER INCOMES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195309" y="807868"/>
            <a:ext cx="11674136" cy="5948039"/>
          </a:xfrm>
        </p:spPr>
        <p:txBody>
          <a:bodyPr>
            <a:normAutofit/>
          </a:bodyPr>
          <a:lstStyle/>
          <a:p>
            <a:pPr marL="342900" indent="-342900">
              <a:buFont typeface="+mj-lt"/>
              <a:buAutoNum type="arabicPeriod"/>
            </a:pPr>
            <a:r>
              <a:rPr lang="en-US" b="1" u="sng" dirty="0"/>
              <a:t>Sec 80TTA - Deduction in respect of interest on deposits in Savings Account</a:t>
            </a:r>
          </a:p>
          <a:p>
            <a:pPr marL="0" indent="0">
              <a:buNone/>
            </a:pPr>
            <a:r>
              <a:rPr lang="en-US" dirty="0"/>
              <a:t>	- Applicable to Individuals and HUF not claiming deduction u/s 80TTB</a:t>
            </a:r>
          </a:p>
          <a:p>
            <a:pPr marL="0" indent="0">
              <a:buNone/>
            </a:pPr>
            <a:r>
              <a:rPr lang="en-US" dirty="0"/>
              <a:t>	- Interest income received from following:</a:t>
            </a:r>
          </a:p>
          <a:p>
            <a:pPr marL="0" indent="0">
              <a:buNone/>
            </a:pPr>
            <a:r>
              <a:rPr lang="en-US" dirty="0"/>
              <a:t>		- From a savings account with a bank</a:t>
            </a:r>
          </a:p>
          <a:p>
            <a:pPr marL="0" indent="0">
              <a:buNone/>
            </a:pPr>
            <a:r>
              <a:rPr lang="en-IN" dirty="0"/>
              <a:t>		- </a:t>
            </a:r>
            <a:r>
              <a:rPr lang="en-US" dirty="0"/>
              <a:t>From a savings account with a co-operative society carrying on the business of banking</a:t>
            </a:r>
          </a:p>
          <a:p>
            <a:pPr marL="0" indent="0">
              <a:buNone/>
            </a:pPr>
            <a:r>
              <a:rPr lang="en-IN" dirty="0"/>
              <a:t>		- </a:t>
            </a:r>
            <a:r>
              <a:rPr lang="en-US" dirty="0"/>
              <a:t>From a savings account with a post office</a:t>
            </a:r>
          </a:p>
          <a:p>
            <a:pPr marL="442913" indent="-442913">
              <a:buNone/>
            </a:pPr>
            <a:r>
              <a:rPr lang="en-IN" dirty="0"/>
              <a:t>	is allowed a maximum deduction of Rs 10,000/- or actual interest received from the above whichever is lower.</a:t>
            </a:r>
          </a:p>
          <a:p>
            <a:pPr marL="0" indent="0">
              <a:buNone/>
            </a:pPr>
            <a:endParaRPr lang="en-IN" dirty="0"/>
          </a:p>
          <a:p>
            <a:pPr marL="0" indent="0">
              <a:buNone/>
            </a:pPr>
            <a:r>
              <a:rPr lang="en-IN" dirty="0"/>
              <a:t>	</a:t>
            </a:r>
            <a:r>
              <a:rPr lang="en-IN" u="sng" dirty="0"/>
              <a:t>Exception:</a:t>
            </a:r>
          </a:p>
          <a:p>
            <a:pPr marL="0" indent="0">
              <a:buNone/>
            </a:pPr>
            <a:r>
              <a:rPr lang="en-IN" dirty="0"/>
              <a:t>	- </a:t>
            </a:r>
            <a:r>
              <a:rPr lang="en-US" dirty="0"/>
              <a:t>If the specified deposits are held by or on behalf of a partnership firm, an association of persons (AOP), </a:t>
            </a:r>
            <a:br>
              <a:rPr lang="en-US" dirty="0"/>
            </a:br>
            <a:r>
              <a:rPr lang="en-US" dirty="0"/>
              <a:t>         or a body of individuals (BOI), Section 80TTA deduction is not available for the partner of such a firm </a:t>
            </a:r>
            <a:br>
              <a:rPr lang="en-US" dirty="0"/>
            </a:br>
            <a:r>
              <a:rPr lang="en-US" dirty="0"/>
              <a:t>         or for any member of such an AOP or BOI, while computing their total income.</a:t>
            </a:r>
            <a:endParaRPr lang="en-IN" dirty="0"/>
          </a:p>
          <a:p>
            <a:pPr marL="0" indent="0">
              <a:buNone/>
            </a:pPr>
            <a:endParaRPr lang="en-IN" dirty="0"/>
          </a:p>
          <a:p>
            <a:pPr marL="342900" indent="-342900">
              <a:buFont typeface="+mj-lt"/>
              <a:buAutoNum type="arabicPeriod"/>
            </a:pPr>
            <a:endParaRPr lang="en-US" dirty="0"/>
          </a:p>
          <a:p>
            <a:pPr marL="457200" lvl="2" indent="0">
              <a:buNone/>
            </a:pPr>
            <a:endParaRPr lang="en-IN" sz="1800" dirty="0"/>
          </a:p>
          <a:p>
            <a:pPr marL="571500" lvl="1" indent="-342900">
              <a:buFont typeface="+mj-lt"/>
              <a:buAutoNum type="arabicPeriod" startAt="2"/>
            </a:pPr>
            <a:endParaRPr lang="en-IN" dirty="0"/>
          </a:p>
          <a:p>
            <a:pPr marL="457200" lvl="2"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165139171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III - D</a:t>
            </a:r>
            <a:r>
              <a:rPr lang="en-US" sz="2700" b="1" dirty="0"/>
              <a:t>eduction in respect of OTHER INCOMES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195309" y="807868"/>
            <a:ext cx="11674136" cy="5948039"/>
          </a:xfrm>
        </p:spPr>
        <p:txBody>
          <a:bodyPr>
            <a:normAutofit lnSpcReduction="10000"/>
          </a:bodyPr>
          <a:lstStyle/>
          <a:p>
            <a:pPr marL="342900" indent="-342900">
              <a:buFont typeface="+mj-lt"/>
              <a:buAutoNum type="arabicPeriod" startAt="2"/>
            </a:pPr>
            <a:r>
              <a:rPr lang="en-US" b="1" u="sng" dirty="0"/>
              <a:t>Sec 80TTB - Deduction in respect of interest on deposits in case of Senior Citizens</a:t>
            </a:r>
            <a:endParaRPr lang="en-IN" b="1" u="sng" dirty="0"/>
          </a:p>
          <a:p>
            <a:pPr marL="0" indent="0">
              <a:buNone/>
            </a:pPr>
            <a:r>
              <a:rPr lang="en-IN" dirty="0"/>
              <a:t>	- Applicable to Individuals being senior citizens</a:t>
            </a:r>
          </a:p>
          <a:p>
            <a:pPr marL="0" indent="0">
              <a:buNone/>
            </a:pPr>
            <a:r>
              <a:rPr lang="en-IN" dirty="0"/>
              <a:t>	- </a:t>
            </a:r>
            <a:r>
              <a:rPr lang="en-US" dirty="0"/>
              <a:t>Interest income received from following:</a:t>
            </a:r>
          </a:p>
          <a:p>
            <a:pPr marL="0" indent="0">
              <a:buNone/>
            </a:pPr>
            <a:r>
              <a:rPr lang="en-IN" dirty="0"/>
              <a:t>		-</a:t>
            </a:r>
            <a:r>
              <a:rPr lang="en-US" dirty="0"/>
              <a:t>Interest on </a:t>
            </a:r>
            <a:r>
              <a:rPr lang="en-US" b="1" dirty="0"/>
              <a:t>bank</a:t>
            </a:r>
            <a:r>
              <a:rPr lang="en-US" dirty="0"/>
              <a:t> </a:t>
            </a:r>
            <a:r>
              <a:rPr lang="en-US" b="1" dirty="0"/>
              <a:t>deposits </a:t>
            </a:r>
            <a:r>
              <a:rPr lang="en-US" dirty="0"/>
              <a:t>(savings or fixed);</a:t>
            </a:r>
          </a:p>
          <a:p>
            <a:pPr marL="0" indent="0">
              <a:buNone/>
            </a:pPr>
            <a:r>
              <a:rPr lang="en-IN" dirty="0"/>
              <a:t>		- </a:t>
            </a:r>
            <a:r>
              <a:rPr lang="en-US" dirty="0"/>
              <a:t>Interest on </a:t>
            </a:r>
            <a:r>
              <a:rPr lang="en-US" b="1" dirty="0"/>
              <a:t>deposits</a:t>
            </a:r>
            <a:r>
              <a:rPr lang="en-US" dirty="0"/>
              <a:t> held in a co-operative society engaged in the business of banking, including a </a:t>
            </a:r>
            <a:br>
              <a:rPr lang="en-US" dirty="0"/>
            </a:br>
            <a:r>
              <a:rPr lang="en-US" dirty="0"/>
              <a:t>                co-operative land mortgage bank or a co-operative land development bank; or</a:t>
            </a:r>
          </a:p>
          <a:p>
            <a:pPr marL="0" indent="0">
              <a:buNone/>
            </a:pPr>
            <a:r>
              <a:rPr lang="en-US" dirty="0"/>
              <a:t>		- </a:t>
            </a:r>
            <a:r>
              <a:rPr lang="en-IN" dirty="0"/>
              <a:t>Interest on </a:t>
            </a:r>
            <a:r>
              <a:rPr lang="en-IN" b="1" dirty="0"/>
              <a:t>post office deposits</a:t>
            </a:r>
          </a:p>
          <a:p>
            <a:pPr marL="0" indent="0">
              <a:buNone/>
            </a:pPr>
            <a:r>
              <a:rPr lang="en-IN" b="1" dirty="0"/>
              <a:t>	- </a:t>
            </a:r>
            <a:r>
              <a:rPr lang="en-IN" dirty="0"/>
              <a:t>is allowed a maximum deduction of Rs 50,000/- or actual interest received from the above whichever is </a:t>
            </a:r>
            <a:br>
              <a:rPr lang="en-IN" dirty="0"/>
            </a:br>
            <a:r>
              <a:rPr lang="en-IN" dirty="0"/>
              <a:t>         lower.</a:t>
            </a:r>
          </a:p>
          <a:p>
            <a:pPr marL="0" indent="0">
              <a:buNone/>
            </a:pPr>
            <a:endParaRPr lang="en-IN" dirty="0"/>
          </a:p>
          <a:p>
            <a:pPr marL="0" indent="0">
              <a:buNone/>
            </a:pPr>
            <a:r>
              <a:rPr lang="en-IN" dirty="0"/>
              <a:t>	</a:t>
            </a:r>
            <a:r>
              <a:rPr lang="en-IN" u="sng" dirty="0"/>
              <a:t>Exception:</a:t>
            </a:r>
          </a:p>
          <a:p>
            <a:pPr marL="0" indent="0">
              <a:buNone/>
            </a:pPr>
            <a:r>
              <a:rPr lang="en-IN" dirty="0"/>
              <a:t>	- </a:t>
            </a:r>
            <a:r>
              <a:rPr lang="en-US" dirty="0"/>
              <a:t>If the specified deposits are held by or on behalf of a partnership firm, an association of persons (AOP), </a:t>
            </a:r>
            <a:br>
              <a:rPr lang="en-US" dirty="0"/>
            </a:br>
            <a:r>
              <a:rPr lang="en-US" dirty="0"/>
              <a:t>         or a body of individuals (BOI), Section 80TTB deduction is not available for the partner of such a firm or </a:t>
            </a:r>
            <a:br>
              <a:rPr lang="en-US" dirty="0"/>
            </a:br>
            <a:r>
              <a:rPr lang="en-US" dirty="0"/>
              <a:t>         for any member of such an AOP or BOI, while computing their total income.</a:t>
            </a:r>
            <a:endParaRPr lang="en-IN" dirty="0"/>
          </a:p>
          <a:p>
            <a:pPr marL="0" indent="0">
              <a:buNone/>
            </a:pPr>
            <a:endParaRPr lang="en-US" dirty="0"/>
          </a:p>
          <a:p>
            <a:pPr marL="0" indent="0">
              <a:buNone/>
            </a:pPr>
            <a:endParaRPr lang="en-IN" dirty="0"/>
          </a:p>
          <a:p>
            <a:pPr marL="0" indent="0">
              <a:buNone/>
            </a:pPr>
            <a:r>
              <a:rPr lang="en-IN" dirty="0"/>
              <a:t>	</a:t>
            </a:r>
          </a:p>
          <a:p>
            <a:pPr marL="342900" indent="-342900">
              <a:buFont typeface="+mj-lt"/>
              <a:buAutoNum type="arabicPeriod"/>
            </a:pPr>
            <a:endParaRPr lang="en-US" dirty="0"/>
          </a:p>
          <a:p>
            <a:pPr marL="457200" lvl="2" indent="0">
              <a:buNone/>
            </a:pPr>
            <a:endParaRPr lang="en-IN" sz="1800" dirty="0"/>
          </a:p>
          <a:p>
            <a:pPr marL="571500" lvl="1" indent="-342900">
              <a:buFont typeface="+mj-lt"/>
              <a:buAutoNum type="arabicPeriod" startAt="2"/>
            </a:pPr>
            <a:endParaRPr lang="en-IN" dirty="0"/>
          </a:p>
          <a:p>
            <a:pPr marL="457200" lvl="2"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199603029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3973C-20EA-4E7E-873A-4FFCF9F48AEB}"/>
              </a:ext>
            </a:extLst>
          </p:cNvPr>
          <p:cNvSpPr>
            <a:spLocks noGrp="1"/>
          </p:cNvSpPr>
          <p:nvPr>
            <p:ph type="title"/>
          </p:nvPr>
        </p:nvSpPr>
        <p:spPr>
          <a:xfrm>
            <a:off x="452761" y="102094"/>
            <a:ext cx="11061577" cy="616998"/>
          </a:xfrm>
        </p:spPr>
        <p:txBody>
          <a:bodyPr>
            <a:normAutofit fontScale="90000"/>
          </a:bodyPr>
          <a:lstStyle/>
          <a:p>
            <a:r>
              <a:rPr lang="en-US" b="1" dirty="0"/>
              <a:t>PART III - D</a:t>
            </a:r>
            <a:r>
              <a:rPr lang="en-US" sz="2700" b="1" dirty="0"/>
              <a:t>eduction in respect of OTHER INCOMES</a:t>
            </a:r>
            <a:endParaRPr lang="en-IN" b="1" dirty="0"/>
          </a:p>
        </p:txBody>
      </p:sp>
      <p:sp>
        <p:nvSpPr>
          <p:cNvPr id="3" name="Content Placeholder 2">
            <a:extLst>
              <a:ext uri="{FF2B5EF4-FFF2-40B4-BE49-F238E27FC236}">
                <a16:creationId xmlns:a16="http://schemas.microsoft.com/office/drawing/2014/main" id="{888D944C-0401-411B-B450-CCA09CE0E0DA}"/>
              </a:ext>
            </a:extLst>
          </p:cNvPr>
          <p:cNvSpPr>
            <a:spLocks noGrp="1"/>
          </p:cNvSpPr>
          <p:nvPr>
            <p:ph idx="1"/>
          </p:nvPr>
        </p:nvSpPr>
        <p:spPr>
          <a:xfrm>
            <a:off x="195309" y="807868"/>
            <a:ext cx="11674136" cy="5948039"/>
          </a:xfrm>
        </p:spPr>
        <p:txBody>
          <a:bodyPr>
            <a:normAutofit/>
          </a:bodyPr>
          <a:lstStyle/>
          <a:p>
            <a:pPr marL="342900" indent="-342900">
              <a:buFont typeface="+mj-lt"/>
              <a:buAutoNum type="arabicPeriod" startAt="2"/>
            </a:pPr>
            <a:r>
              <a:rPr lang="en-US" b="1" u="sng" dirty="0"/>
              <a:t>Sec 80U - Deduction in respect of a person with disability</a:t>
            </a:r>
            <a:endParaRPr lang="en-IN" b="1" u="sng" dirty="0"/>
          </a:p>
          <a:p>
            <a:pPr marL="228600" lvl="1" indent="0">
              <a:buNone/>
            </a:pPr>
            <a:r>
              <a:rPr lang="en-US" dirty="0"/>
              <a:t>	- Applicable only to Individual who is a Resident.</a:t>
            </a:r>
          </a:p>
          <a:p>
            <a:pPr marL="228600" lvl="1" indent="0">
              <a:buNone/>
            </a:pPr>
            <a:r>
              <a:rPr lang="en-US" dirty="0"/>
              <a:t>	- Individual should be certified as a person with a disability by the medical authority.</a:t>
            </a:r>
          </a:p>
          <a:p>
            <a:pPr marL="228600" lvl="1" indent="0">
              <a:buNone/>
            </a:pPr>
            <a:r>
              <a:rPr lang="en-US" dirty="0"/>
              <a:t>	- Certificate from the prescribed medical authority is required for claiming deduction - Form 10IA.</a:t>
            </a:r>
          </a:p>
          <a:p>
            <a:pPr marL="228600" lvl="1" indent="0">
              <a:buNone/>
            </a:pPr>
            <a:r>
              <a:rPr lang="en-US" dirty="0"/>
              <a:t>	Deduction shall be as below:</a:t>
            </a:r>
          </a:p>
          <a:p>
            <a:pPr marL="228600" lvl="1" indent="0">
              <a:buNone/>
            </a:pPr>
            <a:r>
              <a:rPr lang="en-US" dirty="0"/>
              <a:t>		- Disability of the dependent is less than 40%. – NIL</a:t>
            </a:r>
          </a:p>
          <a:p>
            <a:pPr marL="228600" lvl="1" indent="0">
              <a:buNone/>
            </a:pPr>
            <a:r>
              <a:rPr lang="en-US" dirty="0"/>
              <a:t>		- Disability is more than 40% and less than 80%. – Rs 75,000/-</a:t>
            </a:r>
          </a:p>
          <a:p>
            <a:pPr marL="228600" lvl="1" indent="0">
              <a:buNone/>
            </a:pPr>
            <a:r>
              <a:rPr lang="en-US" dirty="0"/>
              <a:t>		- Disability is more than 80%. – Rs 1,25,000/-</a:t>
            </a:r>
          </a:p>
          <a:p>
            <a:pPr marL="0" indent="0">
              <a:buNone/>
            </a:pPr>
            <a:endParaRPr lang="en-IN" dirty="0"/>
          </a:p>
          <a:p>
            <a:pPr marL="0" indent="0">
              <a:buNone/>
            </a:pPr>
            <a:r>
              <a:rPr lang="en-IN" dirty="0"/>
              <a:t>	</a:t>
            </a:r>
          </a:p>
          <a:p>
            <a:pPr marL="342900" indent="-342900">
              <a:buFont typeface="+mj-lt"/>
              <a:buAutoNum type="arabicPeriod"/>
            </a:pPr>
            <a:endParaRPr lang="en-US" dirty="0"/>
          </a:p>
          <a:p>
            <a:pPr marL="457200" lvl="2" indent="0">
              <a:buNone/>
            </a:pPr>
            <a:endParaRPr lang="en-IN" sz="1800" dirty="0"/>
          </a:p>
          <a:p>
            <a:pPr marL="571500" lvl="1" indent="-342900">
              <a:buFont typeface="+mj-lt"/>
              <a:buAutoNum type="arabicPeriod" startAt="2"/>
            </a:pPr>
            <a:endParaRPr lang="en-IN" dirty="0"/>
          </a:p>
          <a:p>
            <a:pPr marL="457200" lvl="2"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IN" dirty="0"/>
          </a:p>
          <a:p>
            <a:pPr marL="571500" lvl="1" indent="-342900">
              <a:buFont typeface="+mj-lt"/>
              <a:buAutoNum type="arabicPeriod" startAt="2"/>
            </a:pPr>
            <a:endParaRPr lang="en-US" dirty="0"/>
          </a:p>
          <a:p>
            <a:pPr marL="228600" lvl="1" indent="0">
              <a:buNone/>
            </a:pPr>
            <a:endParaRPr lang="en-US" dirty="0"/>
          </a:p>
          <a:p>
            <a:pPr marL="228600" lvl="1" indent="0">
              <a:buNone/>
            </a:pPr>
            <a:endParaRPr lang="en-US" dirty="0"/>
          </a:p>
          <a:p>
            <a:pPr marL="228600" lvl="1" indent="0">
              <a:buNone/>
            </a:pPr>
            <a:endParaRPr lang="en-US" dirty="0"/>
          </a:p>
          <a:p>
            <a:pPr lvl="1"/>
            <a:endParaRPr lang="en-US" dirty="0"/>
          </a:p>
          <a:p>
            <a:pPr lvl="1"/>
            <a:endParaRPr lang="en-IN" dirty="0"/>
          </a:p>
        </p:txBody>
      </p:sp>
    </p:spTree>
    <p:extLst>
      <p:ext uri="{BB962C8B-B14F-4D97-AF65-F5344CB8AC3E}">
        <p14:creationId xmlns:p14="http://schemas.microsoft.com/office/powerpoint/2010/main" val="184466565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4C5E11C-F81E-42DB-9373-605F5DE0033A}"/>
              </a:ext>
            </a:extLst>
          </p:cNvPr>
          <p:cNvPicPr>
            <a:picLocks noChangeAspect="1"/>
          </p:cNvPicPr>
          <p:nvPr/>
        </p:nvPicPr>
        <p:blipFill>
          <a:blip r:embed="rId2"/>
          <a:stretch>
            <a:fillRect/>
          </a:stretch>
        </p:blipFill>
        <p:spPr>
          <a:xfrm>
            <a:off x="1102881" y="1106605"/>
            <a:ext cx="8249801" cy="4515480"/>
          </a:xfrm>
          <a:prstGeom prst="rect">
            <a:avLst/>
          </a:prstGeom>
        </p:spPr>
      </p:pic>
    </p:spTree>
    <p:extLst>
      <p:ext uri="{BB962C8B-B14F-4D97-AF65-F5344CB8AC3E}">
        <p14:creationId xmlns:p14="http://schemas.microsoft.com/office/powerpoint/2010/main" val="400225446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a:extLst>
              <a:ext uri="{FF2B5EF4-FFF2-40B4-BE49-F238E27FC236}">
                <a16:creationId xmlns:a16="http://schemas.microsoft.com/office/drawing/2014/main" id="{97F3B639-4964-417A-B359-9967B7684AA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25237" y="1948873"/>
            <a:ext cx="8654472" cy="3085883"/>
          </a:xfrm>
        </p:spPr>
      </p:pic>
    </p:spTree>
    <p:extLst>
      <p:ext uri="{BB962C8B-B14F-4D97-AF65-F5344CB8AC3E}">
        <p14:creationId xmlns:p14="http://schemas.microsoft.com/office/powerpoint/2010/main" val="2433441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861DE-6821-4C9D-9B91-EA2D1BFEEE2B}"/>
              </a:ext>
            </a:extLst>
          </p:cNvPr>
          <p:cNvSpPr>
            <a:spLocks noGrp="1"/>
          </p:cNvSpPr>
          <p:nvPr>
            <p:ph type="title"/>
          </p:nvPr>
        </p:nvSpPr>
        <p:spPr>
          <a:xfrm>
            <a:off x="677333" y="609600"/>
            <a:ext cx="10126133" cy="1320800"/>
          </a:xfrm>
        </p:spPr>
        <p:txBody>
          <a:bodyPr>
            <a:normAutofit/>
          </a:bodyPr>
          <a:lstStyle/>
          <a:p>
            <a:r>
              <a:rPr lang="en-US" sz="3800" dirty="0"/>
              <a:t>Payment of employee’s contribution to a fund after due date - Sections 36(1) and 43B</a:t>
            </a:r>
            <a:endParaRPr lang="en-IN" sz="3800" dirty="0"/>
          </a:p>
        </p:txBody>
      </p:sp>
      <p:sp>
        <p:nvSpPr>
          <p:cNvPr id="3" name="Content Placeholder 2">
            <a:extLst>
              <a:ext uri="{FF2B5EF4-FFF2-40B4-BE49-F238E27FC236}">
                <a16:creationId xmlns:a16="http://schemas.microsoft.com/office/drawing/2014/main" id="{63E45DB0-66E9-4E8D-B8BA-74DAC88E8A62}"/>
              </a:ext>
            </a:extLst>
          </p:cNvPr>
          <p:cNvSpPr>
            <a:spLocks noGrp="1"/>
          </p:cNvSpPr>
          <p:nvPr>
            <p:ph idx="1"/>
          </p:nvPr>
        </p:nvSpPr>
        <p:spPr>
          <a:xfrm>
            <a:off x="1143000" y="1847273"/>
            <a:ext cx="9872871" cy="4322618"/>
          </a:xfrm>
        </p:spPr>
        <p:txBody>
          <a:bodyPr>
            <a:normAutofit lnSpcReduction="10000"/>
          </a:bodyPr>
          <a:lstStyle/>
          <a:p>
            <a:pPr algn="just"/>
            <a:r>
              <a:rPr lang="en-US" dirty="0"/>
              <a:t>Section 2(24)(x) states that any sum received by the employer from his employees as contributions to any PF or superannuation fund or any such fund set up under the ESI Act shall be considered </a:t>
            </a:r>
            <a:r>
              <a:rPr lang="en-US" b="1" dirty="0"/>
              <a:t>as income of the employer</a:t>
            </a:r>
            <a:r>
              <a:rPr lang="en-US" dirty="0"/>
              <a:t>. </a:t>
            </a:r>
          </a:p>
          <a:p>
            <a:pPr algn="just"/>
            <a:r>
              <a:rPr lang="en-US" dirty="0"/>
              <a:t>At the same time, section 36(1)(</a:t>
            </a:r>
            <a:r>
              <a:rPr lang="en-US" dirty="0" err="1"/>
              <a:t>va</a:t>
            </a:r>
            <a:r>
              <a:rPr lang="en-US" dirty="0"/>
              <a:t>) provides that such sum so received from employee if deposited to the employee’s account in such funds on or before due date as specified in the respective Acts shall be allowed as an expenditure while computing business income.</a:t>
            </a:r>
          </a:p>
          <a:p>
            <a:pPr algn="just"/>
            <a:r>
              <a:rPr lang="en-US" dirty="0"/>
              <a:t>Section 43B provides for allowance of certain categories of expenditure only upon their actual payment.</a:t>
            </a:r>
          </a:p>
          <a:p>
            <a:pPr algn="just"/>
            <a:r>
              <a:rPr lang="en-US" dirty="0"/>
              <a:t>There were several judgments which have held that the above provisions of section 43B shall equally apply to the employee’s contribution made by the employer on or before due date of filing of return of income. </a:t>
            </a:r>
            <a:r>
              <a:rPr lang="en-US" b="1" dirty="0"/>
              <a:t>(CIT v/s. </a:t>
            </a:r>
            <a:r>
              <a:rPr lang="en-US" b="1" dirty="0" err="1"/>
              <a:t>Ghatge</a:t>
            </a:r>
            <a:r>
              <a:rPr lang="en-US" b="1" dirty="0"/>
              <a:t> Patil Transports Ltd. 368 ITR 749 Bom HC, CIT v/s. M/s Popular Vehicles &amp; Services Pvt. Ltd, (2018) 406 ITR 150), CIT vs </a:t>
            </a:r>
            <a:r>
              <a:rPr lang="en-US" b="1" dirty="0" err="1"/>
              <a:t>Merchem</a:t>
            </a:r>
            <a:r>
              <a:rPr lang="en-US" b="1" dirty="0"/>
              <a:t> Ltd, (2015) 378ITR 443, CIT vs South India Corporation Ltd (2000) 242 ITR 114)</a:t>
            </a:r>
          </a:p>
          <a:p>
            <a:pPr algn="just"/>
            <a:r>
              <a:rPr lang="en-US" b="1" dirty="0"/>
              <a:t>FA 2021 put at rest this controversy by excluding employees’ share.</a:t>
            </a:r>
            <a:endParaRPr lang="en-IN" b="1" dirty="0"/>
          </a:p>
          <a:p>
            <a:endParaRPr lang="en-IN" dirty="0"/>
          </a:p>
        </p:txBody>
      </p:sp>
    </p:spTree>
    <p:extLst>
      <p:ext uri="{BB962C8B-B14F-4D97-AF65-F5344CB8AC3E}">
        <p14:creationId xmlns:p14="http://schemas.microsoft.com/office/powerpoint/2010/main" val="1472409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9F4DD-4B1C-4EE4-A568-8C84735A0648}"/>
              </a:ext>
            </a:extLst>
          </p:cNvPr>
          <p:cNvSpPr>
            <a:spLocks noGrp="1"/>
          </p:cNvSpPr>
          <p:nvPr>
            <p:ph type="title"/>
          </p:nvPr>
        </p:nvSpPr>
        <p:spPr>
          <a:xfrm>
            <a:off x="1143000" y="609600"/>
            <a:ext cx="9875520" cy="960582"/>
          </a:xfrm>
        </p:spPr>
        <p:txBody>
          <a:bodyPr/>
          <a:lstStyle/>
          <a:p>
            <a:r>
              <a:rPr lang="en-US" b="1" dirty="0">
                <a:cs typeface="Times New Roman" panose="02020603050405020304" pitchFamily="18" charset="0"/>
              </a:rPr>
              <a:t>CLAUSE 8A – PART A OF FORM 3CD</a:t>
            </a:r>
            <a:endParaRPr lang="en-IN" b="1" dirty="0">
              <a:cs typeface="Times New Roman" panose="02020603050405020304" pitchFamily="18" charset="0"/>
            </a:endParaRPr>
          </a:p>
        </p:txBody>
      </p:sp>
      <p:sp>
        <p:nvSpPr>
          <p:cNvPr id="3" name="Content Placeholder 2">
            <a:extLst>
              <a:ext uri="{FF2B5EF4-FFF2-40B4-BE49-F238E27FC236}">
                <a16:creationId xmlns:a16="http://schemas.microsoft.com/office/drawing/2014/main" id="{4CA6B785-A050-4140-8766-A3A128546A60}"/>
              </a:ext>
            </a:extLst>
          </p:cNvPr>
          <p:cNvSpPr>
            <a:spLocks noGrp="1"/>
          </p:cNvSpPr>
          <p:nvPr>
            <p:ph idx="1"/>
          </p:nvPr>
        </p:nvSpPr>
        <p:spPr>
          <a:xfrm>
            <a:off x="1143001" y="1791854"/>
            <a:ext cx="8398164" cy="4304145"/>
          </a:xfrm>
        </p:spPr>
        <p:txBody>
          <a:bodyPr>
            <a:normAutofit/>
          </a:bodyPr>
          <a:lstStyle/>
          <a:p>
            <a:pPr algn="just"/>
            <a:r>
              <a:rPr lang="en-US" b="1" dirty="0">
                <a:latin typeface="+mj-lt"/>
                <a:cs typeface="Times New Roman" panose="02020603050405020304" pitchFamily="18" charset="0"/>
              </a:rPr>
              <a:t>Changes in clause 8A to report exercise of option u/s 115BAC/115BAD</a:t>
            </a:r>
          </a:p>
          <a:p>
            <a:pPr marL="268288" indent="-223838" algn="just">
              <a:lnSpc>
                <a:spcPct val="150000"/>
              </a:lnSpc>
              <a:buNone/>
            </a:pPr>
            <a:r>
              <a:rPr lang="en-US" dirty="0">
                <a:latin typeface="+mj-lt"/>
                <a:cs typeface="Times New Roman" panose="02020603050405020304" pitchFamily="18" charset="0"/>
              </a:rPr>
              <a:t>   The Finance Act,2020 has introduced two new concessional tax regimes u/s 115BAC for individuals and HUF and section 115BAD for co-operative societies. The two provisions are applicable from A Y 2021-22. </a:t>
            </a:r>
          </a:p>
          <a:p>
            <a:pPr marL="271463" indent="-227013" algn="just">
              <a:lnSpc>
                <a:spcPct val="150000"/>
              </a:lnSpc>
            </a:pPr>
            <a:r>
              <a:rPr lang="en-US" dirty="0">
                <a:latin typeface="+mj-lt"/>
                <a:cs typeface="Times New Roman" panose="02020603050405020304" pitchFamily="18" charset="0"/>
              </a:rPr>
              <a:t>  In order to incorporate the same in the tax audit report, clause 8A of form 3CD is changed to include these two sections – </a:t>
            </a:r>
            <a:r>
              <a:rPr lang="en-IN" dirty="0">
                <a:latin typeface="+mj-lt"/>
                <a:cs typeface="Times New Roman" panose="02020603050405020304" pitchFamily="18" charset="0"/>
              </a:rPr>
              <a:t>Section 115BAC &amp; Section 115BAD also.</a:t>
            </a:r>
          </a:p>
          <a:p>
            <a:pPr marL="330200" indent="-285750" algn="just">
              <a:lnSpc>
                <a:spcPct val="150000"/>
              </a:lnSpc>
            </a:pPr>
            <a:r>
              <a:rPr lang="en-IN" b="1" dirty="0">
                <a:latin typeface="+mj-lt"/>
                <a:cs typeface="Times New Roman" panose="02020603050405020304" pitchFamily="18" charset="0"/>
              </a:rPr>
              <a:t>Issue – How does one know at the time of audit that the </a:t>
            </a:r>
            <a:r>
              <a:rPr lang="en-IN" b="1" dirty="0" err="1">
                <a:latin typeface="+mj-lt"/>
                <a:cs typeface="Times New Roman" panose="02020603050405020304" pitchFamily="18" charset="0"/>
              </a:rPr>
              <a:t>assessee</a:t>
            </a:r>
            <a:r>
              <a:rPr lang="en-IN" b="1" dirty="0">
                <a:latin typeface="+mj-lt"/>
                <a:cs typeface="Times New Roman" panose="02020603050405020304" pitchFamily="18" charset="0"/>
              </a:rPr>
              <a:t> is exercising the above option?</a:t>
            </a:r>
            <a:endParaRPr lang="en-US" b="1" dirty="0">
              <a:latin typeface="+mj-lt"/>
              <a:cs typeface="Times New Roman" panose="02020603050405020304" pitchFamily="18" charset="0"/>
            </a:endParaRPr>
          </a:p>
        </p:txBody>
      </p:sp>
    </p:spTree>
    <p:extLst>
      <p:ext uri="{BB962C8B-B14F-4D97-AF65-F5344CB8AC3E}">
        <p14:creationId xmlns:p14="http://schemas.microsoft.com/office/powerpoint/2010/main" val="3461920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D32D2-F26B-4F69-9E11-0EA5D0B04E7B}"/>
              </a:ext>
            </a:extLst>
          </p:cNvPr>
          <p:cNvSpPr>
            <a:spLocks noGrp="1"/>
          </p:cNvSpPr>
          <p:nvPr>
            <p:ph type="title"/>
          </p:nvPr>
        </p:nvSpPr>
        <p:spPr>
          <a:xfrm>
            <a:off x="677334" y="245533"/>
            <a:ext cx="8596668" cy="770467"/>
          </a:xfrm>
        </p:spPr>
        <p:txBody>
          <a:bodyPr/>
          <a:lstStyle/>
          <a:p>
            <a:r>
              <a:rPr lang="en-US" b="1" dirty="0">
                <a:cs typeface="Times New Roman" panose="02020603050405020304" pitchFamily="18" charset="0"/>
              </a:rPr>
              <a:t>CLAUSE 8A – PART A OF FORM 3CD</a:t>
            </a:r>
            <a:endParaRPr lang="en-IN" dirty="0"/>
          </a:p>
        </p:txBody>
      </p:sp>
      <p:sp>
        <p:nvSpPr>
          <p:cNvPr id="3" name="Content Placeholder 2">
            <a:extLst>
              <a:ext uri="{FF2B5EF4-FFF2-40B4-BE49-F238E27FC236}">
                <a16:creationId xmlns:a16="http://schemas.microsoft.com/office/drawing/2014/main" id="{85E7FF95-7ED7-4121-AA82-B7A7A7B3BCF3}"/>
              </a:ext>
            </a:extLst>
          </p:cNvPr>
          <p:cNvSpPr>
            <a:spLocks noGrp="1"/>
          </p:cNvSpPr>
          <p:nvPr>
            <p:ph idx="1"/>
          </p:nvPr>
        </p:nvSpPr>
        <p:spPr>
          <a:xfrm>
            <a:off x="677334" y="1236133"/>
            <a:ext cx="9482666" cy="4805229"/>
          </a:xfrm>
        </p:spPr>
        <p:txBody>
          <a:bodyPr/>
          <a:lstStyle/>
          <a:p>
            <a:r>
              <a:rPr lang="en-US" u="sng" dirty="0"/>
              <a:t>Before Amendment:</a:t>
            </a:r>
          </a:p>
          <a:p>
            <a:pPr marL="0" indent="0">
              <a:buNone/>
            </a:pPr>
            <a:endParaRPr lang="en-IN" dirty="0"/>
          </a:p>
          <a:p>
            <a:pPr marL="0" indent="0">
              <a:buNone/>
            </a:pPr>
            <a:endParaRPr lang="en-IN" dirty="0"/>
          </a:p>
          <a:p>
            <a:pPr marL="0" indent="0">
              <a:buNone/>
            </a:pPr>
            <a:endParaRPr lang="en-IN" dirty="0"/>
          </a:p>
          <a:p>
            <a:pPr marL="0" indent="0">
              <a:buNone/>
            </a:pPr>
            <a:endParaRPr lang="en-IN" dirty="0"/>
          </a:p>
          <a:p>
            <a:r>
              <a:rPr lang="en-IN" u="sng" dirty="0"/>
              <a:t>After Amendment:</a:t>
            </a:r>
          </a:p>
          <a:p>
            <a:endParaRPr lang="en-IN" u="sng" dirty="0"/>
          </a:p>
        </p:txBody>
      </p:sp>
      <p:graphicFrame>
        <p:nvGraphicFramePr>
          <p:cNvPr id="4" name="Table 4">
            <a:extLst>
              <a:ext uri="{FF2B5EF4-FFF2-40B4-BE49-F238E27FC236}">
                <a16:creationId xmlns:a16="http://schemas.microsoft.com/office/drawing/2014/main" id="{F405647F-1D4D-497D-8430-585456678A52}"/>
              </a:ext>
            </a:extLst>
          </p:cNvPr>
          <p:cNvGraphicFramePr>
            <a:graphicFrameLocks noGrp="1"/>
          </p:cNvGraphicFramePr>
          <p:nvPr>
            <p:extLst>
              <p:ext uri="{D42A27DB-BD31-4B8C-83A1-F6EECF244321}">
                <p14:modId xmlns:p14="http://schemas.microsoft.com/office/powerpoint/2010/main" val="183300668"/>
              </p:ext>
            </p:extLst>
          </p:nvPr>
        </p:nvGraphicFramePr>
        <p:xfrm>
          <a:off x="901696" y="1753758"/>
          <a:ext cx="10020839" cy="507999"/>
        </p:xfrm>
        <a:graphic>
          <a:graphicData uri="http://schemas.openxmlformats.org/drawingml/2006/table">
            <a:tbl>
              <a:tblPr firstRow="1" bandRow="1">
                <a:tableStyleId>{5C22544A-7EE6-4342-B048-85BDC9FD1C3A}</a:tableStyleId>
              </a:tblPr>
              <a:tblGrid>
                <a:gridCol w="749839">
                  <a:extLst>
                    <a:ext uri="{9D8B030D-6E8A-4147-A177-3AD203B41FA5}">
                      <a16:colId xmlns:a16="http://schemas.microsoft.com/office/drawing/2014/main" val="1780253923"/>
                    </a:ext>
                  </a:extLst>
                </a:gridCol>
                <a:gridCol w="8123766">
                  <a:extLst>
                    <a:ext uri="{9D8B030D-6E8A-4147-A177-3AD203B41FA5}">
                      <a16:colId xmlns:a16="http://schemas.microsoft.com/office/drawing/2014/main" val="3981850343"/>
                    </a:ext>
                  </a:extLst>
                </a:gridCol>
                <a:gridCol w="1147234">
                  <a:extLst>
                    <a:ext uri="{9D8B030D-6E8A-4147-A177-3AD203B41FA5}">
                      <a16:colId xmlns:a16="http://schemas.microsoft.com/office/drawing/2014/main" val="1432499180"/>
                    </a:ext>
                  </a:extLst>
                </a:gridCol>
              </a:tblGrid>
              <a:tr h="507999">
                <a:tc>
                  <a:txBody>
                    <a:bodyPr/>
                    <a:lstStyle/>
                    <a:p>
                      <a:r>
                        <a:rPr lang="en-US" sz="1600" dirty="0"/>
                        <a:t>8a</a:t>
                      </a:r>
                      <a:endParaRPr lang="en-IN" sz="1600" dirty="0"/>
                    </a:p>
                  </a:txBody>
                  <a:tcPr/>
                </a:tc>
                <a:tc>
                  <a:txBody>
                    <a:bodyPr/>
                    <a:lstStyle/>
                    <a:p>
                      <a:r>
                        <a:rPr lang="en-US" sz="1600" dirty="0"/>
                        <a:t>Whether the </a:t>
                      </a:r>
                      <a:r>
                        <a:rPr lang="en-US" sz="1600" dirty="0" err="1"/>
                        <a:t>assessee</a:t>
                      </a:r>
                      <a:r>
                        <a:rPr lang="en-US" sz="1600" dirty="0"/>
                        <a:t> has opted for 115BA/115BAA/115BAB</a:t>
                      </a:r>
                      <a:endParaRPr lang="en-IN" sz="1600" dirty="0"/>
                    </a:p>
                  </a:txBody>
                  <a:tcPr/>
                </a:tc>
                <a:tc>
                  <a:txBody>
                    <a:bodyPr/>
                    <a:lstStyle/>
                    <a:p>
                      <a:r>
                        <a:rPr lang="en-US" dirty="0"/>
                        <a:t>Yes/No</a:t>
                      </a:r>
                      <a:endParaRPr lang="en-IN" dirty="0"/>
                    </a:p>
                  </a:txBody>
                  <a:tcPr/>
                </a:tc>
                <a:extLst>
                  <a:ext uri="{0D108BD9-81ED-4DB2-BD59-A6C34878D82A}">
                    <a16:rowId xmlns:a16="http://schemas.microsoft.com/office/drawing/2014/main" val="341961623"/>
                  </a:ext>
                </a:extLst>
              </a:tr>
            </a:tbl>
          </a:graphicData>
        </a:graphic>
      </p:graphicFrame>
      <p:graphicFrame>
        <p:nvGraphicFramePr>
          <p:cNvPr id="7" name="Table 4">
            <a:extLst>
              <a:ext uri="{FF2B5EF4-FFF2-40B4-BE49-F238E27FC236}">
                <a16:creationId xmlns:a16="http://schemas.microsoft.com/office/drawing/2014/main" id="{BED234C0-87E7-468D-AAD5-2E3B01AA4845}"/>
              </a:ext>
            </a:extLst>
          </p:cNvPr>
          <p:cNvGraphicFramePr>
            <a:graphicFrameLocks noGrp="1"/>
          </p:cNvGraphicFramePr>
          <p:nvPr>
            <p:extLst>
              <p:ext uri="{D42A27DB-BD31-4B8C-83A1-F6EECF244321}">
                <p14:modId xmlns:p14="http://schemas.microsoft.com/office/powerpoint/2010/main" val="958054563"/>
              </p:ext>
            </p:extLst>
          </p:nvPr>
        </p:nvGraphicFramePr>
        <p:xfrm>
          <a:off x="901696" y="3769980"/>
          <a:ext cx="10020839" cy="507999"/>
        </p:xfrm>
        <a:graphic>
          <a:graphicData uri="http://schemas.openxmlformats.org/drawingml/2006/table">
            <a:tbl>
              <a:tblPr firstRow="1" bandRow="1">
                <a:tableStyleId>{5C22544A-7EE6-4342-B048-85BDC9FD1C3A}</a:tableStyleId>
              </a:tblPr>
              <a:tblGrid>
                <a:gridCol w="749839">
                  <a:extLst>
                    <a:ext uri="{9D8B030D-6E8A-4147-A177-3AD203B41FA5}">
                      <a16:colId xmlns:a16="http://schemas.microsoft.com/office/drawing/2014/main" val="1780253923"/>
                    </a:ext>
                  </a:extLst>
                </a:gridCol>
                <a:gridCol w="8140700">
                  <a:extLst>
                    <a:ext uri="{9D8B030D-6E8A-4147-A177-3AD203B41FA5}">
                      <a16:colId xmlns:a16="http://schemas.microsoft.com/office/drawing/2014/main" val="3981850343"/>
                    </a:ext>
                  </a:extLst>
                </a:gridCol>
                <a:gridCol w="1130300">
                  <a:extLst>
                    <a:ext uri="{9D8B030D-6E8A-4147-A177-3AD203B41FA5}">
                      <a16:colId xmlns:a16="http://schemas.microsoft.com/office/drawing/2014/main" val="1432499180"/>
                    </a:ext>
                  </a:extLst>
                </a:gridCol>
              </a:tblGrid>
              <a:tr h="507999">
                <a:tc>
                  <a:txBody>
                    <a:bodyPr/>
                    <a:lstStyle/>
                    <a:p>
                      <a:r>
                        <a:rPr lang="en-US" sz="1600" dirty="0"/>
                        <a:t>8a</a:t>
                      </a:r>
                      <a:endParaRPr lang="en-IN" sz="1600" dirty="0"/>
                    </a:p>
                  </a:txBody>
                  <a:tcPr/>
                </a:tc>
                <a:tc>
                  <a:txBody>
                    <a:bodyPr/>
                    <a:lstStyle/>
                    <a:p>
                      <a:r>
                        <a:rPr lang="en-US" sz="1600" dirty="0"/>
                        <a:t>Whether the </a:t>
                      </a:r>
                      <a:r>
                        <a:rPr lang="en-US" sz="1600" dirty="0" err="1"/>
                        <a:t>assessee</a:t>
                      </a:r>
                      <a:r>
                        <a:rPr lang="en-US" sz="1600" dirty="0"/>
                        <a:t> has opted for 115BA/115BAA/115BAB/115BAC/115BAD</a:t>
                      </a:r>
                      <a:endParaRPr lang="en-IN" sz="1600" dirty="0"/>
                    </a:p>
                  </a:txBody>
                  <a:tcPr/>
                </a:tc>
                <a:tc>
                  <a:txBody>
                    <a:bodyPr/>
                    <a:lstStyle/>
                    <a:p>
                      <a:r>
                        <a:rPr lang="en-US" dirty="0"/>
                        <a:t>Yes/No</a:t>
                      </a:r>
                      <a:endParaRPr lang="en-IN" dirty="0"/>
                    </a:p>
                  </a:txBody>
                  <a:tcPr/>
                </a:tc>
                <a:extLst>
                  <a:ext uri="{0D108BD9-81ED-4DB2-BD59-A6C34878D82A}">
                    <a16:rowId xmlns:a16="http://schemas.microsoft.com/office/drawing/2014/main" val="341961623"/>
                  </a:ext>
                </a:extLst>
              </a:tr>
            </a:tbl>
          </a:graphicData>
        </a:graphic>
      </p:graphicFrame>
    </p:spTree>
    <p:extLst>
      <p:ext uri="{BB962C8B-B14F-4D97-AF65-F5344CB8AC3E}">
        <p14:creationId xmlns:p14="http://schemas.microsoft.com/office/powerpoint/2010/main" val="19853231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3807</TotalTime>
  <Words>9073</Words>
  <Application>Microsoft Office PowerPoint</Application>
  <PresentationFormat>Widescreen</PresentationFormat>
  <Paragraphs>896</Paragraphs>
  <Slides>64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64</vt:i4>
      </vt:variant>
    </vt:vector>
  </HeadingPairs>
  <TitlesOfParts>
    <vt:vector size="72" baseType="lpstr">
      <vt:lpstr>Arial</vt:lpstr>
      <vt:lpstr>Corbel</vt:lpstr>
      <vt:lpstr>RupeeForadian</vt:lpstr>
      <vt:lpstr>Times New Roman</vt:lpstr>
      <vt:lpstr>Trebuchet MS</vt:lpstr>
      <vt:lpstr>Verdana</vt:lpstr>
      <vt:lpstr>Wingdings 3</vt:lpstr>
      <vt:lpstr>Facet</vt:lpstr>
      <vt:lpstr>TAX AUDIT AMENDMENTS &amp;  DEDUCTIONS UNDER CHAPTER VIA</vt:lpstr>
      <vt:lpstr>INTRODUCTION</vt:lpstr>
      <vt:lpstr>INTRODUCTION….</vt:lpstr>
      <vt:lpstr>TAX AUDIT AMENDMENTS A Y 2021-22</vt:lpstr>
      <vt:lpstr>AUDIT OF ACCOUNTS – SECTION 44AB</vt:lpstr>
      <vt:lpstr>RULE 6 G</vt:lpstr>
      <vt:lpstr>Payment of employee’s contribution to a fund after due date - Sections 36(1) and 43B</vt:lpstr>
      <vt:lpstr>CLAUSE 8A – PART A OF FORM 3CD</vt:lpstr>
      <vt:lpstr>CLAUSE 8A – PART A OF FORM 3CD</vt:lpstr>
      <vt:lpstr>CLAUSE 17 – PART B OF FORM 3CD</vt:lpstr>
      <vt:lpstr>CLAUSE 17 – PART B OF FORM 3CD….</vt:lpstr>
      <vt:lpstr>CLAUSE 17 – PART B OF FORM 3CD….</vt:lpstr>
      <vt:lpstr>CLAUSE 18 – PART B OF FORM 3CD</vt:lpstr>
      <vt:lpstr>CLAUSE 18 – PART B OF FORM 3CD</vt:lpstr>
      <vt:lpstr>DEPRECIATION ON GOODWILL - Sections 2(11), 32, 50 &amp; 55</vt:lpstr>
      <vt:lpstr>Contd….</vt:lpstr>
      <vt:lpstr>CLAUSE 32 – PARTB OF FORM 3CD </vt:lpstr>
      <vt:lpstr>CLAUSE 32 – PARTB OF FORM 3CD </vt:lpstr>
      <vt:lpstr>DIVIDEND DISTRIBUTION TAX (DDT)/DIVIDEND</vt:lpstr>
      <vt:lpstr>DIVIDEND DISTRIBUTION TAX (DDT)/DIVIDEND</vt:lpstr>
      <vt:lpstr>DIVIDEND DISTRIBUTION TAX (DDT)/DIVIDEND</vt:lpstr>
      <vt:lpstr>DIVIDEND DISTRIBUTION TAX (DDT)/DIVIDEND</vt:lpstr>
      <vt:lpstr>REPORTING UNDER CLAUSE 30C &amp; CLAUSE 44</vt:lpstr>
      <vt:lpstr>Transfer of capital asset to partner on dissolution or reconstitution of Firm etc. – S. 45(4), 45(4A) and 48</vt:lpstr>
      <vt:lpstr>Contd….</vt:lpstr>
      <vt:lpstr>Contd….</vt:lpstr>
      <vt:lpstr>Tax Collection at Source (TCS) - Widening the scope of TCS on foreign remittance through Liberalised Remittance Scheme (LRS); TCS on selling of overseas tour package and on sale of goods over a limit – Section 206C</vt:lpstr>
      <vt:lpstr>Contd….</vt:lpstr>
      <vt:lpstr>Widening the scope of TDS on E-Commerce transactions – Sections 194-O and 206AA(1)</vt:lpstr>
      <vt:lpstr>Contd….</vt:lpstr>
      <vt:lpstr>Contd…</vt:lpstr>
      <vt:lpstr>Sec 194Q and 206C(1H) of IT Act, 1961</vt:lpstr>
      <vt:lpstr>Sec 194Q and 206C(1H) of IT Act, 1961</vt:lpstr>
      <vt:lpstr>Sec 194Q and 206C(1H) of IT Act, 1961</vt:lpstr>
      <vt:lpstr>Chapter VIA - DEDUCTIONS</vt:lpstr>
      <vt:lpstr>LIST OF DEDUCTIONS</vt:lpstr>
      <vt:lpstr>LIST OF DEDUCTIONS</vt:lpstr>
      <vt:lpstr>LIST OF DEDUCTIONS</vt:lpstr>
      <vt:lpstr>PART 1- Deduction in respect of certain payments</vt:lpstr>
      <vt:lpstr>PART 1- Deduction in respect of certain payments</vt:lpstr>
      <vt:lpstr>PART 1- Deduction in respect of certain payments</vt:lpstr>
      <vt:lpstr>PART 1- Deduction in respect of certain payments</vt:lpstr>
      <vt:lpstr>PART 1- Deduction in respect of certain payments</vt:lpstr>
      <vt:lpstr>PART 1- Deduction in respect of certain payments</vt:lpstr>
      <vt:lpstr>PART 1- Deduction in respect of certain payments</vt:lpstr>
      <vt:lpstr>PART 1- Deduction in respect of certain payments</vt:lpstr>
      <vt:lpstr>PART 1- Deduction in respect of certain payments</vt:lpstr>
      <vt:lpstr>PART 1- Deduction in respect of certain payments</vt:lpstr>
      <vt:lpstr>PART 1- Deduction in respect of certain payments</vt:lpstr>
      <vt:lpstr>PART 1- Deduction in respect of certain payments</vt:lpstr>
      <vt:lpstr>PART 1- Deduction in respect of certain payments</vt:lpstr>
      <vt:lpstr>PART 1- Deduction in respect of certain payments</vt:lpstr>
      <vt:lpstr>PART 1- Deduction in respect of certain payments</vt:lpstr>
      <vt:lpstr>PART 1- Deduction in respect of certain payments</vt:lpstr>
      <vt:lpstr>PART 1- Deduction in respect of certain payments</vt:lpstr>
      <vt:lpstr>PART II - Deduction in respect of certain INCOMES</vt:lpstr>
      <vt:lpstr>PART II - Deduction in respect of certain INCOMES</vt:lpstr>
      <vt:lpstr>PART II - Deduction in respect of certain INCOMES</vt:lpstr>
      <vt:lpstr>PART II - Deduction in respect of certain INCOMES</vt:lpstr>
      <vt:lpstr>PART III - Deduction in respect of OTHER INCOMES</vt:lpstr>
      <vt:lpstr>PART III - Deduction in respect of OTHER INCOMES</vt:lpstr>
      <vt:lpstr>PART III - Deduction in respect of OTHER INCOMES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AUDIT AMENDMENTS &amp; DEDUCTIONS UNDER CHAPTER VIA</dc:title>
  <dc:creator>Reshma Pillai</dc:creator>
  <cp:lastModifiedBy>Reshma Pillai</cp:lastModifiedBy>
  <cp:revision>81</cp:revision>
  <cp:lastPrinted>2021-09-09T06:46:42Z</cp:lastPrinted>
  <dcterms:created xsi:type="dcterms:W3CDTF">2021-09-06T10:39:22Z</dcterms:created>
  <dcterms:modified xsi:type="dcterms:W3CDTF">2021-09-09T09:22:28Z</dcterms:modified>
</cp:coreProperties>
</file>