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2"/>
  </p:notesMasterIdLst>
  <p:sldIdLst>
    <p:sldId id="256" r:id="rId2"/>
    <p:sldId id="258" r:id="rId3"/>
    <p:sldId id="257" r:id="rId4"/>
    <p:sldId id="2061" r:id="rId5"/>
    <p:sldId id="2062" r:id="rId6"/>
    <p:sldId id="2063" r:id="rId7"/>
    <p:sldId id="2064" r:id="rId8"/>
    <p:sldId id="259" r:id="rId9"/>
    <p:sldId id="260" r:id="rId10"/>
    <p:sldId id="2065" r:id="rId11"/>
    <p:sldId id="2066" r:id="rId12"/>
    <p:sldId id="794" r:id="rId13"/>
    <p:sldId id="808" r:id="rId14"/>
    <p:sldId id="763" r:id="rId15"/>
    <p:sldId id="766" r:id="rId16"/>
    <p:sldId id="796" r:id="rId17"/>
    <p:sldId id="797" r:id="rId18"/>
    <p:sldId id="800" r:id="rId19"/>
    <p:sldId id="2068" r:id="rId20"/>
    <p:sldId id="2090" r:id="rId21"/>
    <p:sldId id="2097" r:id="rId22"/>
    <p:sldId id="2095" r:id="rId23"/>
    <p:sldId id="2096" r:id="rId24"/>
    <p:sldId id="724" r:id="rId25"/>
    <p:sldId id="740" r:id="rId26"/>
    <p:sldId id="777" r:id="rId27"/>
    <p:sldId id="778" r:id="rId28"/>
    <p:sldId id="779" r:id="rId29"/>
    <p:sldId id="780" r:id="rId30"/>
    <p:sldId id="782" r:id="rId31"/>
    <p:sldId id="783" r:id="rId32"/>
    <p:sldId id="2051" r:id="rId33"/>
    <p:sldId id="2052" r:id="rId34"/>
    <p:sldId id="2053" r:id="rId35"/>
    <p:sldId id="2099" r:id="rId36"/>
    <p:sldId id="263" r:id="rId37"/>
    <p:sldId id="2069" r:id="rId38"/>
    <p:sldId id="2070" r:id="rId39"/>
    <p:sldId id="2071" r:id="rId40"/>
    <p:sldId id="2072" r:id="rId41"/>
    <p:sldId id="2073" r:id="rId42"/>
    <p:sldId id="2074" r:id="rId43"/>
    <p:sldId id="2075" r:id="rId44"/>
    <p:sldId id="2076" r:id="rId45"/>
    <p:sldId id="2100" r:id="rId46"/>
    <p:sldId id="2077" r:id="rId47"/>
    <p:sldId id="2091" r:id="rId48"/>
    <p:sldId id="2078" r:id="rId49"/>
    <p:sldId id="2079" r:id="rId50"/>
    <p:sldId id="2080" r:id="rId51"/>
    <p:sldId id="2092" r:id="rId52"/>
    <p:sldId id="2093" r:id="rId53"/>
    <p:sldId id="2101" r:id="rId54"/>
    <p:sldId id="2094" r:id="rId55"/>
    <p:sldId id="2098" r:id="rId56"/>
    <p:sldId id="803" r:id="rId57"/>
    <p:sldId id="804" r:id="rId58"/>
    <p:sldId id="805" r:id="rId59"/>
    <p:sldId id="2102" r:id="rId60"/>
    <p:sldId id="298"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87"/>
    <p:restoredTop sz="94681"/>
  </p:normalViewPr>
  <p:slideViewPr>
    <p:cSldViewPr snapToGrid="0" snapToObjects="1">
      <p:cViewPr varScale="1">
        <p:scale>
          <a:sx n="110" d="100"/>
          <a:sy n="110" d="100"/>
        </p:scale>
        <p:origin x="1104" y="17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516C3-531C-2447-8700-BEEABF73E6CC}" type="datetimeFigureOut">
              <a:rPr lang="en-US" smtClean="0"/>
              <a:t>6/18/21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24CFF-A157-9247-914C-B9998237D1E6}" type="slidenum">
              <a:rPr lang="en-US" smtClean="0"/>
              <a:t>‹#›</a:t>
            </a:fld>
            <a:endParaRPr lang="en-US"/>
          </a:p>
        </p:txBody>
      </p:sp>
    </p:spTree>
    <p:extLst>
      <p:ext uri="{BB962C8B-B14F-4D97-AF65-F5344CB8AC3E}">
        <p14:creationId xmlns:p14="http://schemas.microsoft.com/office/powerpoint/2010/main" val="235180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7D69F18-8CB4-3546-B6D9-AB76B38CABA1}" type="datetime1">
              <a:rPr lang="en-IN" smtClean="0"/>
              <a:t>18/06/21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22B830-4080-5D43-979D-BF06ACA009EB}" type="datetime1">
              <a:rPr lang="en-IN" smtClean="0"/>
              <a:t>18/06/21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998B26-8DC9-7543-91C9-A8672D6881B3}" type="datetime1">
              <a:rPr lang="en-IN" smtClean="0"/>
              <a:t>18/06/21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85E461-29AD-7944-8911-E84661A6C4D0}" type="datetime1">
              <a:rPr lang="en-IN" smtClean="0"/>
              <a:t>18/06/21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E1E82D-D179-944A-902D-58F26A3B9B25}" type="datetime1">
              <a:rPr lang="en-IN" smtClean="0"/>
              <a:t>18/06/21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3122B5-3ACB-1346-954D-1CF79451FEA4}" type="datetime1">
              <a:rPr lang="en-IN" smtClean="0"/>
              <a:t>18/06/21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903287-512C-E244-9A81-12DBBE9651E5}" type="datetime1">
              <a:rPr lang="en-IN" smtClean="0"/>
              <a:t>18/06/21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50820E-BD70-054A-BDE8-DEEAA2F82C44}" type="datetime1">
              <a:rPr lang="en-IN" smtClean="0"/>
              <a:t>18/06/21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CAF3F5-1594-A24F-9BFB-ED59417A375A}" type="datetime1">
              <a:rPr lang="en-IN" smtClean="0"/>
              <a:t>18/06/21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000A67-5D90-0448-82C3-35EE9447C5E4}" type="datetime1">
              <a:rPr lang="en-IN" smtClean="0"/>
              <a:t>18/06/21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03F74C-6F79-FB40-94B2-CA29BB505467}" type="datetime1">
              <a:rPr lang="en-IN" smtClean="0"/>
              <a:t>18/06/21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7D3662-96AE-9C45-9C5D-E09D147527D3}" type="datetime1">
              <a:rPr lang="en-IN" smtClean="0"/>
              <a:t>18/06/21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111049-6789-C946-9898-26E59AA1DE1E}" type="datetime1">
              <a:rPr lang="en-IN" smtClean="0"/>
              <a:t>18/06/21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29484E-6DFF-F94A-B60F-0FC97FA237DF}" type="datetime1">
              <a:rPr lang="en-IN" smtClean="0"/>
              <a:t>18/06/21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50E72-7735-264A-B83B-ADC2779E778F}" type="datetime1">
              <a:rPr lang="en-IN" smtClean="0"/>
              <a:t>18/06/21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ABBF0A-028A-1444-80D2-95A33682A91E}" type="datetime1">
              <a:rPr lang="en-IN" smtClean="0"/>
              <a:t>18/06/21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5B0C893-DD6A-CC46-9C48-841C1A69C671}" type="datetime1">
              <a:rPr lang="en-IN" smtClean="0"/>
              <a:t>18/06/21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A2441F-8F20-BD40-A546-2709BA05948F}" type="datetime1">
              <a:rPr lang="en-IN" smtClean="0"/>
              <a:t>18/06/21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E1F64-52C1-5E43-95A6-21E6D05341B8}"/>
              </a:ext>
            </a:extLst>
          </p:cNvPr>
          <p:cNvSpPr>
            <a:spLocks noGrp="1"/>
          </p:cNvSpPr>
          <p:nvPr>
            <p:ph type="ctrTitle"/>
          </p:nvPr>
        </p:nvSpPr>
        <p:spPr/>
        <p:txBody>
          <a:bodyPr/>
          <a:lstStyle/>
          <a:p>
            <a:r>
              <a:rPr lang="en-US" sz="4000" dirty="0"/>
              <a:t> </a:t>
            </a:r>
          </a:p>
        </p:txBody>
      </p:sp>
      <p:sp>
        <p:nvSpPr>
          <p:cNvPr id="3" name="Subtitle 2">
            <a:extLst>
              <a:ext uri="{FF2B5EF4-FFF2-40B4-BE49-F238E27FC236}">
                <a16:creationId xmlns:a16="http://schemas.microsoft.com/office/drawing/2014/main" id="{98262BC5-AE88-F248-837E-972F78971055}"/>
              </a:ext>
            </a:extLst>
          </p:cNvPr>
          <p:cNvSpPr>
            <a:spLocks noGrp="1"/>
          </p:cNvSpPr>
          <p:nvPr>
            <p:ph type="subTitle" idx="1"/>
          </p:nvPr>
        </p:nvSpPr>
        <p:spPr/>
        <p:txBody>
          <a:bodyPr>
            <a:normAutofit/>
          </a:bodyPr>
          <a:lstStyle/>
          <a:p>
            <a:r>
              <a:rPr lang="en-US" dirty="0"/>
              <a:t> </a:t>
            </a:r>
          </a:p>
          <a:p>
            <a:r>
              <a:rPr lang="en-US" sz="2400" dirty="0"/>
              <a:t> </a:t>
            </a:r>
          </a:p>
        </p:txBody>
      </p:sp>
      <p:pic>
        <p:nvPicPr>
          <p:cNvPr id="5" name="Picture 4" descr="A picture containing text, sign, screenshot&#10;&#10;Description automatically generated">
            <a:extLst>
              <a:ext uri="{FF2B5EF4-FFF2-40B4-BE49-F238E27FC236}">
                <a16:creationId xmlns:a16="http://schemas.microsoft.com/office/drawing/2014/main" id="{86F71E26-2EC6-5F4A-8C0F-C52BE250B950}"/>
              </a:ext>
            </a:extLst>
          </p:cNvPr>
          <p:cNvPicPr>
            <a:picLocks noChangeAspect="1"/>
          </p:cNvPicPr>
          <p:nvPr/>
        </p:nvPicPr>
        <p:blipFill>
          <a:blip r:embed="rId2"/>
          <a:stretch>
            <a:fillRect/>
          </a:stretch>
        </p:blipFill>
        <p:spPr>
          <a:xfrm>
            <a:off x="1743205" y="557172"/>
            <a:ext cx="8705589" cy="5979786"/>
          </a:xfrm>
          <a:prstGeom prst="rect">
            <a:avLst/>
          </a:prstGeom>
        </p:spPr>
      </p:pic>
      <p:sp>
        <p:nvSpPr>
          <p:cNvPr id="4" name="Slide Number Placeholder 3">
            <a:extLst>
              <a:ext uri="{FF2B5EF4-FFF2-40B4-BE49-F238E27FC236}">
                <a16:creationId xmlns:a16="http://schemas.microsoft.com/office/drawing/2014/main" id="{A5E8D64B-9A91-5443-8684-102AEED81981}"/>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413217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648517-F177-0C42-9957-E3A10431B5E0}"/>
              </a:ext>
            </a:extLst>
          </p:cNvPr>
          <p:cNvSpPr>
            <a:spLocks noGrp="1"/>
          </p:cNvSpPr>
          <p:nvPr>
            <p:ph type="ctrTitle"/>
          </p:nvPr>
        </p:nvSpPr>
        <p:spPr/>
        <p:txBody>
          <a:bodyPr/>
          <a:lstStyle/>
          <a:p>
            <a:r>
              <a:rPr lang="en-US" sz="4000" dirty="0"/>
              <a:t>Applying Auditing Standards in practice</a:t>
            </a:r>
          </a:p>
        </p:txBody>
      </p:sp>
      <p:sp>
        <p:nvSpPr>
          <p:cNvPr id="5" name="Subtitle 4">
            <a:extLst>
              <a:ext uri="{FF2B5EF4-FFF2-40B4-BE49-F238E27FC236}">
                <a16:creationId xmlns:a16="http://schemas.microsoft.com/office/drawing/2014/main" id="{10FC6C50-0C2A-E545-A521-7C4B17AADDC8}"/>
              </a:ext>
            </a:extLst>
          </p:cNvPr>
          <p:cNvSpPr>
            <a:spLocks noGrp="1"/>
          </p:cNvSpPr>
          <p:nvPr>
            <p:ph type="subTitle" idx="1"/>
          </p:nvPr>
        </p:nvSpPr>
        <p:spPr/>
        <p:txBody>
          <a:bodyPr/>
          <a:lstStyle/>
          <a:p>
            <a:endParaRPr lang="en-US"/>
          </a:p>
        </p:txBody>
      </p:sp>
      <p:sp>
        <p:nvSpPr>
          <p:cNvPr id="2" name="Slide Number Placeholder 1">
            <a:extLst>
              <a:ext uri="{FF2B5EF4-FFF2-40B4-BE49-F238E27FC236}">
                <a16:creationId xmlns:a16="http://schemas.microsoft.com/office/drawing/2014/main" id="{70AE332D-1435-674F-B4A4-73D0AC4D306D}"/>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1389391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A78EB2-044B-DD4C-9C90-5464C3D00D76}"/>
              </a:ext>
            </a:extLst>
          </p:cNvPr>
          <p:cNvSpPr>
            <a:spLocks noGrp="1"/>
          </p:cNvSpPr>
          <p:nvPr>
            <p:ph type="title"/>
          </p:nvPr>
        </p:nvSpPr>
        <p:spPr/>
        <p:txBody>
          <a:bodyPr/>
          <a:lstStyle/>
          <a:p>
            <a:r>
              <a:rPr lang="en-US" dirty="0"/>
              <a:t>Statutory Auditors of</a:t>
            </a:r>
          </a:p>
        </p:txBody>
      </p:sp>
      <p:sp>
        <p:nvSpPr>
          <p:cNvPr id="5" name="Text Placeholder 4">
            <a:extLst>
              <a:ext uri="{FF2B5EF4-FFF2-40B4-BE49-F238E27FC236}">
                <a16:creationId xmlns:a16="http://schemas.microsoft.com/office/drawing/2014/main" id="{ED6D717F-A183-4842-83A8-3E53C2EA99C0}"/>
              </a:ext>
            </a:extLst>
          </p:cNvPr>
          <p:cNvSpPr>
            <a:spLocks noGrp="1"/>
          </p:cNvSpPr>
          <p:nvPr>
            <p:ph type="body" idx="1"/>
          </p:nvPr>
        </p:nvSpPr>
        <p:spPr/>
        <p:txBody>
          <a:bodyPr/>
          <a:lstStyle/>
          <a:p>
            <a:endParaRPr lang="en-US"/>
          </a:p>
        </p:txBody>
      </p:sp>
      <p:pic>
        <p:nvPicPr>
          <p:cNvPr id="10" name="Content Placeholder 9">
            <a:extLst>
              <a:ext uri="{FF2B5EF4-FFF2-40B4-BE49-F238E27FC236}">
                <a16:creationId xmlns:a16="http://schemas.microsoft.com/office/drawing/2014/main" id="{31039569-9376-4F47-8710-A26149922CD2}"/>
              </a:ext>
            </a:extLst>
          </p:cNvPr>
          <p:cNvPicPr>
            <a:picLocks noGrp="1" noChangeAspect="1"/>
          </p:cNvPicPr>
          <p:nvPr>
            <p:ph sz="half" idx="2"/>
          </p:nvPr>
        </p:nvPicPr>
        <p:blipFill>
          <a:blip r:embed="rId2"/>
          <a:stretch>
            <a:fillRect/>
          </a:stretch>
        </p:blipFill>
        <p:spPr>
          <a:xfrm>
            <a:off x="1157468" y="3623206"/>
            <a:ext cx="4589764" cy="1303867"/>
          </a:xfrm>
        </p:spPr>
      </p:pic>
      <p:sp>
        <p:nvSpPr>
          <p:cNvPr id="7" name="Text Placeholder 6">
            <a:extLst>
              <a:ext uri="{FF2B5EF4-FFF2-40B4-BE49-F238E27FC236}">
                <a16:creationId xmlns:a16="http://schemas.microsoft.com/office/drawing/2014/main" id="{83B41D08-0DA2-234E-AC9B-4B6B92A53D21}"/>
              </a:ext>
            </a:extLst>
          </p:cNvPr>
          <p:cNvSpPr>
            <a:spLocks noGrp="1"/>
          </p:cNvSpPr>
          <p:nvPr>
            <p:ph type="body" sz="quarter" idx="3"/>
          </p:nvPr>
        </p:nvSpPr>
        <p:spPr/>
        <p:txBody>
          <a:bodyPr/>
          <a:lstStyle/>
          <a:p>
            <a:endParaRPr lang="en-US"/>
          </a:p>
        </p:txBody>
      </p:sp>
      <p:sp>
        <p:nvSpPr>
          <p:cNvPr id="8" name="Content Placeholder 7">
            <a:extLst>
              <a:ext uri="{FF2B5EF4-FFF2-40B4-BE49-F238E27FC236}">
                <a16:creationId xmlns:a16="http://schemas.microsoft.com/office/drawing/2014/main" id="{5D2A400A-631E-8D43-8450-B37C74F3E8E1}"/>
              </a:ext>
            </a:extLst>
          </p:cNvPr>
          <p:cNvSpPr>
            <a:spLocks noGrp="1"/>
          </p:cNvSpPr>
          <p:nvPr>
            <p:ph sz="quarter" idx="4"/>
          </p:nvPr>
        </p:nvSpPr>
        <p:spPr/>
        <p:txBody>
          <a:bodyPr/>
          <a:lstStyle/>
          <a:p>
            <a:r>
              <a:rPr lang="en-US" dirty="0"/>
              <a:t>31</a:t>
            </a:r>
            <a:r>
              <a:rPr lang="en-US" baseline="30000" dirty="0"/>
              <a:t>st</a:t>
            </a:r>
            <a:r>
              <a:rPr lang="en-US" dirty="0"/>
              <a:t> March 2021</a:t>
            </a:r>
          </a:p>
          <a:p>
            <a:r>
              <a:rPr lang="en-US" dirty="0"/>
              <a:t>Audit to be completed by 31</a:t>
            </a:r>
            <a:r>
              <a:rPr lang="en-US" baseline="30000" dirty="0"/>
              <a:t>st</a:t>
            </a:r>
            <a:r>
              <a:rPr lang="en-US" dirty="0"/>
              <a:t> July 2021</a:t>
            </a:r>
          </a:p>
        </p:txBody>
      </p:sp>
      <p:sp>
        <p:nvSpPr>
          <p:cNvPr id="2" name="Slide Number Placeholder 1">
            <a:extLst>
              <a:ext uri="{FF2B5EF4-FFF2-40B4-BE49-F238E27FC236}">
                <a16:creationId xmlns:a16="http://schemas.microsoft.com/office/drawing/2014/main" id="{267B3F4A-7196-4446-AE42-AF5B0AA2A388}"/>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3030184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88BC1-6418-1446-AB76-C243C0CDE4CF}"/>
              </a:ext>
            </a:extLst>
          </p:cNvPr>
          <p:cNvSpPr>
            <a:spLocks noGrp="1"/>
          </p:cNvSpPr>
          <p:nvPr>
            <p:ph type="title"/>
          </p:nvPr>
        </p:nvSpPr>
        <p:spPr/>
        <p:txBody>
          <a:bodyPr/>
          <a:lstStyle/>
          <a:p>
            <a:r>
              <a:rPr lang="en-US" dirty="0"/>
              <a:t>SQC 1</a:t>
            </a:r>
          </a:p>
        </p:txBody>
      </p:sp>
      <p:sp>
        <p:nvSpPr>
          <p:cNvPr id="3" name="Content Placeholder 2">
            <a:extLst>
              <a:ext uri="{FF2B5EF4-FFF2-40B4-BE49-F238E27FC236}">
                <a16:creationId xmlns:a16="http://schemas.microsoft.com/office/drawing/2014/main" id="{C5C5F241-E0DE-9D43-8825-34F8081CAB26}"/>
              </a:ext>
            </a:extLst>
          </p:cNvPr>
          <p:cNvSpPr>
            <a:spLocks noGrp="1"/>
          </p:cNvSpPr>
          <p:nvPr>
            <p:ph idx="1"/>
          </p:nvPr>
        </p:nvSpPr>
        <p:spPr/>
        <p:txBody>
          <a:bodyPr/>
          <a:lstStyle/>
          <a:p>
            <a:pPr marL="0" indent="0">
              <a:buNone/>
            </a:pPr>
            <a:endParaRPr lang="en-US" dirty="0"/>
          </a:p>
          <a:p>
            <a:r>
              <a:rPr lang="en-US" dirty="0"/>
              <a:t>Theme of the Standard</a:t>
            </a:r>
          </a:p>
          <a:p>
            <a:endParaRPr lang="en-US" dirty="0"/>
          </a:p>
          <a:p>
            <a:r>
              <a:rPr lang="en-US" dirty="0"/>
              <a:t>“ The firm should establish policies and procedures”</a:t>
            </a:r>
          </a:p>
        </p:txBody>
      </p:sp>
      <p:sp>
        <p:nvSpPr>
          <p:cNvPr id="4" name="Slide Number Placeholder 3">
            <a:extLst>
              <a:ext uri="{FF2B5EF4-FFF2-40B4-BE49-F238E27FC236}">
                <a16:creationId xmlns:a16="http://schemas.microsoft.com/office/drawing/2014/main" id="{8396C2EC-308D-3D4B-8B2A-D8C0685A8DFB}"/>
              </a:ext>
            </a:extLst>
          </p:cNvPr>
          <p:cNvSpPr>
            <a:spLocks noGrp="1"/>
          </p:cNvSpPr>
          <p:nvPr>
            <p:ph type="sldNum" sz="quarter" idx="12"/>
          </p:nvPr>
        </p:nvSpPr>
        <p:spPr/>
        <p:txBody>
          <a:bodyPr/>
          <a:lstStyle/>
          <a:p>
            <a:fld id="{E97799C9-84D9-46D2-A11E-BCF8A720529D}" type="slidenum">
              <a:rPr lang="en-US" smtClean="0"/>
              <a:t>12</a:t>
            </a:fld>
            <a:endParaRPr lang="en-US" dirty="0"/>
          </a:p>
        </p:txBody>
      </p:sp>
    </p:spTree>
    <p:extLst>
      <p:ext uri="{BB962C8B-B14F-4D97-AF65-F5344CB8AC3E}">
        <p14:creationId xmlns:p14="http://schemas.microsoft.com/office/powerpoint/2010/main" val="787115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BE162-AF95-114E-9858-D3B12BEA993B}"/>
              </a:ext>
            </a:extLst>
          </p:cNvPr>
          <p:cNvSpPr>
            <a:spLocks noGrp="1"/>
          </p:cNvSpPr>
          <p:nvPr>
            <p:ph type="title"/>
          </p:nvPr>
        </p:nvSpPr>
        <p:spPr/>
        <p:txBody>
          <a:bodyPr/>
          <a:lstStyle/>
          <a:p>
            <a:r>
              <a:rPr lang="en-US" dirty="0"/>
              <a:t>Why? </a:t>
            </a:r>
          </a:p>
        </p:txBody>
      </p:sp>
      <p:sp>
        <p:nvSpPr>
          <p:cNvPr id="3" name="Content Placeholder 2">
            <a:extLst>
              <a:ext uri="{FF2B5EF4-FFF2-40B4-BE49-F238E27FC236}">
                <a16:creationId xmlns:a16="http://schemas.microsoft.com/office/drawing/2014/main" id="{9E91B7E5-61CB-E043-8D24-4BA3837E9361}"/>
              </a:ext>
            </a:extLst>
          </p:cNvPr>
          <p:cNvSpPr>
            <a:spLocks noGrp="1"/>
          </p:cNvSpPr>
          <p:nvPr>
            <p:ph idx="1"/>
          </p:nvPr>
        </p:nvSpPr>
        <p:spPr/>
        <p:txBody>
          <a:bodyPr/>
          <a:lstStyle/>
          <a:p>
            <a:pPr algn="just"/>
            <a:r>
              <a:rPr lang="en-IN" dirty="0"/>
              <a:t>We have complied with the relevant applicable requirements of the Standard on Quality Control (SQC) 1, Quality Control for Firms that Perform Audits and Reviews of Historical Financial Information, and Other Assurance and Related Services Engagements.</a:t>
            </a:r>
          </a:p>
          <a:p>
            <a:endParaRPr lang="en-US" dirty="0"/>
          </a:p>
        </p:txBody>
      </p:sp>
      <p:sp>
        <p:nvSpPr>
          <p:cNvPr id="4" name="Slide Number Placeholder 3">
            <a:extLst>
              <a:ext uri="{FF2B5EF4-FFF2-40B4-BE49-F238E27FC236}">
                <a16:creationId xmlns:a16="http://schemas.microsoft.com/office/drawing/2014/main" id="{9D22025D-BAE0-074D-981D-6ABF26C59796}"/>
              </a:ext>
            </a:extLst>
          </p:cNvPr>
          <p:cNvSpPr>
            <a:spLocks noGrp="1"/>
          </p:cNvSpPr>
          <p:nvPr>
            <p:ph type="sldNum" sz="quarter" idx="12"/>
          </p:nvPr>
        </p:nvSpPr>
        <p:spPr/>
        <p:txBody>
          <a:bodyPr/>
          <a:lstStyle/>
          <a:p>
            <a:fld id="{E97799C9-84D9-46D2-A11E-BCF8A720529D}" type="slidenum">
              <a:rPr lang="en-US" smtClean="0"/>
              <a:t>13</a:t>
            </a:fld>
            <a:endParaRPr lang="en-US" dirty="0"/>
          </a:p>
        </p:txBody>
      </p:sp>
    </p:spTree>
    <p:extLst>
      <p:ext uri="{BB962C8B-B14F-4D97-AF65-F5344CB8AC3E}">
        <p14:creationId xmlns:p14="http://schemas.microsoft.com/office/powerpoint/2010/main" val="2611571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8A543-A9FC-7447-B89D-6B27C145D5A4}"/>
              </a:ext>
            </a:extLst>
          </p:cNvPr>
          <p:cNvSpPr>
            <a:spLocks noGrp="1"/>
          </p:cNvSpPr>
          <p:nvPr>
            <p:ph type="title"/>
          </p:nvPr>
        </p:nvSpPr>
        <p:spPr/>
        <p:txBody>
          <a:bodyPr/>
          <a:lstStyle/>
          <a:p>
            <a:r>
              <a:rPr lang="en-US" dirty="0"/>
              <a:t>Mandate</a:t>
            </a:r>
          </a:p>
        </p:txBody>
      </p:sp>
      <p:sp>
        <p:nvSpPr>
          <p:cNvPr id="3" name="Content Placeholder 2">
            <a:extLst>
              <a:ext uri="{FF2B5EF4-FFF2-40B4-BE49-F238E27FC236}">
                <a16:creationId xmlns:a16="http://schemas.microsoft.com/office/drawing/2014/main" id="{2367AAA4-1A82-9748-8098-CA71F4BAF081}"/>
              </a:ext>
            </a:extLst>
          </p:cNvPr>
          <p:cNvSpPr>
            <a:spLocks noGrp="1"/>
          </p:cNvSpPr>
          <p:nvPr>
            <p:ph idx="1"/>
          </p:nvPr>
        </p:nvSpPr>
        <p:spPr/>
        <p:txBody>
          <a:bodyPr/>
          <a:lstStyle/>
          <a:p>
            <a:pPr algn="just"/>
            <a:r>
              <a:rPr lang="en-IN" dirty="0"/>
              <a:t>The firm should establish a system of quality control designed to provide it with reasonable assurance that the firm and its personnel comply with professional standards and regulatory and legal requirements, and that reports issued by the firm or engagement partner(s) are appropriate in the circumstances. </a:t>
            </a:r>
          </a:p>
          <a:p>
            <a:endParaRPr lang="en-US" dirty="0"/>
          </a:p>
        </p:txBody>
      </p:sp>
      <p:sp>
        <p:nvSpPr>
          <p:cNvPr id="4" name="Slide Number Placeholder 3">
            <a:extLst>
              <a:ext uri="{FF2B5EF4-FFF2-40B4-BE49-F238E27FC236}">
                <a16:creationId xmlns:a16="http://schemas.microsoft.com/office/drawing/2014/main" id="{871A91B0-1441-7B47-A1B6-0A3D920ADBC2}"/>
              </a:ext>
            </a:extLst>
          </p:cNvPr>
          <p:cNvSpPr>
            <a:spLocks noGrp="1"/>
          </p:cNvSpPr>
          <p:nvPr>
            <p:ph type="sldNum" sz="quarter" idx="12"/>
          </p:nvPr>
        </p:nvSpPr>
        <p:spPr/>
        <p:txBody>
          <a:bodyPr/>
          <a:lstStyle/>
          <a:p>
            <a:fld id="{E97799C9-84D9-46D2-A11E-BCF8A720529D}" type="slidenum">
              <a:rPr lang="en-US" smtClean="0"/>
              <a:t>14</a:t>
            </a:fld>
            <a:endParaRPr lang="en-US" dirty="0"/>
          </a:p>
        </p:txBody>
      </p:sp>
    </p:spTree>
    <p:extLst>
      <p:ext uri="{BB962C8B-B14F-4D97-AF65-F5344CB8AC3E}">
        <p14:creationId xmlns:p14="http://schemas.microsoft.com/office/powerpoint/2010/main" val="204554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8A9B5-D52B-6F46-855F-C4F8E1DD0A67}"/>
              </a:ext>
            </a:extLst>
          </p:cNvPr>
          <p:cNvSpPr>
            <a:spLocks noGrp="1"/>
          </p:cNvSpPr>
          <p:nvPr>
            <p:ph type="title"/>
          </p:nvPr>
        </p:nvSpPr>
        <p:spPr/>
        <p:txBody>
          <a:bodyPr/>
          <a:lstStyle/>
          <a:p>
            <a:r>
              <a:rPr lang="en-US" dirty="0"/>
              <a:t>Elements of a QC system</a:t>
            </a:r>
          </a:p>
        </p:txBody>
      </p:sp>
      <p:graphicFrame>
        <p:nvGraphicFramePr>
          <p:cNvPr id="4" name="Table 4">
            <a:extLst>
              <a:ext uri="{FF2B5EF4-FFF2-40B4-BE49-F238E27FC236}">
                <a16:creationId xmlns:a16="http://schemas.microsoft.com/office/drawing/2014/main" id="{232DB71E-0B57-9441-988C-2BD664045D0B}"/>
              </a:ext>
            </a:extLst>
          </p:cNvPr>
          <p:cNvGraphicFramePr>
            <a:graphicFrameLocks noGrp="1"/>
          </p:cNvGraphicFramePr>
          <p:nvPr>
            <p:ph idx="1"/>
            <p:extLst>
              <p:ext uri="{D42A27DB-BD31-4B8C-83A1-F6EECF244321}">
                <p14:modId xmlns:p14="http://schemas.microsoft.com/office/powerpoint/2010/main" val="2847267991"/>
              </p:ext>
            </p:extLst>
          </p:nvPr>
        </p:nvGraphicFramePr>
        <p:xfrm>
          <a:off x="1295400" y="2557463"/>
          <a:ext cx="9601200" cy="2711269"/>
        </p:xfrm>
        <a:graphic>
          <a:graphicData uri="http://schemas.openxmlformats.org/drawingml/2006/table">
            <a:tbl>
              <a:tblPr firstRow="1" bandRow="1">
                <a:tableStyleId>{00A15C55-8517-42AA-B614-E9B94910E393}</a:tableStyleId>
              </a:tblPr>
              <a:tblGrid>
                <a:gridCol w="9601200">
                  <a:extLst>
                    <a:ext uri="{9D8B030D-6E8A-4147-A177-3AD203B41FA5}">
                      <a16:colId xmlns:a16="http://schemas.microsoft.com/office/drawing/2014/main" val="2600490116"/>
                    </a:ext>
                  </a:extLst>
                </a:gridCol>
              </a:tblGrid>
              <a:tr h="370840">
                <a:tc>
                  <a:txBody>
                    <a:bodyPr/>
                    <a:lstStyle/>
                    <a:p>
                      <a:r>
                        <a:rPr lang="en-US" dirty="0"/>
                        <a:t>Leadership responsibilities for quality within the firm</a:t>
                      </a:r>
                    </a:p>
                  </a:txBody>
                  <a:tcPr/>
                </a:tc>
                <a:extLst>
                  <a:ext uri="{0D108BD9-81ED-4DB2-BD59-A6C34878D82A}">
                    <a16:rowId xmlns:a16="http://schemas.microsoft.com/office/drawing/2014/main" val="265488835"/>
                  </a:ext>
                </a:extLst>
              </a:tr>
              <a:tr h="486229">
                <a:tc>
                  <a:txBody>
                    <a:bodyPr/>
                    <a:lstStyle/>
                    <a:p>
                      <a:r>
                        <a:rPr lang="en-US" dirty="0"/>
                        <a:t>Ethical requirements</a:t>
                      </a:r>
                    </a:p>
                  </a:txBody>
                  <a:tcPr/>
                </a:tc>
                <a:extLst>
                  <a:ext uri="{0D108BD9-81ED-4DB2-BD59-A6C34878D82A}">
                    <a16:rowId xmlns:a16="http://schemas.microsoft.com/office/drawing/2014/main" val="3055369311"/>
                  </a:ext>
                </a:extLst>
              </a:tr>
              <a:tr h="370840">
                <a:tc>
                  <a:txBody>
                    <a:bodyPr/>
                    <a:lstStyle/>
                    <a:p>
                      <a:r>
                        <a:rPr lang="en-US" dirty="0"/>
                        <a:t>Acceptance and continuance of client relationships</a:t>
                      </a:r>
                    </a:p>
                  </a:txBody>
                  <a:tcPr/>
                </a:tc>
                <a:extLst>
                  <a:ext uri="{0D108BD9-81ED-4DB2-BD59-A6C34878D82A}">
                    <a16:rowId xmlns:a16="http://schemas.microsoft.com/office/drawing/2014/main" val="2579743958"/>
                  </a:ext>
                </a:extLst>
              </a:tr>
              <a:tr h="370840">
                <a:tc>
                  <a:txBody>
                    <a:bodyPr/>
                    <a:lstStyle/>
                    <a:p>
                      <a:r>
                        <a:rPr lang="en-US" dirty="0"/>
                        <a:t>Human Resources</a:t>
                      </a:r>
                    </a:p>
                  </a:txBody>
                  <a:tcPr/>
                </a:tc>
                <a:extLst>
                  <a:ext uri="{0D108BD9-81ED-4DB2-BD59-A6C34878D82A}">
                    <a16:rowId xmlns:a16="http://schemas.microsoft.com/office/drawing/2014/main" val="3601526228"/>
                  </a:ext>
                </a:extLst>
              </a:tr>
              <a:tr h="370840">
                <a:tc>
                  <a:txBody>
                    <a:bodyPr/>
                    <a:lstStyle/>
                    <a:p>
                      <a:r>
                        <a:rPr lang="en-US" dirty="0"/>
                        <a:t>Engagement performance</a:t>
                      </a:r>
                    </a:p>
                  </a:txBody>
                  <a:tcPr/>
                </a:tc>
                <a:extLst>
                  <a:ext uri="{0D108BD9-81ED-4DB2-BD59-A6C34878D82A}">
                    <a16:rowId xmlns:a16="http://schemas.microsoft.com/office/drawing/2014/main" val="2745404561"/>
                  </a:ext>
                </a:extLst>
              </a:tr>
              <a:tr h="370840">
                <a:tc>
                  <a:txBody>
                    <a:bodyPr/>
                    <a:lstStyle/>
                    <a:p>
                      <a:r>
                        <a:rPr lang="en-US" dirty="0"/>
                        <a:t>Monitoring</a:t>
                      </a:r>
                    </a:p>
                  </a:txBody>
                  <a:tcPr/>
                </a:tc>
                <a:extLst>
                  <a:ext uri="{0D108BD9-81ED-4DB2-BD59-A6C34878D82A}">
                    <a16:rowId xmlns:a16="http://schemas.microsoft.com/office/drawing/2014/main" val="1804630249"/>
                  </a:ext>
                </a:extLst>
              </a:tr>
              <a:tr h="370840">
                <a:tc>
                  <a:txBody>
                    <a:bodyPr/>
                    <a:lstStyle/>
                    <a:p>
                      <a:endParaRPr lang="en-US" dirty="0"/>
                    </a:p>
                  </a:txBody>
                  <a:tcPr/>
                </a:tc>
                <a:extLst>
                  <a:ext uri="{0D108BD9-81ED-4DB2-BD59-A6C34878D82A}">
                    <a16:rowId xmlns:a16="http://schemas.microsoft.com/office/drawing/2014/main" val="151211266"/>
                  </a:ext>
                </a:extLst>
              </a:tr>
            </a:tbl>
          </a:graphicData>
        </a:graphic>
      </p:graphicFrame>
      <p:sp>
        <p:nvSpPr>
          <p:cNvPr id="3" name="Slide Number Placeholder 2">
            <a:extLst>
              <a:ext uri="{FF2B5EF4-FFF2-40B4-BE49-F238E27FC236}">
                <a16:creationId xmlns:a16="http://schemas.microsoft.com/office/drawing/2014/main" id="{9CF3A307-CC97-CC45-A898-8BCE4CBE1D8F}"/>
              </a:ext>
            </a:extLst>
          </p:cNvPr>
          <p:cNvSpPr>
            <a:spLocks noGrp="1"/>
          </p:cNvSpPr>
          <p:nvPr>
            <p:ph type="sldNum" sz="quarter" idx="12"/>
          </p:nvPr>
        </p:nvSpPr>
        <p:spPr/>
        <p:txBody>
          <a:bodyPr/>
          <a:lstStyle/>
          <a:p>
            <a:fld id="{E97799C9-84D9-46D2-A11E-BCF8A720529D}" type="slidenum">
              <a:rPr lang="en-US" smtClean="0"/>
              <a:t>15</a:t>
            </a:fld>
            <a:endParaRPr lang="en-US" dirty="0"/>
          </a:p>
        </p:txBody>
      </p:sp>
    </p:spTree>
    <p:extLst>
      <p:ext uri="{BB962C8B-B14F-4D97-AF65-F5344CB8AC3E}">
        <p14:creationId xmlns:p14="http://schemas.microsoft.com/office/powerpoint/2010/main" val="2178698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F6B68-FCD1-C040-BB76-1B7B91A9374B}"/>
              </a:ext>
            </a:extLst>
          </p:cNvPr>
          <p:cNvSpPr>
            <a:spLocks noGrp="1"/>
          </p:cNvSpPr>
          <p:nvPr>
            <p:ph type="title"/>
          </p:nvPr>
        </p:nvSpPr>
        <p:spPr/>
        <p:txBody>
          <a:bodyPr/>
          <a:lstStyle/>
          <a:p>
            <a:r>
              <a:rPr lang="en-US" dirty="0"/>
              <a:t>Engagement documentation</a:t>
            </a:r>
          </a:p>
        </p:txBody>
      </p:sp>
      <p:sp>
        <p:nvSpPr>
          <p:cNvPr id="3" name="Content Placeholder 2">
            <a:extLst>
              <a:ext uri="{FF2B5EF4-FFF2-40B4-BE49-F238E27FC236}">
                <a16:creationId xmlns:a16="http://schemas.microsoft.com/office/drawing/2014/main" id="{B95CEF7D-1EB3-FE44-A4AB-BC4A6005C27D}"/>
              </a:ext>
            </a:extLst>
          </p:cNvPr>
          <p:cNvSpPr>
            <a:spLocks noGrp="1"/>
          </p:cNvSpPr>
          <p:nvPr>
            <p:ph idx="1"/>
          </p:nvPr>
        </p:nvSpPr>
        <p:spPr/>
        <p:txBody>
          <a:bodyPr/>
          <a:lstStyle/>
          <a:p>
            <a:r>
              <a:rPr lang="en-US" dirty="0"/>
              <a:t>Retention period</a:t>
            </a:r>
          </a:p>
          <a:p>
            <a:r>
              <a:rPr lang="en-US" dirty="0"/>
              <a:t>No shorter than seven years from the date of the auditors’ report</a:t>
            </a:r>
          </a:p>
          <a:p>
            <a:pPr marL="0" indent="0">
              <a:buNone/>
            </a:pPr>
            <a:endParaRPr lang="en-US" dirty="0"/>
          </a:p>
        </p:txBody>
      </p:sp>
      <p:sp>
        <p:nvSpPr>
          <p:cNvPr id="4" name="Slide Number Placeholder 3">
            <a:extLst>
              <a:ext uri="{FF2B5EF4-FFF2-40B4-BE49-F238E27FC236}">
                <a16:creationId xmlns:a16="http://schemas.microsoft.com/office/drawing/2014/main" id="{1349F8B3-6FE8-7142-A8A0-9893ABB9C74F}"/>
              </a:ext>
            </a:extLst>
          </p:cNvPr>
          <p:cNvSpPr>
            <a:spLocks noGrp="1"/>
          </p:cNvSpPr>
          <p:nvPr>
            <p:ph type="sldNum" sz="quarter" idx="12"/>
          </p:nvPr>
        </p:nvSpPr>
        <p:spPr/>
        <p:txBody>
          <a:bodyPr/>
          <a:lstStyle/>
          <a:p>
            <a:fld id="{E97799C9-84D9-46D2-A11E-BCF8A720529D}" type="slidenum">
              <a:rPr lang="en-US" smtClean="0"/>
              <a:t>16</a:t>
            </a:fld>
            <a:endParaRPr lang="en-US" dirty="0"/>
          </a:p>
        </p:txBody>
      </p:sp>
    </p:spTree>
    <p:extLst>
      <p:ext uri="{BB962C8B-B14F-4D97-AF65-F5344CB8AC3E}">
        <p14:creationId xmlns:p14="http://schemas.microsoft.com/office/powerpoint/2010/main" val="1997347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A5AE4-4FC8-7F48-9DC7-3D71585A1C63}"/>
              </a:ext>
            </a:extLst>
          </p:cNvPr>
          <p:cNvSpPr>
            <a:spLocks noGrp="1"/>
          </p:cNvSpPr>
          <p:nvPr>
            <p:ph type="title"/>
          </p:nvPr>
        </p:nvSpPr>
        <p:spPr/>
        <p:txBody>
          <a:bodyPr/>
          <a:lstStyle/>
          <a:p>
            <a:r>
              <a:rPr lang="en-US" dirty="0"/>
              <a:t>Monitoring</a:t>
            </a:r>
          </a:p>
        </p:txBody>
      </p:sp>
      <p:sp>
        <p:nvSpPr>
          <p:cNvPr id="3" name="Content Placeholder 2">
            <a:extLst>
              <a:ext uri="{FF2B5EF4-FFF2-40B4-BE49-F238E27FC236}">
                <a16:creationId xmlns:a16="http://schemas.microsoft.com/office/drawing/2014/main" id="{19D40ECD-4123-D74A-AE43-5A600BABFFAF}"/>
              </a:ext>
            </a:extLst>
          </p:cNvPr>
          <p:cNvSpPr>
            <a:spLocks noGrp="1"/>
          </p:cNvSpPr>
          <p:nvPr>
            <p:ph idx="1"/>
          </p:nvPr>
        </p:nvSpPr>
        <p:spPr/>
        <p:txBody>
          <a:bodyPr/>
          <a:lstStyle/>
          <a:p>
            <a:pPr algn="just"/>
            <a:r>
              <a:rPr lang="en-IN" dirty="0"/>
              <a:t>Such policies and procedures should include an ongoing consideration and evaluation of the firm’s system of quality control, including a periodic inspection of a selection of completed engagements. </a:t>
            </a:r>
          </a:p>
          <a:p>
            <a:pPr algn="just"/>
            <a:r>
              <a:rPr lang="en-IN" dirty="0"/>
              <a:t>Find out deficiencies, if any</a:t>
            </a:r>
          </a:p>
          <a:p>
            <a:pPr marL="0" indent="0" algn="just">
              <a:buNone/>
            </a:pPr>
            <a:endParaRPr lang="en-IN" dirty="0"/>
          </a:p>
          <a:p>
            <a:endParaRPr lang="en-US" dirty="0"/>
          </a:p>
        </p:txBody>
      </p:sp>
      <p:sp>
        <p:nvSpPr>
          <p:cNvPr id="4" name="Slide Number Placeholder 3">
            <a:extLst>
              <a:ext uri="{FF2B5EF4-FFF2-40B4-BE49-F238E27FC236}">
                <a16:creationId xmlns:a16="http://schemas.microsoft.com/office/drawing/2014/main" id="{0349CFB0-17FB-7C46-A8D9-3BA32F8990E0}"/>
              </a:ext>
            </a:extLst>
          </p:cNvPr>
          <p:cNvSpPr>
            <a:spLocks noGrp="1"/>
          </p:cNvSpPr>
          <p:nvPr>
            <p:ph type="sldNum" sz="quarter" idx="12"/>
          </p:nvPr>
        </p:nvSpPr>
        <p:spPr/>
        <p:txBody>
          <a:bodyPr/>
          <a:lstStyle/>
          <a:p>
            <a:fld id="{E97799C9-84D9-46D2-A11E-BCF8A720529D}" type="slidenum">
              <a:rPr lang="en-US" smtClean="0"/>
              <a:t>17</a:t>
            </a:fld>
            <a:endParaRPr lang="en-US" dirty="0"/>
          </a:p>
        </p:txBody>
      </p:sp>
    </p:spTree>
    <p:extLst>
      <p:ext uri="{BB962C8B-B14F-4D97-AF65-F5344CB8AC3E}">
        <p14:creationId xmlns:p14="http://schemas.microsoft.com/office/powerpoint/2010/main" val="383028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1F2B3-C6DE-B049-80B4-B83BBB56978A}"/>
              </a:ext>
            </a:extLst>
          </p:cNvPr>
          <p:cNvSpPr>
            <a:spLocks noGrp="1"/>
          </p:cNvSpPr>
          <p:nvPr>
            <p:ph type="title"/>
          </p:nvPr>
        </p:nvSpPr>
        <p:spPr/>
        <p:txBody>
          <a:bodyPr/>
          <a:lstStyle/>
          <a:p>
            <a:r>
              <a:rPr lang="en-US" dirty="0"/>
              <a:t>Deficiencies</a:t>
            </a:r>
          </a:p>
        </p:txBody>
      </p:sp>
      <p:sp>
        <p:nvSpPr>
          <p:cNvPr id="3" name="Content Placeholder 2">
            <a:extLst>
              <a:ext uri="{FF2B5EF4-FFF2-40B4-BE49-F238E27FC236}">
                <a16:creationId xmlns:a16="http://schemas.microsoft.com/office/drawing/2014/main" id="{A627ADE8-398A-0746-92F8-CD57B0130075}"/>
              </a:ext>
            </a:extLst>
          </p:cNvPr>
          <p:cNvSpPr>
            <a:spLocks noGrp="1"/>
          </p:cNvSpPr>
          <p:nvPr>
            <p:ph idx="1"/>
          </p:nvPr>
        </p:nvSpPr>
        <p:spPr/>
        <p:txBody>
          <a:bodyPr/>
          <a:lstStyle/>
          <a:p>
            <a:pPr marL="0" indent="0">
              <a:buNone/>
            </a:pPr>
            <a:endParaRPr lang="en-US" dirty="0"/>
          </a:p>
          <a:p>
            <a:r>
              <a:rPr lang="en-US" dirty="0"/>
              <a:t>List out the deficiencies</a:t>
            </a:r>
          </a:p>
          <a:p>
            <a:r>
              <a:rPr lang="en-US" dirty="0"/>
              <a:t>Recommend remedial action</a:t>
            </a:r>
          </a:p>
        </p:txBody>
      </p:sp>
      <p:sp>
        <p:nvSpPr>
          <p:cNvPr id="4" name="Slide Number Placeholder 3">
            <a:extLst>
              <a:ext uri="{FF2B5EF4-FFF2-40B4-BE49-F238E27FC236}">
                <a16:creationId xmlns:a16="http://schemas.microsoft.com/office/drawing/2014/main" id="{7EE87132-9284-5741-A017-0CBAD2947711}"/>
              </a:ext>
            </a:extLst>
          </p:cNvPr>
          <p:cNvSpPr>
            <a:spLocks noGrp="1"/>
          </p:cNvSpPr>
          <p:nvPr>
            <p:ph type="sldNum" sz="quarter" idx="12"/>
          </p:nvPr>
        </p:nvSpPr>
        <p:spPr/>
        <p:txBody>
          <a:bodyPr/>
          <a:lstStyle/>
          <a:p>
            <a:fld id="{E97799C9-84D9-46D2-A11E-BCF8A720529D}" type="slidenum">
              <a:rPr lang="en-US" smtClean="0"/>
              <a:t>18</a:t>
            </a:fld>
            <a:endParaRPr lang="en-US" dirty="0"/>
          </a:p>
        </p:txBody>
      </p:sp>
    </p:spTree>
    <p:extLst>
      <p:ext uri="{BB962C8B-B14F-4D97-AF65-F5344CB8AC3E}">
        <p14:creationId xmlns:p14="http://schemas.microsoft.com/office/powerpoint/2010/main" val="4247785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23F63-9D38-274A-A73B-5B60BC5A377E}"/>
              </a:ext>
            </a:extLst>
          </p:cNvPr>
          <p:cNvSpPr>
            <a:spLocks noGrp="1"/>
          </p:cNvSpPr>
          <p:nvPr>
            <p:ph type="title"/>
          </p:nvPr>
        </p:nvSpPr>
        <p:spPr/>
        <p:txBody>
          <a:bodyPr/>
          <a:lstStyle/>
          <a:p>
            <a:r>
              <a:rPr lang="en-US" dirty="0"/>
              <a:t>FACT Audit</a:t>
            </a:r>
          </a:p>
        </p:txBody>
      </p:sp>
      <p:sp>
        <p:nvSpPr>
          <p:cNvPr id="3" name="Content Placeholder 2">
            <a:extLst>
              <a:ext uri="{FF2B5EF4-FFF2-40B4-BE49-F238E27FC236}">
                <a16:creationId xmlns:a16="http://schemas.microsoft.com/office/drawing/2014/main" id="{3699E4C3-1A70-6F44-97F6-6F1398AB2FD0}"/>
              </a:ext>
            </a:extLst>
          </p:cNvPr>
          <p:cNvSpPr>
            <a:spLocks noGrp="1"/>
          </p:cNvSpPr>
          <p:nvPr>
            <p:ph idx="1"/>
          </p:nvPr>
        </p:nvSpPr>
        <p:spPr/>
        <p:txBody>
          <a:bodyPr/>
          <a:lstStyle/>
          <a:p>
            <a:r>
              <a:rPr lang="en-US" dirty="0"/>
              <a:t>SA 210- Agreeing to the terms of an audit engagement</a:t>
            </a:r>
          </a:p>
          <a:p>
            <a:r>
              <a:rPr lang="en-US" dirty="0"/>
              <a:t>SA 220- Audit Quality </a:t>
            </a:r>
          </a:p>
          <a:p>
            <a:r>
              <a:rPr lang="en-US" dirty="0"/>
              <a:t>SA 230- Audit Documentation</a:t>
            </a:r>
          </a:p>
        </p:txBody>
      </p:sp>
      <p:sp>
        <p:nvSpPr>
          <p:cNvPr id="4" name="Slide Number Placeholder 3">
            <a:extLst>
              <a:ext uri="{FF2B5EF4-FFF2-40B4-BE49-F238E27FC236}">
                <a16:creationId xmlns:a16="http://schemas.microsoft.com/office/drawing/2014/main" id="{7B9722F4-D7A2-8A41-BFC6-1C126AC24B0D}"/>
              </a:ext>
            </a:extLst>
          </p:cNvPr>
          <p:cNvSpPr>
            <a:spLocks noGrp="1"/>
          </p:cNvSpPr>
          <p:nvPr>
            <p:ph type="sldNum" sz="quarter" idx="12"/>
          </p:nvPr>
        </p:nvSpPr>
        <p:spPr/>
        <p:txBody>
          <a:bodyPr/>
          <a:lstStyle/>
          <a:p>
            <a:fld id="{E97799C9-84D9-46D2-A11E-BCF8A720529D}" type="slidenum">
              <a:rPr lang="en-US" smtClean="0"/>
              <a:t>19</a:t>
            </a:fld>
            <a:endParaRPr lang="en-US" dirty="0"/>
          </a:p>
        </p:txBody>
      </p:sp>
    </p:spTree>
    <p:extLst>
      <p:ext uri="{BB962C8B-B14F-4D97-AF65-F5344CB8AC3E}">
        <p14:creationId xmlns:p14="http://schemas.microsoft.com/office/powerpoint/2010/main" val="610828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6947-A655-1549-A6C4-C85315C65BCB}"/>
              </a:ext>
            </a:extLst>
          </p:cNvPr>
          <p:cNvSpPr>
            <a:spLocks noGrp="1"/>
          </p:cNvSpPr>
          <p:nvPr>
            <p:ph type="title"/>
          </p:nvPr>
        </p:nvSpPr>
        <p:spPr/>
        <p:txBody>
          <a:bodyPr/>
          <a:lstStyle/>
          <a:p>
            <a:r>
              <a:rPr lang="en-US" dirty="0"/>
              <a:t>Legal Mandate</a:t>
            </a:r>
          </a:p>
        </p:txBody>
      </p:sp>
      <p:sp>
        <p:nvSpPr>
          <p:cNvPr id="3" name="Content Placeholder 2">
            <a:extLst>
              <a:ext uri="{FF2B5EF4-FFF2-40B4-BE49-F238E27FC236}">
                <a16:creationId xmlns:a16="http://schemas.microsoft.com/office/drawing/2014/main" id="{D5111FF9-22FE-BE4F-B31E-1600E8D8B885}"/>
              </a:ext>
            </a:extLst>
          </p:cNvPr>
          <p:cNvSpPr>
            <a:spLocks noGrp="1"/>
          </p:cNvSpPr>
          <p:nvPr>
            <p:ph idx="1"/>
          </p:nvPr>
        </p:nvSpPr>
        <p:spPr/>
        <p:txBody>
          <a:bodyPr/>
          <a:lstStyle/>
          <a:p>
            <a:pPr algn="just"/>
            <a:r>
              <a:rPr lang="en-GB" dirty="0"/>
              <a:t>Companies Act, 2013</a:t>
            </a:r>
          </a:p>
          <a:p>
            <a:pPr algn="just"/>
            <a:r>
              <a:rPr lang="en-GB" dirty="0"/>
              <a:t>Every auditor shall comply with the Auditing Standards. </a:t>
            </a:r>
          </a:p>
          <a:p>
            <a:pPr algn="just"/>
            <a:r>
              <a:rPr lang="en-GB" dirty="0"/>
              <a:t>the Institute of Chartered Accountants of India in consultation with the National Financial Reporting Authority would recommend auditing standards for the Central Government to adopt.  Till that time, the auditing standards issued by the ICAI would have to be followed.</a:t>
            </a:r>
            <a:endParaRPr lang="en-US" dirty="0"/>
          </a:p>
        </p:txBody>
      </p:sp>
      <p:sp>
        <p:nvSpPr>
          <p:cNvPr id="4" name="Slide Number Placeholder 3">
            <a:extLst>
              <a:ext uri="{FF2B5EF4-FFF2-40B4-BE49-F238E27FC236}">
                <a16:creationId xmlns:a16="http://schemas.microsoft.com/office/drawing/2014/main" id="{19C519EE-DA88-3745-A482-14C3D924184D}"/>
              </a:ext>
            </a:extLst>
          </p:cNvPr>
          <p:cNvSpPr>
            <a:spLocks noGrp="1"/>
          </p:cNvSpPr>
          <p:nvPr>
            <p:ph type="sldNum" sz="quarter" idx="12"/>
          </p:nvPr>
        </p:nvSpPr>
        <p:spPr/>
        <p:txBody>
          <a:bodyPr/>
          <a:lstStyle/>
          <a:p>
            <a:fld id="{E97799C9-84D9-46D2-A11E-BCF8A720529D}" type="slidenum">
              <a:rPr lang="en-US" smtClean="0"/>
              <a:t>2</a:t>
            </a:fld>
            <a:endParaRPr lang="en-US" dirty="0"/>
          </a:p>
        </p:txBody>
      </p:sp>
    </p:spTree>
    <p:extLst>
      <p:ext uri="{BB962C8B-B14F-4D97-AF65-F5344CB8AC3E}">
        <p14:creationId xmlns:p14="http://schemas.microsoft.com/office/powerpoint/2010/main" val="3258993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6A578-41B6-644A-B39C-509C18838E46}"/>
              </a:ext>
            </a:extLst>
          </p:cNvPr>
          <p:cNvSpPr>
            <a:spLocks noGrp="1"/>
          </p:cNvSpPr>
          <p:nvPr>
            <p:ph type="title"/>
          </p:nvPr>
        </p:nvSpPr>
        <p:spPr/>
        <p:txBody>
          <a:bodyPr/>
          <a:lstStyle/>
          <a:p>
            <a:r>
              <a:rPr lang="en-US" dirty="0"/>
              <a:t>FACT Audit</a:t>
            </a:r>
          </a:p>
        </p:txBody>
      </p:sp>
      <p:sp>
        <p:nvSpPr>
          <p:cNvPr id="3" name="Content Placeholder 2">
            <a:extLst>
              <a:ext uri="{FF2B5EF4-FFF2-40B4-BE49-F238E27FC236}">
                <a16:creationId xmlns:a16="http://schemas.microsoft.com/office/drawing/2014/main" id="{720CEFF5-0093-BB44-B73A-C476AE77A718}"/>
              </a:ext>
            </a:extLst>
          </p:cNvPr>
          <p:cNvSpPr>
            <a:spLocks noGrp="1"/>
          </p:cNvSpPr>
          <p:nvPr>
            <p:ph idx="1"/>
          </p:nvPr>
        </p:nvSpPr>
        <p:spPr/>
        <p:txBody>
          <a:bodyPr/>
          <a:lstStyle/>
          <a:p>
            <a:r>
              <a:rPr lang="en-US" dirty="0"/>
              <a:t>SA 300- Planning an Audit of the financial statements</a:t>
            </a:r>
          </a:p>
          <a:p>
            <a:r>
              <a:rPr lang="en-US" dirty="0"/>
              <a:t>SA 315- Identifying and assessing the risks of material misstatement</a:t>
            </a:r>
          </a:p>
          <a:p>
            <a:r>
              <a:rPr lang="en-US" dirty="0"/>
              <a:t>SA 330- The Auditors’ response to the assessed risks</a:t>
            </a:r>
          </a:p>
          <a:p>
            <a:r>
              <a:rPr lang="en-US" dirty="0"/>
              <a:t>SA 320- Materiality in planning and performing the audit</a:t>
            </a:r>
          </a:p>
        </p:txBody>
      </p:sp>
      <p:sp>
        <p:nvSpPr>
          <p:cNvPr id="4" name="Slide Number Placeholder 3">
            <a:extLst>
              <a:ext uri="{FF2B5EF4-FFF2-40B4-BE49-F238E27FC236}">
                <a16:creationId xmlns:a16="http://schemas.microsoft.com/office/drawing/2014/main" id="{919CDA8D-8E7F-3A45-8D27-49327A22B7AF}"/>
              </a:ext>
            </a:extLst>
          </p:cNvPr>
          <p:cNvSpPr>
            <a:spLocks noGrp="1"/>
          </p:cNvSpPr>
          <p:nvPr>
            <p:ph type="sldNum" sz="quarter" idx="12"/>
          </p:nvPr>
        </p:nvSpPr>
        <p:spPr/>
        <p:txBody>
          <a:bodyPr/>
          <a:lstStyle/>
          <a:p>
            <a:fld id="{E97799C9-84D9-46D2-A11E-BCF8A720529D}" type="slidenum">
              <a:rPr lang="en-US" smtClean="0"/>
              <a:t>20</a:t>
            </a:fld>
            <a:endParaRPr lang="en-US" dirty="0"/>
          </a:p>
        </p:txBody>
      </p:sp>
    </p:spTree>
    <p:extLst>
      <p:ext uri="{BB962C8B-B14F-4D97-AF65-F5344CB8AC3E}">
        <p14:creationId xmlns:p14="http://schemas.microsoft.com/office/powerpoint/2010/main" val="400761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19EC2-7C5E-2F4B-AC90-EBF8C69FEE44}"/>
              </a:ext>
            </a:extLst>
          </p:cNvPr>
          <p:cNvSpPr>
            <a:spLocks noGrp="1"/>
          </p:cNvSpPr>
          <p:nvPr>
            <p:ph type="title"/>
          </p:nvPr>
        </p:nvSpPr>
        <p:spPr/>
        <p:txBody>
          <a:bodyPr/>
          <a:lstStyle/>
          <a:p>
            <a:r>
              <a:rPr lang="en-US" dirty="0"/>
              <a:t>Planning the audit</a:t>
            </a:r>
          </a:p>
        </p:txBody>
      </p:sp>
      <p:sp>
        <p:nvSpPr>
          <p:cNvPr id="3" name="Content Placeholder 2">
            <a:extLst>
              <a:ext uri="{FF2B5EF4-FFF2-40B4-BE49-F238E27FC236}">
                <a16:creationId xmlns:a16="http://schemas.microsoft.com/office/drawing/2014/main" id="{95035EDD-B2A9-CD4F-918C-7BA507922E9A}"/>
              </a:ext>
            </a:extLst>
          </p:cNvPr>
          <p:cNvSpPr>
            <a:spLocks noGrp="1"/>
          </p:cNvSpPr>
          <p:nvPr>
            <p:ph idx="1"/>
          </p:nvPr>
        </p:nvSpPr>
        <p:spPr/>
        <p:txBody>
          <a:bodyPr/>
          <a:lstStyle/>
          <a:p>
            <a:pPr algn="just"/>
            <a:r>
              <a:rPr lang="en-US" dirty="0"/>
              <a:t>Staff required</a:t>
            </a:r>
          </a:p>
          <a:p>
            <a:pPr algn="just"/>
            <a:r>
              <a:rPr lang="en-US" dirty="0"/>
              <a:t>Manager? </a:t>
            </a:r>
          </a:p>
          <a:p>
            <a:pPr algn="just"/>
            <a:r>
              <a:rPr lang="en-US" dirty="0"/>
              <a:t>Need to change the signing partner? </a:t>
            </a:r>
          </a:p>
          <a:p>
            <a:pPr algn="just"/>
            <a:r>
              <a:rPr lang="en-US" dirty="0"/>
              <a:t>Areas to be covered</a:t>
            </a:r>
          </a:p>
          <a:p>
            <a:pPr algn="just"/>
            <a:r>
              <a:rPr lang="en-US" dirty="0"/>
              <a:t>Audit Plan </a:t>
            </a:r>
          </a:p>
          <a:p>
            <a:pPr algn="just"/>
            <a:r>
              <a:rPr lang="en-US" dirty="0"/>
              <a:t>Physical verification?</a:t>
            </a:r>
          </a:p>
        </p:txBody>
      </p:sp>
      <p:sp>
        <p:nvSpPr>
          <p:cNvPr id="4" name="Slide Number Placeholder 3">
            <a:extLst>
              <a:ext uri="{FF2B5EF4-FFF2-40B4-BE49-F238E27FC236}">
                <a16:creationId xmlns:a16="http://schemas.microsoft.com/office/drawing/2014/main" id="{9D940FC9-AC3E-3246-A60D-042BA91DCF8C}"/>
              </a:ext>
            </a:extLst>
          </p:cNvPr>
          <p:cNvSpPr>
            <a:spLocks noGrp="1"/>
          </p:cNvSpPr>
          <p:nvPr>
            <p:ph type="sldNum" sz="quarter" idx="12"/>
          </p:nvPr>
        </p:nvSpPr>
        <p:spPr/>
        <p:txBody>
          <a:bodyPr/>
          <a:lstStyle/>
          <a:p>
            <a:fld id="{E97799C9-84D9-46D2-A11E-BCF8A720529D}" type="slidenum">
              <a:rPr lang="en-US" smtClean="0"/>
              <a:t>21</a:t>
            </a:fld>
            <a:endParaRPr lang="en-US" dirty="0"/>
          </a:p>
        </p:txBody>
      </p:sp>
    </p:spTree>
    <p:extLst>
      <p:ext uri="{BB962C8B-B14F-4D97-AF65-F5344CB8AC3E}">
        <p14:creationId xmlns:p14="http://schemas.microsoft.com/office/powerpoint/2010/main" val="2098681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6D000-94FA-564A-9892-6D57AC0F9C87}"/>
              </a:ext>
            </a:extLst>
          </p:cNvPr>
          <p:cNvSpPr>
            <a:spLocks noGrp="1"/>
          </p:cNvSpPr>
          <p:nvPr>
            <p:ph type="title"/>
          </p:nvPr>
        </p:nvSpPr>
        <p:spPr/>
        <p:txBody>
          <a:bodyPr/>
          <a:lstStyle/>
          <a:p>
            <a:r>
              <a:rPr lang="en-US" dirty="0"/>
              <a:t>SA 315/330</a:t>
            </a:r>
          </a:p>
        </p:txBody>
      </p:sp>
      <p:sp>
        <p:nvSpPr>
          <p:cNvPr id="3" name="Content Placeholder 2">
            <a:extLst>
              <a:ext uri="{FF2B5EF4-FFF2-40B4-BE49-F238E27FC236}">
                <a16:creationId xmlns:a16="http://schemas.microsoft.com/office/drawing/2014/main" id="{4A762C39-7CAE-3B4C-8B0C-EE6CA84AD0CE}"/>
              </a:ext>
            </a:extLst>
          </p:cNvPr>
          <p:cNvSpPr>
            <a:spLocks noGrp="1"/>
          </p:cNvSpPr>
          <p:nvPr>
            <p:ph idx="1"/>
          </p:nvPr>
        </p:nvSpPr>
        <p:spPr/>
        <p:txBody>
          <a:bodyPr/>
          <a:lstStyle/>
          <a:p>
            <a:pPr algn="just"/>
            <a:r>
              <a:rPr lang="en-US" dirty="0"/>
              <a:t>SA 315</a:t>
            </a:r>
          </a:p>
          <a:p>
            <a:pPr algn="just"/>
            <a:r>
              <a:rPr lang="en-US" dirty="0"/>
              <a:t>During the audit, the staff of the auditor inform him that there is a risk of material misstatement in inventory because no convincing evidence has been given for the huge change in inventory valuation.  ( positive change of 995%) </a:t>
            </a:r>
          </a:p>
          <a:p>
            <a:pPr algn="just"/>
            <a:endParaRPr lang="en-US" dirty="0"/>
          </a:p>
        </p:txBody>
      </p:sp>
      <p:sp>
        <p:nvSpPr>
          <p:cNvPr id="4" name="Slide Number Placeholder 3">
            <a:extLst>
              <a:ext uri="{FF2B5EF4-FFF2-40B4-BE49-F238E27FC236}">
                <a16:creationId xmlns:a16="http://schemas.microsoft.com/office/drawing/2014/main" id="{EC092CD9-0BA6-ED49-A1D7-E14CEA1A7CE9}"/>
              </a:ext>
            </a:extLst>
          </p:cNvPr>
          <p:cNvSpPr>
            <a:spLocks noGrp="1"/>
          </p:cNvSpPr>
          <p:nvPr>
            <p:ph type="sldNum" sz="quarter" idx="12"/>
          </p:nvPr>
        </p:nvSpPr>
        <p:spPr/>
        <p:txBody>
          <a:bodyPr/>
          <a:lstStyle/>
          <a:p>
            <a:fld id="{E97799C9-84D9-46D2-A11E-BCF8A720529D}" type="slidenum">
              <a:rPr lang="en-US" smtClean="0"/>
              <a:t>22</a:t>
            </a:fld>
            <a:endParaRPr lang="en-US" dirty="0"/>
          </a:p>
        </p:txBody>
      </p:sp>
    </p:spTree>
    <p:extLst>
      <p:ext uri="{BB962C8B-B14F-4D97-AF65-F5344CB8AC3E}">
        <p14:creationId xmlns:p14="http://schemas.microsoft.com/office/powerpoint/2010/main" val="4155088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AC4F1-12C5-8448-BDFC-FDC64D8CC7A0}"/>
              </a:ext>
            </a:extLst>
          </p:cNvPr>
          <p:cNvSpPr>
            <a:spLocks noGrp="1"/>
          </p:cNvSpPr>
          <p:nvPr>
            <p:ph type="title"/>
          </p:nvPr>
        </p:nvSpPr>
        <p:spPr/>
        <p:txBody>
          <a:bodyPr/>
          <a:lstStyle/>
          <a:p>
            <a:r>
              <a:rPr lang="en-US" dirty="0"/>
              <a:t>Response</a:t>
            </a:r>
          </a:p>
        </p:txBody>
      </p:sp>
      <p:sp>
        <p:nvSpPr>
          <p:cNvPr id="3" name="Content Placeholder 2">
            <a:extLst>
              <a:ext uri="{FF2B5EF4-FFF2-40B4-BE49-F238E27FC236}">
                <a16:creationId xmlns:a16="http://schemas.microsoft.com/office/drawing/2014/main" id="{2E9572CB-B164-5145-BEB1-11DDAC8006FA}"/>
              </a:ext>
            </a:extLst>
          </p:cNvPr>
          <p:cNvSpPr>
            <a:spLocks noGrp="1"/>
          </p:cNvSpPr>
          <p:nvPr>
            <p:ph idx="1"/>
          </p:nvPr>
        </p:nvSpPr>
        <p:spPr/>
        <p:txBody>
          <a:bodyPr/>
          <a:lstStyle/>
          <a:p>
            <a:pPr algn="just"/>
            <a:endParaRPr lang="en-US" dirty="0"/>
          </a:p>
          <a:p>
            <a:pPr algn="just"/>
            <a:r>
              <a:rPr lang="en-US" dirty="0"/>
              <a:t>Additional Procedures</a:t>
            </a:r>
          </a:p>
          <a:p>
            <a:pPr algn="just"/>
            <a:r>
              <a:rPr lang="en-US" dirty="0"/>
              <a:t>Physical verification </a:t>
            </a:r>
          </a:p>
          <a:p>
            <a:pPr algn="just"/>
            <a:r>
              <a:rPr lang="en-US" dirty="0"/>
              <a:t> Reverse-calculation.</a:t>
            </a:r>
          </a:p>
          <a:p>
            <a:pPr algn="just"/>
            <a:r>
              <a:rPr lang="en-US" dirty="0"/>
              <a:t>Increase sample size to check valuation. </a:t>
            </a:r>
          </a:p>
        </p:txBody>
      </p:sp>
      <p:sp>
        <p:nvSpPr>
          <p:cNvPr id="4" name="Slide Number Placeholder 3">
            <a:extLst>
              <a:ext uri="{FF2B5EF4-FFF2-40B4-BE49-F238E27FC236}">
                <a16:creationId xmlns:a16="http://schemas.microsoft.com/office/drawing/2014/main" id="{5F427B82-2EC6-1D43-AF73-5282B278CB12}"/>
              </a:ext>
            </a:extLst>
          </p:cNvPr>
          <p:cNvSpPr>
            <a:spLocks noGrp="1"/>
          </p:cNvSpPr>
          <p:nvPr>
            <p:ph type="sldNum" sz="quarter" idx="12"/>
          </p:nvPr>
        </p:nvSpPr>
        <p:spPr/>
        <p:txBody>
          <a:bodyPr/>
          <a:lstStyle/>
          <a:p>
            <a:fld id="{E97799C9-84D9-46D2-A11E-BCF8A720529D}" type="slidenum">
              <a:rPr lang="en-US" smtClean="0"/>
              <a:t>23</a:t>
            </a:fld>
            <a:endParaRPr lang="en-US" dirty="0"/>
          </a:p>
        </p:txBody>
      </p:sp>
    </p:spTree>
    <p:extLst>
      <p:ext uri="{BB962C8B-B14F-4D97-AF65-F5344CB8AC3E}">
        <p14:creationId xmlns:p14="http://schemas.microsoft.com/office/powerpoint/2010/main" val="696179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86111E-3651-EB4C-89F5-1D9046F9652F}"/>
              </a:ext>
            </a:extLst>
          </p:cNvPr>
          <p:cNvSpPr>
            <a:spLocks noGrp="1"/>
          </p:cNvSpPr>
          <p:nvPr>
            <p:ph type="ctrTitle"/>
          </p:nvPr>
        </p:nvSpPr>
        <p:spPr/>
        <p:txBody>
          <a:bodyPr/>
          <a:lstStyle/>
          <a:p>
            <a:r>
              <a:rPr lang="en-US" dirty="0"/>
              <a:t>SA 230</a:t>
            </a:r>
          </a:p>
        </p:txBody>
      </p:sp>
      <p:sp>
        <p:nvSpPr>
          <p:cNvPr id="5" name="Subtitle 4">
            <a:extLst>
              <a:ext uri="{FF2B5EF4-FFF2-40B4-BE49-F238E27FC236}">
                <a16:creationId xmlns:a16="http://schemas.microsoft.com/office/drawing/2014/main" id="{519CCE02-CD1B-7740-BEA6-F627753F8CE8}"/>
              </a:ext>
            </a:extLst>
          </p:cNvPr>
          <p:cNvSpPr>
            <a:spLocks noGrp="1"/>
          </p:cNvSpPr>
          <p:nvPr>
            <p:ph type="subTitle" idx="1"/>
          </p:nvPr>
        </p:nvSpPr>
        <p:spPr/>
        <p:txBody>
          <a:bodyPr/>
          <a:lstStyle/>
          <a:p>
            <a:r>
              <a:rPr lang="en-US" sz="2400" dirty="0"/>
              <a:t>Audit Documentation</a:t>
            </a:r>
          </a:p>
          <a:p>
            <a:endParaRPr lang="en-US" dirty="0"/>
          </a:p>
        </p:txBody>
      </p:sp>
      <p:sp>
        <p:nvSpPr>
          <p:cNvPr id="2" name="Slide Number Placeholder 1">
            <a:extLst>
              <a:ext uri="{FF2B5EF4-FFF2-40B4-BE49-F238E27FC236}">
                <a16:creationId xmlns:a16="http://schemas.microsoft.com/office/drawing/2014/main" id="{6636DF77-3A74-5B4B-B41E-64E08106EF0C}"/>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606804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F680B-7E6B-BE48-8C11-59469B453990}"/>
              </a:ext>
            </a:extLst>
          </p:cNvPr>
          <p:cNvSpPr>
            <a:spLocks noGrp="1"/>
          </p:cNvSpPr>
          <p:nvPr>
            <p:ph type="title"/>
          </p:nvPr>
        </p:nvSpPr>
        <p:spPr/>
        <p:txBody>
          <a:bodyPr/>
          <a:lstStyle/>
          <a:p>
            <a:r>
              <a:rPr lang="en-US" dirty="0"/>
              <a:t>Two parts </a:t>
            </a:r>
          </a:p>
        </p:txBody>
      </p:sp>
      <p:sp>
        <p:nvSpPr>
          <p:cNvPr id="3" name="Content Placeholder 2">
            <a:extLst>
              <a:ext uri="{FF2B5EF4-FFF2-40B4-BE49-F238E27FC236}">
                <a16:creationId xmlns:a16="http://schemas.microsoft.com/office/drawing/2014/main" id="{90AA5D0E-99CF-4747-A2EC-3201526B34A3}"/>
              </a:ext>
            </a:extLst>
          </p:cNvPr>
          <p:cNvSpPr>
            <a:spLocks noGrp="1"/>
          </p:cNvSpPr>
          <p:nvPr>
            <p:ph idx="1"/>
          </p:nvPr>
        </p:nvSpPr>
        <p:spPr/>
        <p:txBody>
          <a:bodyPr/>
          <a:lstStyle/>
          <a:p>
            <a:r>
              <a:rPr lang="en-US" dirty="0"/>
              <a:t>Requirements</a:t>
            </a:r>
          </a:p>
          <a:p>
            <a:endParaRPr lang="en-US" dirty="0"/>
          </a:p>
          <a:p>
            <a:r>
              <a:rPr lang="en-US" dirty="0"/>
              <a:t>Application and other explanatory material</a:t>
            </a:r>
          </a:p>
        </p:txBody>
      </p:sp>
      <p:sp>
        <p:nvSpPr>
          <p:cNvPr id="4" name="Slide Number Placeholder 3">
            <a:extLst>
              <a:ext uri="{FF2B5EF4-FFF2-40B4-BE49-F238E27FC236}">
                <a16:creationId xmlns:a16="http://schemas.microsoft.com/office/drawing/2014/main" id="{4DA730A6-E7CB-254B-9F1D-710A83262965}"/>
              </a:ext>
            </a:extLst>
          </p:cNvPr>
          <p:cNvSpPr>
            <a:spLocks noGrp="1"/>
          </p:cNvSpPr>
          <p:nvPr>
            <p:ph type="sldNum" sz="quarter" idx="12"/>
          </p:nvPr>
        </p:nvSpPr>
        <p:spPr/>
        <p:txBody>
          <a:bodyPr/>
          <a:lstStyle/>
          <a:p>
            <a:fld id="{E97799C9-84D9-46D2-A11E-BCF8A720529D}" type="slidenum">
              <a:rPr lang="en-US" smtClean="0"/>
              <a:t>25</a:t>
            </a:fld>
            <a:endParaRPr lang="en-US" dirty="0"/>
          </a:p>
        </p:txBody>
      </p:sp>
    </p:spTree>
    <p:extLst>
      <p:ext uri="{BB962C8B-B14F-4D97-AF65-F5344CB8AC3E}">
        <p14:creationId xmlns:p14="http://schemas.microsoft.com/office/powerpoint/2010/main" val="4070938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23D4-8409-F342-81A0-3D8123F11BB8}"/>
              </a:ext>
            </a:extLst>
          </p:cNvPr>
          <p:cNvSpPr>
            <a:spLocks noGrp="1"/>
          </p:cNvSpPr>
          <p:nvPr>
            <p:ph type="title"/>
          </p:nvPr>
        </p:nvSpPr>
        <p:spPr/>
        <p:txBody>
          <a:bodyPr/>
          <a:lstStyle/>
          <a:p>
            <a:r>
              <a:rPr lang="en-US" dirty="0"/>
              <a:t>Timely preparation</a:t>
            </a:r>
          </a:p>
        </p:txBody>
      </p:sp>
      <p:sp>
        <p:nvSpPr>
          <p:cNvPr id="3" name="Content Placeholder 2">
            <a:extLst>
              <a:ext uri="{FF2B5EF4-FFF2-40B4-BE49-F238E27FC236}">
                <a16:creationId xmlns:a16="http://schemas.microsoft.com/office/drawing/2014/main" id="{028EF355-0290-444B-9298-F54D3E0292B1}"/>
              </a:ext>
            </a:extLst>
          </p:cNvPr>
          <p:cNvSpPr>
            <a:spLocks noGrp="1"/>
          </p:cNvSpPr>
          <p:nvPr>
            <p:ph idx="1"/>
          </p:nvPr>
        </p:nvSpPr>
        <p:spPr/>
        <p:txBody>
          <a:bodyPr/>
          <a:lstStyle/>
          <a:p>
            <a:endParaRPr lang="en-US" dirty="0"/>
          </a:p>
          <a:p>
            <a:endParaRPr lang="en-US" dirty="0"/>
          </a:p>
          <a:p>
            <a:r>
              <a:rPr lang="en-IN" dirty="0"/>
              <a:t>The auditor shall prepare audit documentation on a timely basis </a:t>
            </a:r>
          </a:p>
          <a:p>
            <a:pPr marL="0" indent="0">
              <a:buNone/>
            </a:pPr>
            <a:endParaRPr lang="en-US" dirty="0"/>
          </a:p>
        </p:txBody>
      </p:sp>
      <p:sp>
        <p:nvSpPr>
          <p:cNvPr id="4" name="Slide Number Placeholder 3">
            <a:extLst>
              <a:ext uri="{FF2B5EF4-FFF2-40B4-BE49-F238E27FC236}">
                <a16:creationId xmlns:a16="http://schemas.microsoft.com/office/drawing/2014/main" id="{2EC1E46D-E755-964A-AC53-666E0E493F9D}"/>
              </a:ext>
            </a:extLst>
          </p:cNvPr>
          <p:cNvSpPr>
            <a:spLocks noGrp="1"/>
          </p:cNvSpPr>
          <p:nvPr>
            <p:ph type="sldNum" sz="quarter" idx="12"/>
          </p:nvPr>
        </p:nvSpPr>
        <p:spPr/>
        <p:txBody>
          <a:bodyPr/>
          <a:lstStyle/>
          <a:p>
            <a:fld id="{E97799C9-84D9-46D2-A11E-BCF8A720529D}" type="slidenum">
              <a:rPr lang="en-US" smtClean="0"/>
              <a:t>26</a:t>
            </a:fld>
            <a:endParaRPr lang="en-US" dirty="0"/>
          </a:p>
        </p:txBody>
      </p:sp>
    </p:spTree>
    <p:extLst>
      <p:ext uri="{BB962C8B-B14F-4D97-AF65-F5344CB8AC3E}">
        <p14:creationId xmlns:p14="http://schemas.microsoft.com/office/powerpoint/2010/main" val="4108335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FCEA5-1247-6447-BDC4-364246216292}"/>
              </a:ext>
            </a:extLst>
          </p:cNvPr>
          <p:cNvSpPr>
            <a:spLocks noGrp="1"/>
          </p:cNvSpPr>
          <p:nvPr>
            <p:ph type="title"/>
          </p:nvPr>
        </p:nvSpPr>
        <p:spPr/>
        <p:txBody>
          <a:bodyPr/>
          <a:lstStyle/>
          <a:p>
            <a:r>
              <a:rPr lang="en-US" dirty="0"/>
              <a:t>Form, content and extent</a:t>
            </a:r>
          </a:p>
        </p:txBody>
      </p:sp>
      <p:sp>
        <p:nvSpPr>
          <p:cNvPr id="3" name="Content Placeholder 2">
            <a:extLst>
              <a:ext uri="{FF2B5EF4-FFF2-40B4-BE49-F238E27FC236}">
                <a16:creationId xmlns:a16="http://schemas.microsoft.com/office/drawing/2014/main" id="{68CE8F6A-16E8-DB47-B527-FE85743B7471}"/>
              </a:ext>
            </a:extLst>
          </p:cNvPr>
          <p:cNvSpPr>
            <a:spLocks noGrp="1"/>
          </p:cNvSpPr>
          <p:nvPr>
            <p:ph idx="1"/>
          </p:nvPr>
        </p:nvSpPr>
        <p:spPr/>
        <p:txBody>
          <a:bodyPr>
            <a:normAutofit/>
          </a:bodyPr>
          <a:lstStyle/>
          <a:p>
            <a:pPr algn="just"/>
            <a:r>
              <a:rPr lang="en-IN" dirty="0"/>
              <a:t>The nature, timing, and extent of the audit procedures performed to comply with the SAs and applicable legal and regulatory requirements; </a:t>
            </a:r>
          </a:p>
          <a:p>
            <a:pPr algn="just"/>
            <a:r>
              <a:rPr lang="en-IN" dirty="0"/>
              <a:t>The results of the audit procedures performed, and the audit evidence obtained; and </a:t>
            </a:r>
          </a:p>
          <a:p>
            <a:pPr algn="just"/>
            <a:r>
              <a:rPr lang="en-IN" dirty="0"/>
              <a:t> Significant matters arising during the audit, </a:t>
            </a:r>
            <a:r>
              <a:rPr lang="en-IN" b="1" dirty="0"/>
              <a:t>the conclusions reached thereon</a:t>
            </a:r>
            <a:r>
              <a:rPr lang="en-IN" dirty="0"/>
              <a:t>, and significant professional judgments made in reaching those conclusions. </a:t>
            </a:r>
          </a:p>
          <a:p>
            <a:endParaRPr lang="en-US" dirty="0"/>
          </a:p>
        </p:txBody>
      </p:sp>
      <p:sp>
        <p:nvSpPr>
          <p:cNvPr id="4" name="Slide Number Placeholder 3">
            <a:extLst>
              <a:ext uri="{FF2B5EF4-FFF2-40B4-BE49-F238E27FC236}">
                <a16:creationId xmlns:a16="http://schemas.microsoft.com/office/drawing/2014/main" id="{EFFD2477-0132-684C-A0AB-AA0C8536993D}"/>
              </a:ext>
            </a:extLst>
          </p:cNvPr>
          <p:cNvSpPr>
            <a:spLocks noGrp="1"/>
          </p:cNvSpPr>
          <p:nvPr>
            <p:ph type="sldNum" sz="quarter" idx="12"/>
          </p:nvPr>
        </p:nvSpPr>
        <p:spPr/>
        <p:txBody>
          <a:bodyPr/>
          <a:lstStyle/>
          <a:p>
            <a:fld id="{E97799C9-84D9-46D2-A11E-BCF8A720529D}" type="slidenum">
              <a:rPr lang="en-US" smtClean="0"/>
              <a:t>27</a:t>
            </a:fld>
            <a:endParaRPr lang="en-US" dirty="0"/>
          </a:p>
        </p:txBody>
      </p:sp>
    </p:spTree>
    <p:extLst>
      <p:ext uri="{BB962C8B-B14F-4D97-AF65-F5344CB8AC3E}">
        <p14:creationId xmlns:p14="http://schemas.microsoft.com/office/powerpoint/2010/main" val="451659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DF7D0-6F74-DE45-985F-C4849371B398}"/>
              </a:ext>
            </a:extLst>
          </p:cNvPr>
          <p:cNvSpPr>
            <a:spLocks noGrp="1"/>
          </p:cNvSpPr>
          <p:nvPr>
            <p:ph type="title"/>
          </p:nvPr>
        </p:nvSpPr>
        <p:spPr/>
        <p:txBody>
          <a:bodyPr/>
          <a:lstStyle/>
          <a:p>
            <a:r>
              <a:rPr lang="en-US" dirty="0"/>
              <a:t>Shall record</a:t>
            </a:r>
          </a:p>
        </p:txBody>
      </p:sp>
      <p:sp>
        <p:nvSpPr>
          <p:cNvPr id="3" name="Content Placeholder 2">
            <a:extLst>
              <a:ext uri="{FF2B5EF4-FFF2-40B4-BE49-F238E27FC236}">
                <a16:creationId xmlns:a16="http://schemas.microsoft.com/office/drawing/2014/main" id="{BB24F25F-DCB9-3243-A4D3-A7FB46745682}"/>
              </a:ext>
            </a:extLst>
          </p:cNvPr>
          <p:cNvSpPr>
            <a:spLocks noGrp="1"/>
          </p:cNvSpPr>
          <p:nvPr>
            <p:ph idx="1"/>
          </p:nvPr>
        </p:nvSpPr>
        <p:spPr/>
        <p:txBody>
          <a:bodyPr/>
          <a:lstStyle/>
          <a:p>
            <a:pPr algn="just"/>
            <a:r>
              <a:rPr lang="en-IN" dirty="0"/>
              <a:t>The identifying characteristics of the specific items or matters tested; </a:t>
            </a:r>
            <a:r>
              <a:rPr lang="en-IN" i="1" dirty="0"/>
              <a:t> </a:t>
            </a:r>
            <a:endParaRPr lang="en-IN" dirty="0"/>
          </a:p>
          <a:p>
            <a:pPr algn="just"/>
            <a:r>
              <a:rPr lang="en-IN" dirty="0"/>
              <a:t>Who performed the audit work and the date such work was completed; and </a:t>
            </a:r>
          </a:p>
          <a:p>
            <a:pPr algn="just"/>
            <a:r>
              <a:rPr lang="en-IN" dirty="0"/>
              <a:t>Who reviewed the audit work performed and the date and extent of such review. </a:t>
            </a:r>
          </a:p>
          <a:p>
            <a:endParaRPr lang="en-US" dirty="0"/>
          </a:p>
        </p:txBody>
      </p:sp>
      <p:sp>
        <p:nvSpPr>
          <p:cNvPr id="4" name="Slide Number Placeholder 3">
            <a:extLst>
              <a:ext uri="{FF2B5EF4-FFF2-40B4-BE49-F238E27FC236}">
                <a16:creationId xmlns:a16="http://schemas.microsoft.com/office/drawing/2014/main" id="{8ADCD873-601B-E04C-A4D4-F6EA45DB349F}"/>
              </a:ext>
            </a:extLst>
          </p:cNvPr>
          <p:cNvSpPr>
            <a:spLocks noGrp="1"/>
          </p:cNvSpPr>
          <p:nvPr>
            <p:ph type="sldNum" sz="quarter" idx="12"/>
          </p:nvPr>
        </p:nvSpPr>
        <p:spPr/>
        <p:txBody>
          <a:bodyPr/>
          <a:lstStyle/>
          <a:p>
            <a:fld id="{E97799C9-84D9-46D2-A11E-BCF8A720529D}" type="slidenum">
              <a:rPr lang="en-US" smtClean="0"/>
              <a:t>28</a:t>
            </a:fld>
            <a:endParaRPr lang="en-US" dirty="0"/>
          </a:p>
        </p:txBody>
      </p:sp>
    </p:spTree>
    <p:extLst>
      <p:ext uri="{BB962C8B-B14F-4D97-AF65-F5344CB8AC3E}">
        <p14:creationId xmlns:p14="http://schemas.microsoft.com/office/powerpoint/2010/main" val="1569880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5A54F-CBE9-0E40-B082-7DB3DEFFAF6F}"/>
              </a:ext>
            </a:extLst>
          </p:cNvPr>
          <p:cNvSpPr>
            <a:spLocks noGrp="1"/>
          </p:cNvSpPr>
          <p:nvPr>
            <p:ph type="title"/>
          </p:nvPr>
        </p:nvSpPr>
        <p:spPr/>
        <p:txBody>
          <a:bodyPr/>
          <a:lstStyle/>
          <a:p>
            <a:r>
              <a:rPr lang="en-US" dirty="0"/>
              <a:t>Requirement</a:t>
            </a:r>
          </a:p>
        </p:txBody>
      </p:sp>
      <p:sp>
        <p:nvSpPr>
          <p:cNvPr id="3" name="Content Placeholder 2">
            <a:extLst>
              <a:ext uri="{FF2B5EF4-FFF2-40B4-BE49-F238E27FC236}">
                <a16:creationId xmlns:a16="http://schemas.microsoft.com/office/drawing/2014/main" id="{2252ACCF-241D-4B43-B51D-4537D10D0769}"/>
              </a:ext>
            </a:extLst>
          </p:cNvPr>
          <p:cNvSpPr>
            <a:spLocks noGrp="1"/>
          </p:cNvSpPr>
          <p:nvPr>
            <p:ph idx="1"/>
          </p:nvPr>
        </p:nvSpPr>
        <p:spPr/>
        <p:txBody>
          <a:bodyPr/>
          <a:lstStyle/>
          <a:p>
            <a:pPr algn="just"/>
            <a:r>
              <a:rPr lang="en-IN" dirty="0"/>
              <a:t>The auditor shall document discussions of significant matters with management, those charged with governance, and others, including the nature of the significant matters discussed and when and with whom the discussions took place </a:t>
            </a:r>
          </a:p>
          <a:p>
            <a:pPr algn="just"/>
            <a:r>
              <a:rPr lang="en-IN" dirty="0"/>
              <a:t>If the auditor identified information that is inconsistent with the auditor’s final conclusion regarding a significant matter, the auditor shall document how the auditor addressed the inconsistency </a:t>
            </a:r>
          </a:p>
          <a:p>
            <a:endParaRPr lang="en-US" dirty="0"/>
          </a:p>
        </p:txBody>
      </p:sp>
      <p:sp>
        <p:nvSpPr>
          <p:cNvPr id="4" name="Slide Number Placeholder 3">
            <a:extLst>
              <a:ext uri="{FF2B5EF4-FFF2-40B4-BE49-F238E27FC236}">
                <a16:creationId xmlns:a16="http://schemas.microsoft.com/office/drawing/2014/main" id="{FADD7240-379B-8848-A963-09A5E29ABB6A}"/>
              </a:ext>
            </a:extLst>
          </p:cNvPr>
          <p:cNvSpPr>
            <a:spLocks noGrp="1"/>
          </p:cNvSpPr>
          <p:nvPr>
            <p:ph type="sldNum" sz="quarter" idx="12"/>
          </p:nvPr>
        </p:nvSpPr>
        <p:spPr/>
        <p:txBody>
          <a:bodyPr/>
          <a:lstStyle/>
          <a:p>
            <a:fld id="{E97799C9-84D9-46D2-A11E-BCF8A720529D}" type="slidenum">
              <a:rPr lang="en-US" smtClean="0"/>
              <a:t>29</a:t>
            </a:fld>
            <a:endParaRPr lang="en-US" dirty="0"/>
          </a:p>
        </p:txBody>
      </p:sp>
    </p:spTree>
    <p:extLst>
      <p:ext uri="{BB962C8B-B14F-4D97-AF65-F5344CB8AC3E}">
        <p14:creationId xmlns:p14="http://schemas.microsoft.com/office/powerpoint/2010/main" val="2728713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3F2C6-D660-6D4D-99E5-1BE6DFE8145F}"/>
              </a:ext>
            </a:extLst>
          </p:cNvPr>
          <p:cNvSpPr>
            <a:spLocks noGrp="1"/>
          </p:cNvSpPr>
          <p:nvPr>
            <p:ph type="title"/>
          </p:nvPr>
        </p:nvSpPr>
        <p:spPr>
          <a:xfrm>
            <a:off x="1295402" y="982132"/>
            <a:ext cx="9601196" cy="1303867"/>
          </a:xfrm>
        </p:spPr>
        <p:txBody>
          <a:bodyPr>
            <a:normAutofit/>
          </a:bodyPr>
          <a:lstStyle/>
          <a:p>
            <a:r>
              <a:rPr lang="en-US" dirty="0">
                <a:solidFill>
                  <a:srgbClr val="262626"/>
                </a:solidFill>
              </a:rPr>
              <a:t>Auditing Standards- India</a:t>
            </a:r>
          </a:p>
        </p:txBody>
      </p:sp>
      <p:graphicFrame>
        <p:nvGraphicFramePr>
          <p:cNvPr id="4" name="Content Placeholder 3">
            <a:extLst>
              <a:ext uri="{FF2B5EF4-FFF2-40B4-BE49-F238E27FC236}">
                <a16:creationId xmlns:a16="http://schemas.microsoft.com/office/drawing/2014/main" id="{3EA8C475-A27B-BF4F-876E-FB54BFB06713}"/>
              </a:ext>
            </a:extLst>
          </p:cNvPr>
          <p:cNvGraphicFramePr>
            <a:graphicFrameLocks noGrp="1"/>
          </p:cNvGraphicFramePr>
          <p:nvPr>
            <p:ph idx="1"/>
            <p:extLst>
              <p:ext uri="{D42A27DB-BD31-4B8C-83A1-F6EECF244321}">
                <p14:modId xmlns:p14="http://schemas.microsoft.com/office/powerpoint/2010/main" val="850589855"/>
              </p:ext>
            </p:extLst>
          </p:nvPr>
        </p:nvGraphicFramePr>
        <p:xfrm>
          <a:off x="1145894" y="2639029"/>
          <a:ext cx="9750705" cy="3537656"/>
        </p:xfrm>
        <a:graphic>
          <a:graphicData uri="http://schemas.openxmlformats.org/drawingml/2006/table">
            <a:tbl>
              <a:tblPr firstRow="1" firstCol="1" bandRow="1"/>
              <a:tblGrid>
                <a:gridCol w="1304058">
                  <a:extLst>
                    <a:ext uri="{9D8B030D-6E8A-4147-A177-3AD203B41FA5}">
                      <a16:colId xmlns:a16="http://schemas.microsoft.com/office/drawing/2014/main" val="323250914"/>
                    </a:ext>
                  </a:extLst>
                </a:gridCol>
                <a:gridCol w="5251873">
                  <a:extLst>
                    <a:ext uri="{9D8B030D-6E8A-4147-A177-3AD203B41FA5}">
                      <a16:colId xmlns:a16="http://schemas.microsoft.com/office/drawing/2014/main" val="4058355265"/>
                    </a:ext>
                  </a:extLst>
                </a:gridCol>
                <a:gridCol w="3194774">
                  <a:extLst>
                    <a:ext uri="{9D8B030D-6E8A-4147-A177-3AD203B41FA5}">
                      <a16:colId xmlns:a16="http://schemas.microsoft.com/office/drawing/2014/main" val="1000081827"/>
                    </a:ext>
                  </a:extLst>
                </a:gridCol>
              </a:tblGrid>
              <a:tr h="325252">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Sl No</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Area</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No of Standards</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9793135"/>
                  </a:ext>
                </a:extLst>
              </a:tr>
              <a:tr h="325252">
                <a:tc>
                  <a:txBody>
                    <a:bodyPr/>
                    <a:lstStyle/>
                    <a:p>
                      <a:pPr algn="just" fontAlgn="t">
                        <a:spcBef>
                          <a:spcPts val="0"/>
                        </a:spcBef>
                        <a:spcAft>
                          <a:spcPts val="0"/>
                        </a:spcAft>
                      </a:pPr>
                      <a:r>
                        <a:rPr lang="en-GB" sz="1800" b="0" i="0" u="none" strike="noStrike" dirty="0">
                          <a:effectLst/>
                          <a:latin typeface="Candara" panose="020E0502030303020204" pitchFamily="34" charset="0"/>
                        </a:rPr>
                        <a:t>1</a:t>
                      </a: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800" b="0" i="0" u="none" strike="noStrike" dirty="0">
                          <a:effectLst/>
                          <a:latin typeface="Candara" panose="020E0502030303020204" pitchFamily="34" charset="0"/>
                        </a:rPr>
                        <a:t>Quality Control</a:t>
                      </a: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800" b="0" i="0" u="none" strike="noStrike" dirty="0">
                          <a:effectLst/>
                          <a:latin typeface="Candara" panose="020E0502030303020204" pitchFamily="34" charset="0"/>
                        </a:rPr>
                        <a:t>1</a:t>
                      </a: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574183"/>
                  </a:ext>
                </a:extLst>
              </a:tr>
              <a:tr h="325252">
                <a:tc>
                  <a:txBody>
                    <a:bodyPr/>
                    <a:lstStyle/>
                    <a:p>
                      <a:pPr algn="just" fontAlgn="t">
                        <a:spcBef>
                          <a:spcPts val="0"/>
                        </a:spcBef>
                        <a:spcAft>
                          <a:spcPts val="0"/>
                        </a:spcAft>
                      </a:pPr>
                      <a:r>
                        <a:rPr lang="en-GB" sz="1700" b="0" i="0" u="none" strike="noStrike" dirty="0">
                          <a:effectLst/>
                          <a:latin typeface="Candara" panose="020E0502030303020204" pitchFamily="34" charset="0"/>
                          <a:cs typeface="Times New Roman" panose="02020603050405020304" pitchFamily="18" charset="0"/>
                        </a:rPr>
                        <a:t>2</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dirty="0">
                          <a:effectLst/>
                          <a:latin typeface="Candara" panose="020E0502030303020204" pitchFamily="34" charset="0"/>
                          <a:ea typeface="Calibri" panose="020F0502020204030204" pitchFamily="34" charset="0"/>
                          <a:cs typeface="Times New Roman" panose="02020603050405020304" pitchFamily="18" charset="0"/>
                        </a:rPr>
                        <a:t>General Principles and Responsibilities</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9</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526491"/>
                  </a:ext>
                </a:extLst>
              </a:tr>
              <a:tr h="325252">
                <a:tc>
                  <a:txBody>
                    <a:bodyPr/>
                    <a:lstStyle/>
                    <a:p>
                      <a:pPr algn="just" fontAlgn="t">
                        <a:spcBef>
                          <a:spcPts val="0"/>
                        </a:spcBef>
                        <a:spcAft>
                          <a:spcPts val="0"/>
                        </a:spcAft>
                      </a:pPr>
                      <a:r>
                        <a:rPr lang="en-GB" sz="1700" b="0" i="0" u="none" strike="noStrike" dirty="0">
                          <a:effectLst/>
                          <a:latin typeface="Candara" panose="020E0502030303020204" pitchFamily="34" charset="0"/>
                          <a:cs typeface="Times New Roman" panose="02020603050405020304" pitchFamily="18" charset="0"/>
                        </a:rPr>
                        <a:t>3</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dirty="0">
                          <a:effectLst/>
                          <a:latin typeface="Candara" panose="020E0502030303020204" pitchFamily="34" charset="0"/>
                          <a:ea typeface="Calibri" panose="020F0502020204030204" pitchFamily="34" charset="0"/>
                          <a:cs typeface="Times New Roman" panose="02020603050405020304" pitchFamily="18" charset="0"/>
                        </a:rPr>
                        <a:t>Risk Assessment and response to assessed risks</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6</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472330"/>
                  </a:ext>
                </a:extLst>
              </a:tr>
              <a:tr h="325252">
                <a:tc>
                  <a:txBody>
                    <a:bodyPr/>
                    <a:lstStyle/>
                    <a:p>
                      <a:pPr algn="just" fontAlgn="t">
                        <a:spcBef>
                          <a:spcPts val="0"/>
                        </a:spcBef>
                        <a:spcAft>
                          <a:spcPts val="0"/>
                        </a:spcAft>
                      </a:pPr>
                      <a:r>
                        <a:rPr lang="en-GB" sz="1700" b="0" i="0" u="none" strike="noStrike" dirty="0">
                          <a:effectLst/>
                          <a:latin typeface="Candara" panose="020E0502030303020204" pitchFamily="34" charset="0"/>
                          <a:cs typeface="Times New Roman" panose="02020603050405020304" pitchFamily="18" charset="0"/>
                        </a:rPr>
                        <a:t>4</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dirty="0">
                          <a:effectLst/>
                          <a:latin typeface="Candara" panose="020E0502030303020204" pitchFamily="34" charset="0"/>
                          <a:ea typeface="Calibri" panose="020F0502020204030204" pitchFamily="34" charset="0"/>
                          <a:cs typeface="Times New Roman" panose="02020603050405020304" pitchFamily="18" charset="0"/>
                        </a:rPr>
                        <a:t>Audit Evidence</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11</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340827"/>
                  </a:ext>
                </a:extLst>
              </a:tr>
              <a:tr h="325252">
                <a:tc>
                  <a:txBody>
                    <a:bodyPr/>
                    <a:lstStyle/>
                    <a:p>
                      <a:pPr algn="just" fontAlgn="t">
                        <a:spcBef>
                          <a:spcPts val="0"/>
                        </a:spcBef>
                        <a:spcAft>
                          <a:spcPts val="0"/>
                        </a:spcAft>
                      </a:pPr>
                      <a:r>
                        <a:rPr lang="en-GB" sz="1700" b="0" i="0" u="none" strike="noStrike" dirty="0">
                          <a:effectLst/>
                          <a:latin typeface="Candara" panose="020E0502030303020204" pitchFamily="34" charset="0"/>
                          <a:cs typeface="Times New Roman" panose="02020603050405020304" pitchFamily="18" charset="0"/>
                        </a:rPr>
                        <a:t>5</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Using the work of others</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3</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3433061"/>
                  </a:ext>
                </a:extLst>
              </a:tr>
              <a:tr h="325252">
                <a:tc>
                  <a:txBody>
                    <a:bodyPr/>
                    <a:lstStyle/>
                    <a:p>
                      <a:pPr algn="just" fontAlgn="t">
                        <a:spcBef>
                          <a:spcPts val="0"/>
                        </a:spcBef>
                        <a:spcAft>
                          <a:spcPts val="0"/>
                        </a:spcAft>
                      </a:pPr>
                      <a:r>
                        <a:rPr lang="en-GB" sz="1700" b="0" i="0" u="none" strike="noStrike" dirty="0">
                          <a:effectLst/>
                          <a:latin typeface="Candara" panose="020E0502030303020204" pitchFamily="34" charset="0"/>
                          <a:cs typeface="Times New Roman" panose="02020603050405020304" pitchFamily="18" charset="0"/>
                        </a:rPr>
                        <a:t>6</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Audit Conclusions and reporting</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6</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416404"/>
                  </a:ext>
                </a:extLst>
              </a:tr>
              <a:tr h="325252">
                <a:tc>
                  <a:txBody>
                    <a:bodyPr/>
                    <a:lstStyle/>
                    <a:p>
                      <a:pPr algn="just" fontAlgn="t">
                        <a:spcBef>
                          <a:spcPts val="0"/>
                        </a:spcBef>
                        <a:spcAft>
                          <a:spcPts val="0"/>
                        </a:spcAft>
                      </a:pPr>
                      <a:r>
                        <a:rPr lang="en-GB" sz="1700" b="0" i="0" u="none" strike="noStrike" dirty="0">
                          <a:effectLst/>
                          <a:latin typeface="Candara" panose="020E0502030303020204" pitchFamily="34" charset="0"/>
                          <a:cs typeface="Times New Roman" panose="02020603050405020304" pitchFamily="18" charset="0"/>
                        </a:rPr>
                        <a:t>7</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Specialised Areas</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3</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31899"/>
                  </a:ext>
                </a:extLst>
              </a:tr>
              <a:tr h="325252">
                <a:tc>
                  <a:txBody>
                    <a:bodyPr/>
                    <a:lstStyle/>
                    <a:p>
                      <a:pPr algn="just" fontAlgn="t">
                        <a:spcBef>
                          <a:spcPts val="0"/>
                        </a:spcBef>
                        <a:spcAft>
                          <a:spcPts val="0"/>
                        </a:spcAft>
                      </a:pPr>
                      <a:r>
                        <a:rPr lang="en-GB" sz="1700" b="0" i="0" u="none" strike="noStrike" dirty="0">
                          <a:effectLst/>
                          <a:latin typeface="Candara" panose="020E0502030303020204" pitchFamily="34" charset="0"/>
                          <a:cs typeface="Times New Roman" panose="02020603050405020304" pitchFamily="18" charset="0"/>
                        </a:rPr>
                        <a:t>8</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dirty="0">
                          <a:effectLst/>
                          <a:latin typeface="Candara" panose="020E0502030303020204" pitchFamily="34" charset="0"/>
                          <a:ea typeface="Calibri" panose="020F0502020204030204" pitchFamily="34" charset="0"/>
                          <a:cs typeface="Times New Roman" panose="02020603050405020304" pitchFamily="18" charset="0"/>
                        </a:rPr>
                        <a:t>Standards on Review Engagements</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2</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263770"/>
                  </a:ext>
                </a:extLst>
              </a:tr>
              <a:tr h="325252">
                <a:tc>
                  <a:txBody>
                    <a:bodyPr/>
                    <a:lstStyle/>
                    <a:p>
                      <a:pPr algn="just" fontAlgn="t">
                        <a:spcBef>
                          <a:spcPts val="0"/>
                        </a:spcBef>
                        <a:spcAft>
                          <a:spcPts val="0"/>
                        </a:spcAft>
                      </a:pPr>
                      <a:r>
                        <a:rPr lang="en-GB" sz="1800" b="0" i="0" u="none" strike="noStrike" dirty="0">
                          <a:effectLst/>
                          <a:latin typeface="Candara" panose="020E0502030303020204" pitchFamily="34" charset="0"/>
                        </a:rPr>
                        <a:t>9</a:t>
                      </a: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800" b="0" i="0" u="none" strike="noStrike" dirty="0">
                          <a:effectLst/>
                          <a:latin typeface="Candara" panose="020E0502030303020204" pitchFamily="34" charset="0"/>
                        </a:rPr>
                        <a:t>Other Assurance Engagements</a:t>
                      </a: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800" b="0" i="0" u="none" strike="noStrike" dirty="0">
                          <a:effectLst/>
                          <a:latin typeface="Candara" panose="020E0502030303020204" pitchFamily="34" charset="0"/>
                        </a:rPr>
                        <a:t>5</a:t>
                      </a: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998044"/>
                  </a:ext>
                </a:extLst>
              </a:tr>
              <a:tr h="285136">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 </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Total</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dirty="0">
                          <a:effectLst/>
                          <a:latin typeface="Candara" panose="020E0502030303020204" pitchFamily="34" charset="0"/>
                          <a:cs typeface="Times New Roman" panose="02020603050405020304" pitchFamily="18" charset="0"/>
                        </a:rPr>
                        <a:t>46</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436957"/>
                  </a:ext>
                </a:extLst>
              </a:tr>
            </a:tbl>
          </a:graphicData>
        </a:graphic>
      </p:graphicFrame>
      <p:sp>
        <p:nvSpPr>
          <p:cNvPr id="3" name="Slide Number Placeholder 2">
            <a:extLst>
              <a:ext uri="{FF2B5EF4-FFF2-40B4-BE49-F238E27FC236}">
                <a16:creationId xmlns:a16="http://schemas.microsoft.com/office/drawing/2014/main" id="{CAB292DB-0633-D640-9158-403D61D004C9}"/>
              </a:ext>
            </a:extLst>
          </p:cNvPr>
          <p:cNvSpPr>
            <a:spLocks noGrp="1"/>
          </p:cNvSpPr>
          <p:nvPr>
            <p:ph type="sldNum" sz="quarter" idx="12"/>
          </p:nvPr>
        </p:nvSpPr>
        <p:spPr/>
        <p:txBody>
          <a:bodyPr/>
          <a:lstStyle/>
          <a:p>
            <a:fld id="{E97799C9-84D9-46D2-A11E-BCF8A720529D}" type="slidenum">
              <a:rPr lang="en-US" smtClean="0"/>
              <a:t>3</a:t>
            </a:fld>
            <a:endParaRPr lang="en-US" dirty="0"/>
          </a:p>
        </p:txBody>
      </p:sp>
    </p:spTree>
    <p:extLst>
      <p:ext uri="{BB962C8B-B14F-4D97-AF65-F5344CB8AC3E}">
        <p14:creationId xmlns:p14="http://schemas.microsoft.com/office/powerpoint/2010/main" val="2438590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5DA0D-654B-514C-8275-5EB4EC6CB778}"/>
              </a:ext>
            </a:extLst>
          </p:cNvPr>
          <p:cNvSpPr>
            <a:spLocks noGrp="1"/>
          </p:cNvSpPr>
          <p:nvPr>
            <p:ph type="title"/>
          </p:nvPr>
        </p:nvSpPr>
        <p:spPr/>
        <p:txBody>
          <a:bodyPr/>
          <a:lstStyle/>
          <a:p>
            <a:r>
              <a:rPr lang="en-US" dirty="0"/>
              <a:t>Assembly of final audit file</a:t>
            </a:r>
          </a:p>
        </p:txBody>
      </p:sp>
      <p:sp>
        <p:nvSpPr>
          <p:cNvPr id="3" name="Content Placeholder 2">
            <a:extLst>
              <a:ext uri="{FF2B5EF4-FFF2-40B4-BE49-F238E27FC236}">
                <a16:creationId xmlns:a16="http://schemas.microsoft.com/office/drawing/2014/main" id="{6763D364-8A76-9441-B9CF-6A3A60269E1D}"/>
              </a:ext>
            </a:extLst>
          </p:cNvPr>
          <p:cNvSpPr>
            <a:spLocks noGrp="1"/>
          </p:cNvSpPr>
          <p:nvPr>
            <p:ph idx="1"/>
          </p:nvPr>
        </p:nvSpPr>
        <p:spPr/>
        <p:txBody>
          <a:bodyPr/>
          <a:lstStyle/>
          <a:p>
            <a:r>
              <a:rPr lang="en-US" dirty="0"/>
              <a:t>Timely basis</a:t>
            </a:r>
          </a:p>
          <a:p>
            <a:r>
              <a:rPr lang="en-IN" dirty="0"/>
              <a:t>shall not delete or discard audit documentation of any nature before the end of its retention period </a:t>
            </a:r>
          </a:p>
          <a:p>
            <a:pPr marL="0" indent="0">
              <a:buNone/>
            </a:pPr>
            <a:r>
              <a:rPr lang="en-IN" dirty="0"/>
              <a:t>        </a:t>
            </a:r>
            <a:r>
              <a:rPr lang="en-IN" u="sng" dirty="0"/>
              <a:t>New documentation after file has been assembled</a:t>
            </a:r>
          </a:p>
          <a:p>
            <a:r>
              <a:rPr lang="en-IN" dirty="0"/>
              <a:t>The specific reasons for making them; and </a:t>
            </a:r>
          </a:p>
          <a:p>
            <a:r>
              <a:rPr lang="en-IN" dirty="0"/>
              <a:t>When and by whom they were made and reviewed </a:t>
            </a:r>
          </a:p>
          <a:p>
            <a:endParaRPr lang="en-US" dirty="0"/>
          </a:p>
        </p:txBody>
      </p:sp>
      <p:sp>
        <p:nvSpPr>
          <p:cNvPr id="4" name="Slide Number Placeholder 3">
            <a:extLst>
              <a:ext uri="{FF2B5EF4-FFF2-40B4-BE49-F238E27FC236}">
                <a16:creationId xmlns:a16="http://schemas.microsoft.com/office/drawing/2014/main" id="{AE16DC2F-B07D-AE4A-84D0-E2B6E0084CFB}"/>
              </a:ext>
            </a:extLst>
          </p:cNvPr>
          <p:cNvSpPr>
            <a:spLocks noGrp="1"/>
          </p:cNvSpPr>
          <p:nvPr>
            <p:ph type="sldNum" sz="quarter" idx="12"/>
          </p:nvPr>
        </p:nvSpPr>
        <p:spPr/>
        <p:txBody>
          <a:bodyPr/>
          <a:lstStyle/>
          <a:p>
            <a:fld id="{E97799C9-84D9-46D2-A11E-BCF8A720529D}" type="slidenum">
              <a:rPr lang="en-US" smtClean="0"/>
              <a:t>30</a:t>
            </a:fld>
            <a:endParaRPr lang="en-US" dirty="0"/>
          </a:p>
        </p:txBody>
      </p:sp>
    </p:spTree>
    <p:extLst>
      <p:ext uri="{BB962C8B-B14F-4D97-AF65-F5344CB8AC3E}">
        <p14:creationId xmlns:p14="http://schemas.microsoft.com/office/powerpoint/2010/main" val="1707729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FEBC5-D79E-FB46-A57F-972636222389}"/>
              </a:ext>
            </a:extLst>
          </p:cNvPr>
          <p:cNvSpPr>
            <a:spLocks noGrp="1"/>
          </p:cNvSpPr>
          <p:nvPr>
            <p:ph type="title"/>
          </p:nvPr>
        </p:nvSpPr>
        <p:spPr/>
        <p:txBody>
          <a:bodyPr/>
          <a:lstStyle/>
          <a:p>
            <a:r>
              <a:rPr lang="en-US" dirty="0"/>
              <a:t>Assembly of final audit file</a:t>
            </a:r>
          </a:p>
        </p:txBody>
      </p:sp>
      <p:sp>
        <p:nvSpPr>
          <p:cNvPr id="3" name="Content Placeholder 2">
            <a:extLst>
              <a:ext uri="{FF2B5EF4-FFF2-40B4-BE49-F238E27FC236}">
                <a16:creationId xmlns:a16="http://schemas.microsoft.com/office/drawing/2014/main" id="{6D91B74D-E67A-C445-8C66-0E53371AB712}"/>
              </a:ext>
            </a:extLst>
          </p:cNvPr>
          <p:cNvSpPr>
            <a:spLocks noGrp="1"/>
          </p:cNvSpPr>
          <p:nvPr>
            <p:ph idx="1"/>
          </p:nvPr>
        </p:nvSpPr>
        <p:spPr>
          <a:xfrm>
            <a:off x="1295402" y="2650064"/>
            <a:ext cx="9601196" cy="3318936"/>
          </a:xfrm>
        </p:spPr>
        <p:txBody>
          <a:bodyPr>
            <a:normAutofit fontScale="92500" lnSpcReduction="10000"/>
          </a:bodyPr>
          <a:lstStyle/>
          <a:p>
            <a:pPr algn="just"/>
            <a:r>
              <a:rPr lang="en-IN" dirty="0"/>
              <a:t>not more than 60 days after the date of the auditor’s report</a:t>
            </a:r>
          </a:p>
          <a:p>
            <a:pPr marL="0" indent="0" algn="just">
              <a:buNone/>
            </a:pPr>
            <a:r>
              <a:rPr lang="en-IN" b="1" dirty="0"/>
              <a:t>Administrative changes after assembly of final audit file</a:t>
            </a:r>
            <a:endParaRPr lang="en-IN" dirty="0"/>
          </a:p>
          <a:p>
            <a:pPr algn="just"/>
            <a:r>
              <a:rPr lang="en-IN" dirty="0"/>
              <a:t>Deleting or discarding superseded documentation. </a:t>
            </a:r>
          </a:p>
          <a:p>
            <a:pPr algn="just"/>
            <a:r>
              <a:rPr lang="en-IN" dirty="0"/>
              <a:t>Sorting, collating and cross referencing working papers. </a:t>
            </a:r>
          </a:p>
          <a:p>
            <a:pPr algn="just"/>
            <a:r>
              <a:rPr lang="en-IN" dirty="0"/>
              <a:t>Signing off on completion checklists relating to the file assembly process. </a:t>
            </a:r>
          </a:p>
          <a:p>
            <a:pPr algn="just"/>
            <a:r>
              <a:rPr lang="en-IN" dirty="0"/>
              <a:t> Documenting audit evidence that the auditor has obtained, discussed and agreed with the relevant members of the engagement team before the date of the auditor’s report </a:t>
            </a:r>
          </a:p>
          <a:p>
            <a:endParaRPr lang="en-US" dirty="0"/>
          </a:p>
        </p:txBody>
      </p:sp>
      <p:sp>
        <p:nvSpPr>
          <p:cNvPr id="4" name="Slide Number Placeholder 3">
            <a:extLst>
              <a:ext uri="{FF2B5EF4-FFF2-40B4-BE49-F238E27FC236}">
                <a16:creationId xmlns:a16="http://schemas.microsoft.com/office/drawing/2014/main" id="{FB86E5B9-0328-FD4D-B079-FCB561F8E108}"/>
              </a:ext>
            </a:extLst>
          </p:cNvPr>
          <p:cNvSpPr>
            <a:spLocks noGrp="1"/>
          </p:cNvSpPr>
          <p:nvPr>
            <p:ph type="sldNum" sz="quarter" idx="12"/>
          </p:nvPr>
        </p:nvSpPr>
        <p:spPr/>
        <p:txBody>
          <a:bodyPr/>
          <a:lstStyle/>
          <a:p>
            <a:fld id="{E97799C9-84D9-46D2-A11E-BCF8A720529D}" type="slidenum">
              <a:rPr lang="en-US" smtClean="0"/>
              <a:t>31</a:t>
            </a:fld>
            <a:endParaRPr lang="en-US" dirty="0"/>
          </a:p>
        </p:txBody>
      </p:sp>
    </p:spTree>
    <p:extLst>
      <p:ext uri="{BB962C8B-B14F-4D97-AF65-F5344CB8AC3E}">
        <p14:creationId xmlns:p14="http://schemas.microsoft.com/office/powerpoint/2010/main" val="3604519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D791-A6FF-D146-BDF0-0356FDB90884}"/>
              </a:ext>
            </a:extLst>
          </p:cNvPr>
          <p:cNvSpPr>
            <a:spLocks noGrp="1"/>
          </p:cNvSpPr>
          <p:nvPr>
            <p:ph type="title"/>
          </p:nvPr>
        </p:nvSpPr>
        <p:spPr/>
        <p:txBody>
          <a:bodyPr/>
          <a:lstStyle/>
          <a:p>
            <a:r>
              <a:rPr lang="en-US" dirty="0"/>
              <a:t>Audit file</a:t>
            </a:r>
          </a:p>
        </p:txBody>
      </p:sp>
      <p:pic>
        <p:nvPicPr>
          <p:cNvPr id="5" name="Content Placeholder 4">
            <a:extLst>
              <a:ext uri="{FF2B5EF4-FFF2-40B4-BE49-F238E27FC236}">
                <a16:creationId xmlns:a16="http://schemas.microsoft.com/office/drawing/2014/main" id="{75BD01F8-42F3-7549-BC6D-24115868BA34}"/>
              </a:ext>
            </a:extLst>
          </p:cNvPr>
          <p:cNvPicPr>
            <a:picLocks noGrp="1" noChangeAspect="1"/>
          </p:cNvPicPr>
          <p:nvPr>
            <p:ph idx="1"/>
          </p:nvPr>
        </p:nvPicPr>
        <p:blipFill>
          <a:blip r:embed="rId2"/>
          <a:stretch>
            <a:fillRect/>
          </a:stretch>
        </p:blipFill>
        <p:spPr>
          <a:xfrm>
            <a:off x="1858617" y="2524539"/>
            <a:ext cx="7890900" cy="3588025"/>
          </a:xfrm>
        </p:spPr>
      </p:pic>
      <p:sp>
        <p:nvSpPr>
          <p:cNvPr id="3" name="Slide Number Placeholder 2">
            <a:extLst>
              <a:ext uri="{FF2B5EF4-FFF2-40B4-BE49-F238E27FC236}">
                <a16:creationId xmlns:a16="http://schemas.microsoft.com/office/drawing/2014/main" id="{D6526FB2-2419-0F43-BABB-42DDAC4E5F9C}"/>
              </a:ext>
            </a:extLst>
          </p:cNvPr>
          <p:cNvSpPr>
            <a:spLocks noGrp="1"/>
          </p:cNvSpPr>
          <p:nvPr>
            <p:ph type="sldNum" sz="quarter" idx="12"/>
          </p:nvPr>
        </p:nvSpPr>
        <p:spPr/>
        <p:txBody>
          <a:bodyPr/>
          <a:lstStyle/>
          <a:p>
            <a:fld id="{E97799C9-84D9-46D2-A11E-BCF8A720529D}" type="slidenum">
              <a:rPr lang="en-US" smtClean="0"/>
              <a:t>32</a:t>
            </a:fld>
            <a:endParaRPr lang="en-US" dirty="0"/>
          </a:p>
        </p:txBody>
      </p:sp>
    </p:spTree>
    <p:extLst>
      <p:ext uri="{BB962C8B-B14F-4D97-AF65-F5344CB8AC3E}">
        <p14:creationId xmlns:p14="http://schemas.microsoft.com/office/powerpoint/2010/main" val="1186021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BBED-C483-E54A-B9ED-65F4B6D19BD5}"/>
              </a:ext>
            </a:extLst>
          </p:cNvPr>
          <p:cNvSpPr>
            <a:spLocks noGrp="1"/>
          </p:cNvSpPr>
          <p:nvPr>
            <p:ph type="title"/>
          </p:nvPr>
        </p:nvSpPr>
        <p:spPr/>
        <p:txBody>
          <a:bodyPr/>
          <a:lstStyle/>
          <a:p>
            <a:r>
              <a:rPr lang="en-US" dirty="0"/>
              <a:t>Audit file</a:t>
            </a:r>
          </a:p>
        </p:txBody>
      </p:sp>
      <p:pic>
        <p:nvPicPr>
          <p:cNvPr id="5" name="Content Placeholder 4">
            <a:extLst>
              <a:ext uri="{FF2B5EF4-FFF2-40B4-BE49-F238E27FC236}">
                <a16:creationId xmlns:a16="http://schemas.microsoft.com/office/drawing/2014/main" id="{3F509718-8945-7446-8D2A-B389A15B909E}"/>
              </a:ext>
            </a:extLst>
          </p:cNvPr>
          <p:cNvPicPr>
            <a:picLocks noGrp="1" noChangeAspect="1"/>
          </p:cNvPicPr>
          <p:nvPr>
            <p:ph idx="1"/>
          </p:nvPr>
        </p:nvPicPr>
        <p:blipFill>
          <a:blip r:embed="rId2"/>
          <a:stretch>
            <a:fillRect/>
          </a:stretch>
        </p:blipFill>
        <p:spPr>
          <a:xfrm>
            <a:off x="1848678" y="2425148"/>
            <a:ext cx="7434470" cy="3637721"/>
          </a:xfrm>
        </p:spPr>
      </p:pic>
      <p:sp>
        <p:nvSpPr>
          <p:cNvPr id="3" name="Slide Number Placeholder 2">
            <a:extLst>
              <a:ext uri="{FF2B5EF4-FFF2-40B4-BE49-F238E27FC236}">
                <a16:creationId xmlns:a16="http://schemas.microsoft.com/office/drawing/2014/main" id="{C49F0418-9B7C-724C-BE0D-F188EF0E7861}"/>
              </a:ext>
            </a:extLst>
          </p:cNvPr>
          <p:cNvSpPr>
            <a:spLocks noGrp="1"/>
          </p:cNvSpPr>
          <p:nvPr>
            <p:ph type="sldNum" sz="quarter" idx="12"/>
          </p:nvPr>
        </p:nvSpPr>
        <p:spPr/>
        <p:txBody>
          <a:bodyPr/>
          <a:lstStyle/>
          <a:p>
            <a:fld id="{E97799C9-84D9-46D2-A11E-BCF8A720529D}" type="slidenum">
              <a:rPr lang="en-US" smtClean="0"/>
              <a:t>33</a:t>
            </a:fld>
            <a:endParaRPr lang="en-US" dirty="0"/>
          </a:p>
        </p:txBody>
      </p:sp>
    </p:spTree>
    <p:extLst>
      <p:ext uri="{BB962C8B-B14F-4D97-AF65-F5344CB8AC3E}">
        <p14:creationId xmlns:p14="http://schemas.microsoft.com/office/powerpoint/2010/main" val="3834617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27FCA-EACB-2E47-813E-4D3F6220A0C6}"/>
              </a:ext>
            </a:extLst>
          </p:cNvPr>
          <p:cNvSpPr>
            <a:spLocks noGrp="1"/>
          </p:cNvSpPr>
          <p:nvPr>
            <p:ph type="title"/>
          </p:nvPr>
        </p:nvSpPr>
        <p:spPr/>
        <p:txBody>
          <a:bodyPr/>
          <a:lstStyle/>
          <a:p>
            <a:r>
              <a:rPr lang="en-US" dirty="0"/>
              <a:t>Audit File</a:t>
            </a:r>
          </a:p>
        </p:txBody>
      </p:sp>
      <p:pic>
        <p:nvPicPr>
          <p:cNvPr id="5" name="Content Placeholder 4">
            <a:extLst>
              <a:ext uri="{FF2B5EF4-FFF2-40B4-BE49-F238E27FC236}">
                <a16:creationId xmlns:a16="http://schemas.microsoft.com/office/drawing/2014/main" id="{9D79ED94-C7CF-D346-AC52-C27AB9A45A60}"/>
              </a:ext>
            </a:extLst>
          </p:cNvPr>
          <p:cNvPicPr>
            <a:picLocks noGrp="1" noChangeAspect="1"/>
          </p:cNvPicPr>
          <p:nvPr>
            <p:ph idx="1"/>
          </p:nvPr>
        </p:nvPicPr>
        <p:blipFill>
          <a:blip r:embed="rId2"/>
          <a:stretch>
            <a:fillRect/>
          </a:stretch>
        </p:blipFill>
        <p:spPr>
          <a:xfrm>
            <a:off x="1988164" y="2544418"/>
            <a:ext cx="7454009" cy="3420374"/>
          </a:xfrm>
        </p:spPr>
      </p:pic>
      <p:sp>
        <p:nvSpPr>
          <p:cNvPr id="3" name="Slide Number Placeholder 2">
            <a:extLst>
              <a:ext uri="{FF2B5EF4-FFF2-40B4-BE49-F238E27FC236}">
                <a16:creationId xmlns:a16="http://schemas.microsoft.com/office/drawing/2014/main" id="{2B76B58B-0398-CF4E-A2C6-52082EC40905}"/>
              </a:ext>
            </a:extLst>
          </p:cNvPr>
          <p:cNvSpPr>
            <a:spLocks noGrp="1"/>
          </p:cNvSpPr>
          <p:nvPr>
            <p:ph type="sldNum" sz="quarter" idx="12"/>
          </p:nvPr>
        </p:nvSpPr>
        <p:spPr/>
        <p:txBody>
          <a:bodyPr/>
          <a:lstStyle/>
          <a:p>
            <a:fld id="{E97799C9-84D9-46D2-A11E-BCF8A720529D}" type="slidenum">
              <a:rPr lang="en-US" smtClean="0"/>
              <a:t>34</a:t>
            </a:fld>
            <a:endParaRPr lang="en-US" dirty="0"/>
          </a:p>
        </p:txBody>
      </p:sp>
    </p:spTree>
    <p:extLst>
      <p:ext uri="{BB962C8B-B14F-4D97-AF65-F5344CB8AC3E}">
        <p14:creationId xmlns:p14="http://schemas.microsoft.com/office/powerpoint/2010/main" val="3420620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5FC3D-86C2-A741-8C23-4EC59D299FCE}"/>
              </a:ext>
            </a:extLst>
          </p:cNvPr>
          <p:cNvSpPr>
            <a:spLocks noGrp="1"/>
          </p:cNvSpPr>
          <p:nvPr>
            <p:ph type="title"/>
          </p:nvPr>
        </p:nvSpPr>
        <p:spPr/>
        <p:txBody>
          <a:bodyPr/>
          <a:lstStyle/>
          <a:p>
            <a:r>
              <a:rPr lang="en-US" dirty="0"/>
              <a:t>What’s normally missing</a:t>
            </a:r>
          </a:p>
        </p:txBody>
      </p:sp>
      <p:sp>
        <p:nvSpPr>
          <p:cNvPr id="3" name="Content Placeholder 2">
            <a:extLst>
              <a:ext uri="{FF2B5EF4-FFF2-40B4-BE49-F238E27FC236}">
                <a16:creationId xmlns:a16="http://schemas.microsoft.com/office/drawing/2014/main" id="{BCF5B96A-2483-3848-8E38-BBC8794BA214}"/>
              </a:ext>
            </a:extLst>
          </p:cNvPr>
          <p:cNvSpPr>
            <a:spLocks noGrp="1"/>
          </p:cNvSpPr>
          <p:nvPr>
            <p:ph idx="1"/>
          </p:nvPr>
        </p:nvSpPr>
        <p:spPr>
          <a:xfrm>
            <a:off x="1295402" y="2649529"/>
            <a:ext cx="9601196" cy="3318936"/>
          </a:xfrm>
        </p:spPr>
        <p:txBody>
          <a:bodyPr/>
          <a:lstStyle/>
          <a:p>
            <a:pPr algn="just"/>
            <a:r>
              <a:rPr lang="en-US" dirty="0"/>
              <a:t>Properly </a:t>
            </a:r>
            <a:r>
              <a:rPr lang="en-US" dirty="0" err="1"/>
              <a:t>Organised</a:t>
            </a:r>
            <a:r>
              <a:rPr lang="en-US" dirty="0"/>
              <a:t> file </a:t>
            </a:r>
          </a:p>
          <a:p>
            <a:pPr algn="just"/>
            <a:r>
              <a:rPr lang="en-US" dirty="0"/>
              <a:t>Naming the persons who did the work</a:t>
            </a:r>
          </a:p>
          <a:p>
            <a:pPr algn="just"/>
            <a:r>
              <a:rPr lang="en-US" dirty="0"/>
              <a:t>Cross-referencing with other documents</a:t>
            </a:r>
          </a:p>
          <a:p>
            <a:pPr algn="just"/>
            <a:r>
              <a:rPr lang="en-US" dirty="0"/>
              <a:t>Note on conclusions reached</a:t>
            </a:r>
          </a:p>
        </p:txBody>
      </p:sp>
      <p:sp>
        <p:nvSpPr>
          <p:cNvPr id="4" name="Slide Number Placeholder 3">
            <a:extLst>
              <a:ext uri="{FF2B5EF4-FFF2-40B4-BE49-F238E27FC236}">
                <a16:creationId xmlns:a16="http://schemas.microsoft.com/office/drawing/2014/main" id="{A5B847ED-F865-B846-A33A-82F266BBCCD0}"/>
              </a:ext>
            </a:extLst>
          </p:cNvPr>
          <p:cNvSpPr>
            <a:spLocks noGrp="1"/>
          </p:cNvSpPr>
          <p:nvPr>
            <p:ph type="sldNum" sz="quarter" idx="12"/>
          </p:nvPr>
        </p:nvSpPr>
        <p:spPr/>
        <p:txBody>
          <a:bodyPr/>
          <a:lstStyle/>
          <a:p>
            <a:fld id="{E97799C9-84D9-46D2-A11E-BCF8A720529D}" type="slidenum">
              <a:rPr lang="en-US" smtClean="0"/>
              <a:t>35</a:t>
            </a:fld>
            <a:endParaRPr lang="en-US" dirty="0"/>
          </a:p>
        </p:txBody>
      </p:sp>
    </p:spTree>
    <p:extLst>
      <p:ext uri="{BB962C8B-B14F-4D97-AF65-F5344CB8AC3E}">
        <p14:creationId xmlns:p14="http://schemas.microsoft.com/office/powerpoint/2010/main" val="595518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D390F-6972-9A44-931D-AF25B60E9181}"/>
              </a:ext>
            </a:extLst>
          </p:cNvPr>
          <p:cNvSpPr>
            <a:spLocks noGrp="1"/>
          </p:cNvSpPr>
          <p:nvPr>
            <p:ph type="title"/>
          </p:nvPr>
        </p:nvSpPr>
        <p:spPr/>
        <p:txBody>
          <a:bodyPr/>
          <a:lstStyle/>
          <a:p>
            <a:r>
              <a:rPr lang="en-US" dirty="0"/>
              <a:t>Retention period</a:t>
            </a:r>
          </a:p>
        </p:txBody>
      </p:sp>
      <p:sp>
        <p:nvSpPr>
          <p:cNvPr id="3" name="Content Placeholder 2">
            <a:extLst>
              <a:ext uri="{FF2B5EF4-FFF2-40B4-BE49-F238E27FC236}">
                <a16:creationId xmlns:a16="http://schemas.microsoft.com/office/drawing/2014/main" id="{C48CF941-E338-0C46-88F2-0783F8B242DA}"/>
              </a:ext>
            </a:extLst>
          </p:cNvPr>
          <p:cNvSpPr>
            <a:spLocks noGrp="1"/>
          </p:cNvSpPr>
          <p:nvPr>
            <p:ph idx="1"/>
          </p:nvPr>
        </p:nvSpPr>
        <p:spPr/>
        <p:txBody>
          <a:bodyPr/>
          <a:lstStyle/>
          <a:p>
            <a:r>
              <a:rPr lang="en-US" dirty="0"/>
              <a:t>Audit Documents</a:t>
            </a:r>
          </a:p>
          <a:p>
            <a:endParaRPr lang="en-US" dirty="0"/>
          </a:p>
          <a:p>
            <a:r>
              <a:rPr lang="en-US" dirty="0"/>
              <a:t>7 years</a:t>
            </a:r>
          </a:p>
        </p:txBody>
      </p:sp>
      <p:sp>
        <p:nvSpPr>
          <p:cNvPr id="4" name="Slide Number Placeholder 3">
            <a:extLst>
              <a:ext uri="{FF2B5EF4-FFF2-40B4-BE49-F238E27FC236}">
                <a16:creationId xmlns:a16="http://schemas.microsoft.com/office/drawing/2014/main" id="{B671C229-AD0D-6D43-AF54-C371C2864D46}"/>
              </a:ext>
            </a:extLst>
          </p:cNvPr>
          <p:cNvSpPr>
            <a:spLocks noGrp="1"/>
          </p:cNvSpPr>
          <p:nvPr>
            <p:ph type="sldNum" sz="quarter" idx="12"/>
          </p:nvPr>
        </p:nvSpPr>
        <p:spPr/>
        <p:txBody>
          <a:bodyPr/>
          <a:lstStyle/>
          <a:p>
            <a:fld id="{E97799C9-84D9-46D2-A11E-BCF8A720529D}" type="slidenum">
              <a:rPr lang="en-US" smtClean="0"/>
              <a:t>36</a:t>
            </a:fld>
            <a:endParaRPr lang="en-US" dirty="0"/>
          </a:p>
        </p:txBody>
      </p:sp>
    </p:spTree>
    <p:extLst>
      <p:ext uri="{BB962C8B-B14F-4D97-AF65-F5344CB8AC3E}">
        <p14:creationId xmlns:p14="http://schemas.microsoft.com/office/powerpoint/2010/main" val="1108306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4880C-3BD0-5D40-8F8A-C1571D459671}"/>
              </a:ext>
            </a:extLst>
          </p:cNvPr>
          <p:cNvSpPr>
            <a:spLocks noGrp="1"/>
          </p:cNvSpPr>
          <p:nvPr>
            <p:ph type="title"/>
          </p:nvPr>
        </p:nvSpPr>
        <p:spPr/>
        <p:txBody>
          <a:bodyPr/>
          <a:lstStyle/>
          <a:p>
            <a:r>
              <a:rPr lang="en-US" dirty="0"/>
              <a:t>FACT Audit</a:t>
            </a:r>
          </a:p>
        </p:txBody>
      </p:sp>
      <p:sp>
        <p:nvSpPr>
          <p:cNvPr id="3" name="Content Placeholder 2">
            <a:extLst>
              <a:ext uri="{FF2B5EF4-FFF2-40B4-BE49-F238E27FC236}">
                <a16:creationId xmlns:a16="http://schemas.microsoft.com/office/drawing/2014/main" id="{866009CF-B2B0-F148-A8C9-0326524EA0DB}"/>
              </a:ext>
            </a:extLst>
          </p:cNvPr>
          <p:cNvSpPr>
            <a:spLocks noGrp="1"/>
          </p:cNvSpPr>
          <p:nvPr>
            <p:ph idx="1"/>
          </p:nvPr>
        </p:nvSpPr>
        <p:spPr/>
        <p:txBody>
          <a:bodyPr/>
          <a:lstStyle/>
          <a:p>
            <a:pPr algn="just"/>
            <a:r>
              <a:rPr lang="en-US" dirty="0"/>
              <a:t> 500 series</a:t>
            </a:r>
          </a:p>
          <a:p>
            <a:pPr algn="just"/>
            <a:r>
              <a:rPr lang="en-US" dirty="0"/>
              <a:t> SA 500-Audit Evidence</a:t>
            </a:r>
          </a:p>
          <a:p>
            <a:pPr algn="just"/>
            <a:r>
              <a:rPr lang="en-US" dirty="0"/>
              <a:t> SA 505- External Confirmations</a:t>
            </a:r>
          </a:p>
          <a:p>
            <a:pPr algn="just"/>
            <a:r>
              <a:rPr lang="en-US" dirty="0"/>
              <a:t>SA 510- Initial engagement- opening balances</a:t>
            </a:r>
          </a:p>
          <a:p>
            <a:pPr algn="just"/>
            <a:r>
              <a:rPr lang="en-US" dirty="0"/>
              <a:t>SA 520- Analytical Procedures</a:t>
            </a:r>
          </a:p>
          <a:p>
            <a:pPr algn="just"/>
            <a:r>
              <a:rPr lang="en-US" dirty="0"/>
              <a:t>SA 530- Audit Sampling </a:t>
            </a:r>
          </a:p>
          <a:p>
            <a:endParaRPr lang="en-US" dirty="0"/>
          </a:p>
          <a:p>
            <a:endParaRPr lang="en-US" dirty="0"/>
          </a:p>
        </p:txBody>
      </p:sp>
      <p:sp>
        <p:nvSpPr>
          <p:cNvPr id="4" name="Slide Number Placeholder 3">
            <a:extLst>
              <a:ext uri="{FF2B5EF4-FFF2-40B4-BE49-F238E27FC236}">
                <a16:creationId xmlns:a16="http://schemas.microsoft.com/office/drawing/2014/main" id="{60E6D4A7-7C48-A746-9155-2DCE940A3600}"/>
              </a:ext>
            </a:extLst>
          </p:cNvPr>
          <p:cNvSpPr>
            <a:spLocks noGrp="1"/>
          </p:cNvSpPr>
          <p:nvPr>
            <p:ph type="sldNum" sz="quarter" idx="12"/>
          </p:nvPr>
        </p:nvSpPr>
        <p:spPr/>
        <p:txBody>
          <a:bodyPr/>
          <a:lstStyle/>
          <a:p>
            <a:fld id="{E97799C9-84D9-46D2-A11E-BCF8A720529D}" type="slidenum">
              <a:rPr lang="en-US" smtClean="0"/>
              <a:t>37</a:t>
            </a:fld>
            <a:endParaRPr lang="en-US" dirty="0"/>
          </a:p>
        </p:txBody>
      </p:sp>
    </p:spTree>
    <p:extLst>
      <p:ext uri="{BB962C8B-B14F-4D97-AF65-F5344CB8AC3E}">
        <p14:creationId xmlns:p14="http://schemas.microsoft.com/office/powerpoint/2010/main" val="31231957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3BFE2-4ABA-A24D-B5A7-39B7CF949D36}"/>
              </a:ext>
            </a:extLst>
          </p:cNvPr>
          <p:cNvSpPr>
            <a:spLocks noGrp="1"/>
          </p:cNvSpPr>
          <p:nvPr>
            <p:ph type="title"/>
          </p:nvPr>
        </p:nvSpPr>
        <p:spPr/>
        <p:txBody>
          <a:bodyPr/>
          <a:lstStyle/>
          <a:p>
            <a:r>
              <a:rPr lang="en-US" dirty="0"/>
              <a:t>Audit Sampling </a:t>
            </a:r>
          </a:p>
        </p:txBody>
      </p:sp>
      <p:sp>
        <p:nvSpPr>
          <p:cNvPr id="3" name="Content Placeholder 2">
            <a:extLst>
              <a:ext uri="{FF2B5EF4-FFF2-40B4-BE49-F238E27FC236}">
                <a16:creationId xmlns:a16="http://schemas.microsoft.com/office/drawing/2014/main" id="{81FD6747-1877-E041-8CA0-835F7FC3C9FA}"/>
              </a:ext>
            </a:extLst>
          </p:cNvPr>
          <p:cNvSpPr>
            <a:spLocks noGrp="1"/>
          </p:cNvSpPr>
          <p:nvPr>
            <p:ph idx="1"/>
          </p:nvPr>
        </p:nvSpPr>
        <p:spPr/>
        <p:txBody>
          <a:bodyPr>
            <a:normAutofit fontScale="92500" lnSpcReduction="10000"/>
          </a:bodyPr>
          <a:lstStyle/>
          <a:p>
            <a:r>
              <a:rPr lang="en-US" dirty="0"/>
              <a:t>Sale of own products- Rs 1900 crores</a:t>
            </a:r>
          </a:p>
          <a:p>
            <a:r>
              <a:rPr lang="en-US" dirty="0"/>
              <a:t>Sale of traded products- Rs 65 crores</a:t>
            </a:r>
          </a:p>
          <a:p>
            <a:r>
              <a:rPr lang="en-US" dirty="0"/>
              <a:t>Subsidy/concession- Rs 870 crores</a:t>
            </a:r>
          </a:p>
          <a:p>
            <a:r>
              <a:rPr lang="en-US" dirty="0"/>
              <a:t>Sale of services – Rs 20 crores</a:t>
            </a:r>
          </a:p>
          <a:p>
            <a:pPr marL="0" indent="0">
              <a:buNone/>
            </a:pPr>
            <a:r>
              <a:rPr lang="en-US" dirty="0"/>
              <a:t>                                   How many invoices? </a:t>
            </a:r>
          </a:p>
          <a:p>
            <a:pPr marL="0" indent="0">
              <a:buNone/>
            </a:pPr>
            <a:r>
              <a:rPr lang="en-US" dirty="0"/>
              <a:t>                                   How many new customers? </a:t>
            </a:r>
          </a:p>
          <a:p>
            <a:pPr marL="0" indent="0">
              <a:buNone/>
            </a:pPr>
            <a:r>
              <a:rPr lang="en-US" dirty="0"/>
              <a:t>                                   </a:t>
            </a:r>
            <a:r>
              <a:rPr lang="en-US" dirty="0" err="1"/>
              <a:t>Reco</a:t>
            </a:r>
            <a:r>
              <a:rPr lang="en-US" dirty="0"/>
              <a:t> with GST Data</a:t>
            </a:r>
          </a:p>
          <a:p>
            <a:pPr marL="0" indent="0">
              <a:buNone/>
            </a:pPr>
            <a:endParaRPr lang="en-US" dirty="0"/>
          </a:p>
        </p:txBody>
      </p:sp>
      <p:sp>
        <p:nvSpPr>
          <p:cNvPr id="4" name="Slide Number Placeholder 3">
            <a:extLst>
              <a:ext uri="{FF2B5EF4-FFF2-40B4-BE49-F238E27FC236}">
                <a16:creationId xmlns:a16="http://schemas.microsoft.com/office/drawing/2014/main" id="{2F1E739B-A732-EB43-AFC2-0B4A5D8FDEFE}"/>
              </a:ext>
            </a:extLst>
          </p:cNvPr>
          <p:cNvSpPr>
            <a:spLocks noGrp="1"/>
          </p:cNvSpPr>
          <p:nvPr>
            <p:ph type="sldNum" sz="quarter" idx="12"/>
          </p:nvPr>
        </p:nvSpPr>
        <p:spPr/>
        <p:txBody>
          <a:bodyPr/>
          <a:lstStyle/>
          <a:p>
            <a:fld id="{E97799C9-84D9-46D2-A11E-BCF8A720529D}" type="slidenum">
              <a:rPr lang="en-US" smtClean="0"/>
              <a:t>38</a:t>
            </a:fld>
            <a:endParaRPr lang="en-US" dirty="0"/>
          </a:p>
        </p:txBody>
      </p:sp>
    </p:spTree>
    <p:extLst>
      <p:ext uri="{BB962C8B-B14F-4D97-AF65-F5344CB8AC3E}">
        <p14:creationId xmlns:p14="http://schemas.microsoft.com/office/powerpoint/2010/main" val="387236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dissolv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C5A33-F9D2-7549-B86D-710C19AF3C75}"/>
              </a:ext>
            </a:extLst>
          </p:cNvPr>
          <p:cNvSpPr>
            <a:spLocks noGrp="1"/>
          </p:cNvSpPr>
          <p:nvPr>
            <p:ph type="title"/>
          </p:nvPr>
        </p:nvSpPr>
        <p:spPr/>
        <p:txBody>
          <a:bodyPr/>
          <a:lstStyle/>
          <a:p>
            <a:r>
              <a:rPr lang="en-US" dirty="0"/>
              <a:t>Audit Sampling</a:t>
            </a:r>
          </a:p>
        </p:txBody>
      </p:sp>
      <p:sp>
        <p:nvSpPr>
          <p:cNvPr id="3" name="Content Placeholder 2">
            <a:extLst>
              <a:ext uri="{FF2B5EF4-FFF2-40B4-BE49-F238E27FC236}">
                <a16:creationId xmlns:a16="http://schemas.microsoft.com/office/drawing/2014/main" id="{D5AA9C14-E68A-AE47-B89D-6ED906B61D55}"/>
              </a:ext>
            </a:extLst>
          </p:cNvPr>
          <p:cNvSpPr>
            <a:spLocks noGrp="1"/>
          </p:cNvSpPr>
          <p:nvPr>
            <p:ph idx="1"/>
          </p:nvPr>
        </p:nvSpPr>
        <p:spPr/>
        <p:txBody>
          <a:bodyPr/>
          <a:lstStyle/>
          <a:p>
            <a:r>
              <a:rPr lang="en-US" dirty="0"/>
              <a:t>Purchases – Rs 100 crores </a:t>
            </a:r>
          </a:p>
          <a:p>
            <a:pPr marL="0" indent="0">
              <a:buNone/>
            </a:pPr>
            <a:r>
              <a:rPr lang="en-US" dirty="0"/>
              <a:t> No of invoices/GST records</a:t>
            </a:r>
          </a:p>
          <a:p>
            <a:r>
              <a:rPr lang="en-US" dirty="0"/>
              <a:t>Salaries- Rs 233 crores </a:t>
            </a:r>
          </a:p>
          <a:p>
            <a:pPr marL="0" indent="0">
              <a:buNone/>
            </a:pPr>
            <a:r>
              <a:rPr lang="en-US" dirty="0"/>
              <a:t>2/3 months salary walk-through</a:t>
            </a:r>
          </a:p>
          <a:p>
            <a:r>
              <a:rPr lang="en-US" dirty="0"/>
              <a:t>Finance Costs- Rs 300 crores</a:t>
            </a:r>
          </a:p>
          <a:p>
            <a:pPr marL="0" indent="0">
              <a:buNone/>
            </a:pPr>
            <a:r>
              <a:rPr lang="en-US" dirty="0"/>
              <a:t>Confirmation</a:t>
            </a:r>
          </a:p>
        </p:txBody>
      </p:sp>
      <p:sp>
        <p:nvSpPr>
          <p:cNvPr id="4" name="Slide Number Placeholder 3">
            <a:extLst>
              <a:ext uri="{FF2B5EF4-FFF2-40B4-BE49-F238E27FC236}">
                <a16:creationId xmlns:a16="http://schemas.microsoft.com/office/drawing/2014/main" id="{F429F141-6505-D64E-9195-F9AEBBDC436A}"/>
              </a:ext>
            </a:extLst>
          </p:cNvPr>
          <p:cNvSpPr>
            <a:spLocks noGrp="1"/>
          </p:cNvSpPr>
          <p:nvPr>
            <p:ph type="sldNum" sz="quarter" idx="12"/>
          </p:nvPr>
        </p:nvSpPr>
        <p:spPr/>
        <p:txBody>
          <a:bodyPr/>
          <a:lstStyle/>
          <a:p>
            <a:fld id="{E97799C9-84D9-46D2-A11E-BCF8A720529D}" type="slidenum">
              <a:rPr lang="en-US" smtClean="0"/>
              <a:t>39</a:t>
            </a:fld>
            <a:endParaRPr lang="en-US" dirty="0"/>
          </a:p>
        </p:txBody>
      </p:sp>
    </p:spTree>
    <p:extLst>
      <p:ext uri="{BB962C8B-B14F-4D97-AF65-F5344CB8AC3E}">
        <p14:creationId xmlns:p14="http://schemas.microsoft.com/office/powerpoint/2010/main" val="148370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DF09-8A1F-7D41-BD16-77E1B7148583}"/>
              </a:ext>
            </a:extLst>
          </p:cNvPr>
          <p:cNvSpPr>
            <a:spLocks noGrp="1"/>
          </p:cNvSpPr>
          <p:nvPr>
            <p:ph type="title"/>
          </p:nvPr>
        </p:nvSpPr>
        <p:spPr/>
        <p:txBody>
          <a:bodyPr/>
          <a:lstStyle/>
          <a:p>
            <a:r>
              <a:rPr lang="en-US" dirty="0"/>
              <a:t>List of Standards</a:t>
            </a:r>
          </a:p>
        </p:txBody>
      </p:sp>
      <p:pic>
        <p:nvPicPr>
          <p:cNvPr id="5" name="Content Placeholder 4" descr="Website&#10;&#10;Description automatically generated with medium confidence">
            <a:extLst>
              <a:ext uri="{FF2B5EF4-FFF2-40B4-BE49-F238E27FC236}">
                <a16:creationId xmlns:a16="http://schemas.microsoft.com/office/drawing/2014/main" id="{6726A559-15B8-F743-BA84-47E85F5740D4}"/>
              </a:ext>
            </a:extLst>
          </p:cNvPr>
          <p:cNvPicPr>
            <a:picLocks noGrp="1" noChangeAspect="1"/>
          </p:cNvPicPr>
          <p:nvPr>
            <p:ph idx="1"/>
          </p:nvPr>
        </p:nvPicPr>
        <p:blipFill>
          <a:blip r:embed="rId2"/>
          <a:stretch>
            <a:fillRect/>
          </a:stretch>
        </p:blipFill>
        <p:spPr>
          <a:xfrm>
            <a:off x="1471653" y="2557463"/>
            <a:ext cx="9248694" cy="3317875"/>
          </a:xfrm>
        </p:spPr>
      </p:pic>
      <p:sp>
        <p:nvSpPr>
          <p:cNvPr id="3" name="Slide Number Placeholder 2">
            <a:extLst>
              <a:ext uri="{FF2B5EF4-FFF2-40B4-BE49-F238E27FC236}">
                <a16:creationId xmlns:a16="http://schemas.microsoft.com/office/drawing/2014/main" id="{EE2B09F3-F905-C54E-AB6F-E4DD95759660}"/>
              </a:ext>
            </a:extLst>
          </p:cNvPr>
          <p:cNvSpPr>
            <a:spLocks noGrp="1"/>
          </p:cNvSpPr>
          <p:nvPr>
            <p:ph type="sldNum" sz="quarter" idx="12"/>
          </p:nvPr>
        </p:nvSpPr>
        <p:spPr/>
        <p:txBody>
          <a:bodyPr/>
          <a:lstStyle/>
          <a:p>
            <a:fld id="{E97799C9-84D9-46D2-A11E-BCF8A720529D}" type="slidenum">
              <a:rPr lang="en-US" smtClean="0"/>
              <a:t>4</a:t>
            </a:fld>
            <a:endParaRPr lang="en-US" dirty="0"/>
          </a:p>
        </p:txBody>
      </p:sp>
    </p:spTree>
    <p:extLst>
      <p:ext uri="{BB962C8B-B14F-4D97-AF65-F5344CB8AC3E}">
        <p14:creationId xmlns:p14="http://schemas.microsoft.com/office/powerpoint/2010/main" val="3533825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5F1CC-C688-A842-9094-ED159FC5627A}"/>
              </a:ext>
            </a:extLst>
          </p:cNvPr>
          <p:cNvSpPr>
            <a:spLocks noGrp="1"/>
          </p:cNvSpPr>
          <p:nvPr>
            <p:ph type="title"/>
          </p:nvPr>
        </p:nvSpPr>
        <p:spPr/>
        <p:txBody>
          <a:bodyPr/>
          <a:lstStyle/>
          <a:p>
            <a:r>
              <a:rPr lang="en-US" dirty="0"/>
              <a:t>External Confirmations</a:t>
            </a:r>
          </a:p>
        </p:txBody>
      </p:sp>
      <p:sp>
        <p:nvSpPr>
          <p:cNvPr id="3" name="Content Placeholder 2">
            <a:extLst>
              <a:ext uri="{FF2B5EF4-FFF2-40B4-BE49-F238E27FC236}">
                <a16:creationId xmlns:a16="http://schemas.microsoft.com/office/drawing/2014/main" id="{ED1F57C8-C0C9-E74A-80CA-B4A7F2011524}"/>
              </a:ext>
            </a:extLst>
          </p:cNvPr>
          <p:cNvSpPr>
            <a:spLocks noGrp="1"/>
          </p:cNvSpPr>
          <p:nvPr>
            <p:ph idx="1"/>
          </p:nvPr>
        </p:nvSpPr>
        <p:spPr>
          <a:xfrm>
            <a:off x="1295401" y="2626381"/>
            <a:ext cx="9601196" cy="3318936"/>
          </a:xfrm>
        </p:spPr>
        <p:txBody>
          <a:bodyPr/>
          <a:lstStyle/>
          <a:p>
            <a:r>
              <a:rPr lang="en-US" dirty="0"/>
              <a:t>Banks </a:t>
            </a:r>
          </a:p>
          <a:p>
            <a:r>
              <a:rPr lang="en-US" dirty="0"/>
              <a:t>Trade Receivables</a:t>
            </a:r>
          </a:p>
          <a:p>
            <a:r>
              <a:rPr lang="en-US" dirty="0"/>
              <a:t>Trade Payables </a:t>
            </a:r>
          </a:p>
          <a:p>
            <a:r>
              <a:rPr lang="en-US" dirty="0"/>
              <a:t>Subsidy</a:t>
            </a:r>
          </a:p>
          <a:p>
            <a:r>
              <a:rPr lang="en-US" dirty="0"/>
              <a:t>Related Parties</a:t>
            </a:r>
          </a:p>
        </p:txBody>
      </p:sp>
      <p:sp>
        <p:nvSpPr>
          <p:cNvPr id="4" name="Slide Number Placeholder 3">
            <a:extLst>
              <a:ext uri="{FF2B5EF4-FFF2-40B4-BE49-F238E27FC236}">
                <a16:creationId xmlns:a16="http://schemas.microsoft.com/office/drawing/2014/main" id="{93680DF0-A2F5-FE42-9C75-050C6F81CB6F}"/>
              </a:ext>
            </a:extLst>
          </p:cNvPr>
          <p:cNvSpPr>
            <a:spLocks noGrp="1"/>
          </p:cNvSpPr>
          <p:nvPr>
            <p:ph type="sldNum" sz="quarter" idx="12"/>
          </p:nvPr>
        </p:nvSpPr>
        <p:spPr/>
        <p:txBody>
          <a:bodyPr/>
          <a:lstStyle/>
          <a:p>
            <a:fld id="{E97799C9-84D9-46D2-A11E-BCF8A720529D}" type="slidenum">
              <a:rPr lang="en-US" smtClean="0"/>
              <a:t>40</a:t>
            </a:fld>
            <a:endParaRPr lang="en-US" dirty="0"/>
          </a:p>
        </p:txBody>
      </p:sp>
    </p:spTree>
    <p:extLst>
      <p:ext uri="{BB962C8B-B14F-4D97-AF65-F5344CB8AC3E}">
        <p14:creationId xmlns:p14="http://schemas.microsoft.com/office/powerpoint/2010/main" val="1946737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0222-9521-4C4B-A02D-66FF905D639E}"/>
              </a:ext>
            </a:extLst>
          </p:cNvPr>
          <p:cNvSpPr>
            <a:spLocks noGrp="1"/>
          </p:cNvSpPr>
          <p:nvPr>
            <p:ph type="title"/>
          </p:nvPr>
        </p:nvSpPr>
        <p:spPr/>
        <p:txBody>
          <a:bodyPr/>
          <a:lstStyle/>
          <a:p>
            <a:r>
              <a:rPr lang="en-US" dirty="0"/>
              <a:t>Analytical Procedures</a:t>
            </a:r>
          </a:p>
        </p:txBody>
      </p:sp>
      <p:sp>
        <p:nvSpPr>
          <p:cNvPr id="3" name="Content Placeholder 2">
            <a:extLst>
              <a:ext uri="{FF2B5EF4-FFF2-40B4-BE49-F238E27FC236}">
                <a16:creationId xmlns:a16="http://schemas.microsoft.com/office/drawing/2014/main" id="{FB90D69F-A1AB-864A-AEEA-252E9BADFD6F}"/>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481A4B12-FAC2-5F4C-9C71-104BFD960FD4}"/>
              </a:ext>
            </a:extLst>
          </p:cNvPr>
          <p:cNvPicPr>
            <a:picLocks noChangeAspect="1"/>
          </p:cNvPicPr>
          <p:nvPr/>
        </p:nvPicPr>
        <p:blipFill>
          <a:blip r:embed="rId2"/>
          <a:stretch>
            <a:fillRect/>
          </a:stretch>
        </p:blipFill>
        <p:spPr>
          <a:xfrm>
            <a:off x="1991638" y="2392949"/>
            <a:ext cx="7891398" cy="3794909"/>
          </a:xfrm>
          <a:prstGeom prst="rect">
            <a:avLst/>
          </a:prstGeom>
        </p:spPr>
      </p:pic>
      <p:sp>
        <p:nvSpPr>
          <p:cNvPr id="4" name="Slide Number Placeholder 3">
            <a:extLst>
              <a:ext uri="{FF2B5EF4-FFF2-40B4-BE49-F238E27FC236}">
                <a16:creationId xmlns:a16="http://schemas.microsoft.com/office/drawing/2014/main" id="{764CA941-3D06-9A48-AC33-EA67156B5165}"/>
              </a:ext>
            </a:extLst>
          </p:cNvPr>
          <p:cNvSpPr>
            <a:spLocks noGrp="1"/>
          </p:cNvSpPr>
          <p:nvPr>
            <p:ph type="sldNum" sz="quarter" idx="12"/>
          </p:nvPr>
        </p:nvSpPr>
        <p:spPr/>
        <p:txBody>
          <a:bodyPr/>
          <a:lstStyle/>
          <a:p>
            <a:fld id="{E97799C9-84D9-46D2-A11E-BCF8A720529D}" type="slidenum">
              <a:rPr lang="en-US" smtClean="0"/>
              <a:t>41</a:t>
            </a:fld>
            <a:endParaRPr lang="en-US" dirty="0"/>
          </a:p>
        </p:txBody>
      </p:sp>
    </p:spTree>
    <p:extLst>
      <p:ext uri="{BB962C8B-B14F-4D97-AF65-F5344CB8AC3E}">
        <p14:creationId xmlns:p14="http://schemas.microsoft.com/office/powerpoint/2010/main" val="2566759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F9927-8092-4C40-9054-24FADEF4AA1F}"/>
              </a:ext>
            </a:extLst>
          </p:cNvPr>
          <p:cNvSpPr>
            <a:spLocks noGrp="1"/>
          </p:cNvSpPr>
          <p:nvPr>
            <p:ph type="title"/>
          </p:nvPr>
        </p:nvSpPr>
        <p:spPr/>
        <p:txBody>
          <a:bodyPr/>
          <a:lstStyle/>
          <a:p>
            <a:r>
              <a:rPr lang="en-US" dirty="0"/>
              <a:t>Analytical Procedures</a:t>
            </a:r>
          </a:p>
        </p:txBody>
      </p:sp>
      <p:sp>
        <p:nvSpPr>
          <p:cNvPr id="3" name="Content Placeholder 2">
            <a:extLst>
              <a:ext uri="{FF2B5EF4-FFF2-40B4-BE49-F238E27FC236}">
                <a16:creationId xmlns:a16="http://schemas.microsoft.com/office/drawing/2014/main" id="{BD9A9F94-D2AE-5141-9146-4744B11DA4C9}"/>
              </a:ext>
            </a:extLst>
          </p:cNvPr>
          <p:cNvSpPr>
            <a:spLocks noGrp="1"/>
          </p:cNvSpPr>
          <p:nvPr>
            <p:ph idx="1"/>
          </p:nvPr>
        </p:nvSpPr>
        <p:spPr/>
        <p:txBody>
          <a:bodyPr/>
          <a:lstStyle/>
          <a:p>
            <a:r>
              <a:rPr lang="en-US" dirty="0"/>
              <a:t>Gross Profit Ratio</a:t>
            </a:r>
          </a:p>
          <a:p>
            <a:r>
              <a:rPr lang="en-US" dirty="0"/>
              <a:t>Net Profit Ratio</a:t>
            </a:r>
          </a:p>
          <a:p>
            <a:r>
              <a:rPr lang="en-US" dirty="0"/>
              <a:t>Current Ratio</a:t>
            </a:r>
          </a:p>
          <a:p>
            <a:r>
              <a:rPr lang="en-US" dirty="0"/>
              <a:t>Debt Equity Ratio</a:t>
            </a:r>
          </a:p>
          <a:p>
            <a:r>
              <a:rPr lang="en-US" dirty="0"/>
              <a:t>Stock turnover ratio</a:t>
            </a:r>
          </a:p>
        </p:txBody>
      </p:sp>
      <p:sp>
        <p:nvSpPr>
          <p:cNvPr id="4" name="Slide Number Placeholder 3">
            <a:extLst>
              <a:ext uri="{FF2B5EF4-FFF2-40B4-BE49-F238E27FC236}">
                <a16:creationId xmlns:a16="http://schemas.microsoft.com/office/drawing/2014/main" id="{D6B76BE4-E89C-8C42-8EB2-8AF7201C18A9}"/>
              </a:ext>
            </a:extLst>
          </p:cNvPr>
          <p:cNvSpPr>
            <a:spLocks noGrp="1"/>
          </p:cNvSpPr>
          <p:nvPr>
            <p:ph type="sldNum" sz="quarter" idx="12"/>
          </p:nvPr>
        </p:nvSpPr>
        <p:spPr/>
        <p:txBody>
          <a:bodyPr/>
          <a:lstStyle/>
          <a:p>
            <a:fld id="{E97799C9-84D9-46D2-A11E-BCF8A720529D}" type="slidenum">
              <a:rPr lang="en-US" smtClean="0"/>
              <a:t>42</a:t>
            </a:fld>
            <a:endParaRPr lang="en-US" dirty="0"/>
          </a:p>
        </p:txBody>
      </p:sp>
    </p:spTree>
    <p:extLst>
      <p:ext uri="{BB962C8B-B14F-4D97-AF65-F5344CB8AC3E}">
        <p14:creationId xmlns:p14="http://schemas.microsoft.com/office/powerpoint/2010/main" val="2356729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D6224-B75E-6046-81A4-B736B628A13F}"/>
              </a:ext>
            </a:extLst>
          </p:cNvPr>
          <p:cNvSpPr>
            <a:spLocks noGrp="1"/>
          </p:cNvSpPr>
          <p:nvPr>
            <p:ph type="title"/>
          </p:nvPr>
        </p:nvSpPr>
        <p:spPr/>
        <p:txBody>
          <a:bodyPr/>
          <a:lstStyle/>
          <a:p>
            <a:r>
              <a:rPr lang="en-US" dirty="0"/>
              <a:t>Audit evidence</a:t>
            </a:r>
          </a:p>
        </p:txBody>
      </p:sp>
      <p:sp>
        <p:nvSpPr>
          <p:cNvPr id="3" name="Content Placeholder 2">
            <a:extLst>
              <a:ext uri="{FF2B5EF4-FFF2-40B4-BE49-F238E27FC236}">
                <a16:creationId xmlns:a16="http://schemas.microsoft.com/office/drawing/2014/main" id="{1E70300E-44B9-674B-9377-4F8416F34574}"/>
              </a:ext>
            </a:extLst>
          </p:cNvPr>
          <p:cNvSpPr>
            <a:spLocks noGrp="1"/>
          </p:cNvSpPr>
          <p:nvPr>
            <p:ph idx="1"/>
          </p:nvPr>
        </p:nvSpPr>
        <p:spPr/>
        <p:txBody>
          <a:bodyPr/>
          <a:lstStyle/>
          <a:p>
            <a:r>
              <a:rPr lang="en-US" dirty="0"/>
              <a:t>Invoices</a:t>
            </a:r>
          </a:p>
          <a:p>
            <a:r>
              <a:rPr lang="en-US" dirty="0"/>
              <a:t>Agreements</a:t>
            </a:r>
          </a:p>
          <a:p>
            <a:r>
              <a:rPr lang="en-US" dirty="0"/>
              <a:t>Minutes of meetings</a:t>
            </a:r>
          </a:p>
          <a:p>
            <a:r>
              <a:rPr lang="en-US" dirty="0"/>
              <a:t>Confirmations </a:t>
            </a:r>
          </a:p>
          <a:p>
            <a:r>
              <a:rPr lang="en-US" dirty="0"/>
              <a:t>Emails for some transactions</a:t>
            </a:r>
          </a:p>
          <a:p>
            <a:endParaRPr lang="en-US" dirty="0"/>
          </a:p>
        </p:txBody>
      </p:sp>
      <p:sp>
        <p:nvSpPr>
          <p:cNvPr id="4" name="Slide Number Placeholder 3">
            <a:extLst>
              <a:ext uri="{FF2B5EF4-FFF2-40B4-BE49-F238E27FC236}">
                <a16:creationId xmlns:a16="http://schemas.microsoft.com/office/drawing/2014/main" id="{52AC04AE-40BF-664F-BD21-1F4024051A79}"/>
              </a:ext>
            </a:extLst>
          </p:cNvPr>
          <p:cNvSpPr>
            <a:spLocks noGrp="1"/>
          </p:cNvSpPr>
          <p:nvPr>
            <p:ph type="sldNum" sz="quarter" idx="12"/>
          </p:nvPr>
        </p:nvSpPr>
        <p:spPr/>
        <p:txBody>
          <a:bodyPr/>
          <a:lstStyle/>
          <a:p>
            <a:fld id="{E97799C9-84D9-46D2-A11E-BCF8A720529D}" type="slidenum">
              <a:rPr lang="en-US" smtClean="0"/>
              <a:t>43</a:t>
            </a:fld>
            <a:endParaRPr lang="en-US" dirty="0"/>
          </a:p>
        </p:txBody>
      </p:sp>
    </p:spTree>
    <p:extLst>
      <p:ext uri="{BB962C8B-B14F-4D97-AF65-F5344CB8AC3E}">
        <p14:creationId xmlns:p14="http://schemas.microsoft.com/office/powerpoint/2010/main" val="2271091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A379A-4B4F-6A4F-B8C6-C14CA5D29DC5}"/>
              </a:ext>
            </a:extLst>
          </p:cNvPr>
          <p:cNvSpPr>
            <a:spLocks noGrp="1"/>
          </p:cNvSpPr>
          <p:nvPr>
            <p:ph type="title"/>
          </p:nvPr>
        </p:nvSpPr>
        <p:spPr/>
        <p:txBody>
          <a:bodyPr/>
          <a:lstStyle/>
          <a:p>
            <a:r>
              <a:rPr lang="en-US" dirty="0"/>
              <a:t>Auditing Standards</a:t>
            </a:r>
          </a:p>
        </p:txBody>
      </p:sp>
      <p:sp>
        <p:nvSpPr>
          <p:cNvPr id="3" name="Content Placeholder 2">
            <a:extLst>
              <a:ext uri="{FF2B5EF4-FFF2-40B4-BE49-F238E27FC236}">
                <a16:creationId xmlns:a16="http://schemas.microsoft.com/office/drawing/2014/main" id="{C643374A-154E-E346-BDF1-1AEC07E71A52}"/>
              </a:ext>
            </a:extLst>
          </p:cNvPr>
          <p:cNvSpPr>
            <a:spLocks noGrp="1"/>
          </p:cNvSpPr>
          <p:nvPr>
            <p:ph idx="1"/>
          </p:nvPr>
        </p:nvSpPr>
        <p:spPr/>
        <p:txBody>
          <a:bodyPr/>
          <a:lstStyle/>
          <a:p>
            <a:r>
              <a:rPr lang="en-US" dirty="0"/>
              <a:t>SA 600- Using the work of another auditor</a:t>
            </a:r>
          </a:p>
          <a:p>
            <a:r>
              <a:rPr lang="en-US" dirty="0"/>
              <a:t>SA 610- Using the work of internal auditor</a:t>
            </a:r>
          </a:p>
          <a:p>
            <a:r>
              <a:rPr lang="en-US" dirty="0"/>
              <a:t>SA 620- Using the work of an auditors’ expert</a:t>
            </a:r>
          </a:p>
        </p:txBody>
      </p:sp>
      <p:sp>
        <p:nvSpPr>
          <p:cNvPr id="4" name="Slide Number Placeholder 3">
            <a:extLst>
              <a:ext uri="{FF2B5EF4-FFF2-40B4-BE49-F238E27FC236}">
                <a16:creationId xmlns:a16="http://schemas.microsoft.com/office/drawing/2014/main" id="{559897C2-10AC-9E45-8DFC-9C5BADA5C65D}"/>
              </a:ext>
            </a:extLst>
          </p:cNvPr>
          <p:cNvSpPr>
            <a:spLocks noGrp="1"/>
          </p:cNvSpPr>
          <p:nvPr>
            <p:ph type="sldNum" sz="quarter" idx="12"/>
          </p:nvPr>
        </p:nvSpPr>
        <p:spPr/>
        <p:txBody>
          <a:bodyPr/>
          <a:lstStyle/>
          <a:p>
            <a:fld id="{E97799C9-84D9-46D2-A11E-BCF8A720529D}" type="slidenum">
              <a:rPr lang="en-US" smtClean="0"/>
              <a:t>44</a:t>
            </a:fld>
            <a:endParaRPr lang="en-US" dirty="0"/>
          </a:p>
        </p:txBody>
      </p:sp>
    </p:spTree>
    <p:extLst>
      <p:ext uri="{BB962C8B-B14F-4D97-AF65-F5344CB8AC3E}">
        <p14:creationId xmlns:p14="http://schemas.microsoft.com/office/powerpoint/2010/main" val="499463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347C-01CF-104E-A4C7-925DE7075D5E}"/>
              </a:ext>
            </a:extLst>
          </p:cNvPr>
          <p:cNvSpPr>
            <a:spLocks noGrp="1"/>
          </p:cNvSpPr>
          <p:nvPr>
            <p:ph type="title"/>
          </p:nvPr>
        </p:nvSpPr>
        <p:spPr/>
        <p:txBody>
          <a:bodyPr/>
          <a:lstStyle/>
          <a:p>
            <a:r>
              <a:rPr lang="en-US" dirty="0"/>
              <a:t>Internal Auditor</a:t>
            </a:r>
          </a:p>
        </p:txBody>
      </p:sp>
      <p:sp>
        <p:nvSpPr>
          <p:cNvPr id="3" name="Content Placeholder 2">
            <a:extLst>
              <a:ext uri="{FF2B5EF4-FFF2-40B4-BE49-F238E27FC236}">
                <a16:creationId xmlns:a16="http://schemas.microsoft.com/office/drawing/2014/main" id="{BD62B55F-B124-0D42-B9F9-B398F5BF50D5}"/>
              </a:ext>
            </a:extLst>
          </p:cNvPr>
          <p:cNvSpPr>
            <a:spLocks noGrp="1"/>
          </p:cNvSpPr>
          <p:nvPr>
            <p:ph idx="1"/>
          </p:nvPr>
        </p:nvSpPr>
        <p:spPr/>
        <p:txBody>
          <a:bodyPr/>
          <a:lstStyle/>
          <a:p>
            <a:pPr algn="just"/>
            <a:r>
              <a:rPr lang="en-US" dirty="0"/>
              <a:t>SA 610</a:t>
            </a:r>
          </a:p>
          <a:p>
            <a:pPr algn="just"/>
            <a:r>
              <a:rPr lang="en-US" dirty="0"/>
              <a:t>You find that the reports of the internal auditor are repetitive</a:t>
            </a:r>
          </a:p>
          <a:p>
            <a:pPr algn="just"/>
            <a:r>
              <a:rPr lang="en-US" dirty="0"/>
              <a:t>Queries raised and responses are almost similar in all four quarters</a:t>
            </a:r>
          </a:p>
          <a:p>
            <a:pPr algn="just"/>
            <a:r>
              <a:rPr lang="en-US" dirty="0"/>
              <a:t>Response of the auditor?</a:t>
            </a:r>
          </a:p>
        </p:txBody>
      </p:sp>
      <p:sp>
        <p:nvSpPr>
          <p:cNvPr id="4" name="Slide Number Placeholder 3">
            <a:extLst>
              <a:ext uri="{FF2B5EF4-FFF2-40B4-BE49-F238E27FC236}">
                <a16:creationId xmlns:a16="http://schemas.microsoft.com/office/drawing/2014/main" id="{84DD273C-4F6D-6040-84CD-02D948ED4C3C}"/>
              </a:ext>
            </a:extLst>
          </p:cNvPr>
          <p:cNvSpPr>
            <a:spLocks noGrp="1"/>
          </p:cNvSpPr>
          <p:nvPr>
            <p:ph type="sldNum" sz="quarter" idx="12"/>
          </p:nvPr>
        </p:nvSpPr>
        <p:spPr/>
        <p:txBody>
          <a:bodyPr/>
          <a:lstStyle/>
          <a:p>
            <a:fld id="{E97799C9-84D9-46D2-A11E-BCF8A720529D}" type="slidenum">
              <a:rPr lang="en-US" smtClean="0"/>
              <a:t>45</a:t>
            </a:fld>
            <a:endParaRPr lang="en-US" dirty="0"/>
          </a:p>
        </p:txBody>
      </p:sp>
    </p:spTree>
    <p:extLst>
      <p:ext uri="{BB962C8B-B14F-4D97-AF65-F5344CB8AC3E}">
        <p14:creationId xmlns:p14="http://schemas.microsoft.com/office/powerpoint/2010/main" val="163066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13B3-45FA-8743-8046-6A5FA660C8BC}"/>
              </a:ext>
            </a:extLst>
          </p:cNvPr>
          <p:cNvSpPr>
            <a:spLocks noGrp="1"/>
          </p:cNvSpPr>
          <p:nvPr>
            <p:ph type="title"/>
          </p:nvPr>
        </p:nvSpPr>
        <p:spPr/>
        <p:txBody>
          <a:bodyPr/>
          <a:lstStyle/>
          <a:p>
            <a:r>
              <a:rPr lang="en-US" dirty="0"/>
              <a:t>SA 620</a:t>
            </a:r>
          </a:p>
        </p:txBody>
      </p:sp>
      <p:sp>
        <p:nvSpPr>
          <p:cNvPr id="3" name="Content Placeholder 2">
            <a:extLst>
              <a:ext uri="{FF2B5EF4-FFF2-40B4-BE49-F238E27FC236}">
                <a16:creationId xmlns:a16="http://schemas.microsoft.com/office/drawing/2014/main" id="{DDE534E7-8A2F-1447-892A-F622BB44CD37}"/>
              </a:ext>
            </a:extLst>
          </p:cNvPr>
          <p:cNvSpPr>
            <a:spLocks noGrp="1"/>
          </p:cNvSpPr>
          <p:nvPr>
            <p:ph idx="1"/>
          </p:nvPr>
        </p:nvSpPr>
        <p:spPr/>
        <p:txBody>
          <a:bodyPr>
            <a:normAutofit fontScale="92500" lnSpcReduction="20000"/>
          </a:bodyPr>
          <a:lstStyle/>
          <a:p>
            <a:pPr algn="just"/>
            <a:r>
              <a:rPr lang="en-US" dirty="0"/>
              <a:t>FACT have issued CCPS to some investors. The instrument is complex since the interest payment is made by FACT but guaranteed by the Government of India. The investors will not convert the shares but the same will be converted by the Government of India. </a:t>
            </a:r>
          </a:p>
          <a:p>
            <a:pPr algn="just"/>
            <a:r>
              <a:rPr lang="en-US" dirty="0"/>
              <a:t>Repayment of the principal would be decided at the time of conversion. </a:t>
            </a:r>
          </a:p>
          <a:p>
            <a:pPr algn="just"/>
            <a:r>
              <a:rPr lang="en-US" dirty="0"/>
              <a:t>As per Ind AS 32, the company has classified this as a Compound Financial Instrument. </a:t>
            </a:r>
          </a:p>
          <a:p>
            <a:pPr algn="just"/>
            <a:r>
              <a:rPr lang="en-US" dirty="0"/>
              <a:t>As the auditor, you are not sure. </a:t>
            </a:r>
          </a:p>
          <a:p>
            <a:pPr algn="just"/>
            <a:r>
              <a:rPr lang="en-US" dirty="0"/>
              <a:t>Independent opinion from an expert. </a:t>
            </a:r>
          </a:p>
        </p:txBody>
      </p:sp>
      <p:sp>
        <p:nvSpPr>
          <p:cNvPr id="4" name="Slide Number Placeholder 3">
            <a:extLst>
              <a:ext uri="{FF2B5EF4-FFF2-40B4-BE49-F238E27FC236}">
                <a16:creationId xmlns:a16="http://schemas.microsoft.com/office/drawing/2014/main" id="{EF881B94-6EA9-214C-8616-AEEE0963BBF5}"/>
              </a:ext>
            </a:extLst>
          </p:cNvPr>
          <p:cNvSpPr>
            <a:spLocks noGrp="1"/>
          </p:cNvSpPr>
          <p:nvPr>
            <p:ph type="sldNum" sz="quarter" idx="12"/>
          </p:nvPr>
        </p:nvSpPr>
        <p:spPr/>
        <p:txBody>
          <a:bodyPr/>
          <a:lstStyle/>
          <a:p>
            <a:fld id="{E97799C9-84D9-46D2-A11E-BCF8A720529D}" type="slidenum">
              <a:rPr lang="en-US" smtClean="0"/>
              <a:t>46</a:t>
            </a:fld>
            <a:endParaRPr lang="en-US" dirty="0"/>
          </a:p>
        </p:txBody>
      </p:sp>
    </p:spTree>
    <p:extLst>
      <p:ext uri="{BB962C8B-B14F-4D97-AF65-F5344CB8AC3E}">
        <p14:creationId xmlns:p14="http://schemas.microsoft.com/office/powerpoint/2010/main" val="386170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AFE7C-8405-EF44-963B-EB8A405646DB}"/>
              </a:ext>
            </a:extLst>
          </p:cNvPr>
          <p:cNvSpPr>
            <a:spLocks noGrp="1"/>
          </p:cNvSpPr>
          <p:nvPr>
            <p:ph type="title"/>
          </p:nvPr>
        </p:nvSpPr>
        <p:spPr/>
        <p:txBody>
          <a:bodyPr/>
          <a:lstStyle/>
          <a:p>
            <a:r>
              <a:rPr lang="en-US" dirty="0"/>
              <a:t>Impact of Covid on Audit report</a:t>
            </a:r>
          </a:p>
        </p:txBody>
      </p:sp>
      <p:sp>
        <p:nvSpPr>
          <p:cNvPr id="3" name="Content Placeholder 2">
            <a:extLst>
              <a:ext uri="{FF2B5EF4-FFF2-40B4-BE49-F238E27FC236}">
                <a16:creationId xmlns:a16="http://schemas.microsoft.com/office/drawing/2014/main" id="{38D83721-72E3-E44E-89CD-D42697484FAA}"/>
              </a:ext>
            </a:extLst>
          </p:cNvPr>
          <p:cNvSpPr>
            <a:spLocks noGrp="1"/>
          </p:cNvSpPr>
          <p:nvPr>
            <p:ph idx="1"/>
          </p:nvPr>
        </p:nvSpPr>
        <p:spPr/>
        <p:txBody>
          <a:bodyPr/>
          <a:lstStyle/>
          <a:p>
            <a:r>
              <a:rPr lang="en-US" dirty="0"/>
              <a:t>Inventory </a:t>
            </a:r>
          </a:p>
          <a:p>
            <a:r>
              <a:rPr lang="en-US" dirty="0"/>
              <a:t>Impairment </a:t>
            </a:r>
          </a:p>
          <a:p>
            <a:r>
              <a:rPr lang="en-US" dirty="0"/>
              <a:t>Fair Value </a:t>
            </a:r>
          </a:p>
          <a:p>
            <a:r>
              <a:rPr lang="en-US" dirty="0"/>
              <a:t>Trade Receivables </a:t>
            </a:r>
          </a:p>
          <a:p>
            <a:r>
              <a:rPr lang="en-US" dirty="0"/>
              <a:t>Going Concern</a:t>
            </a:r>
          </a:p>
        </p:txBody>
      </p:sp>
      <p:sp>
        <p:nvSpPr>
          <p:cNvPr id="4" name="Slide Number Placeholder 3">
            <a:extLst>
              <a:ext uri="{FF2B5EF4-FFF2-40B4-BE49-F238E27FC236}">
                <a16:creationId xmlns:a16="http://schemas.microsoft.com/office/drawing/2014/main" id="{E0E0619C-FD12-8847-8811-F73979D5BAD1}"/>
              </a:ext>
            </a:extLst>
          </p:cNvPr>
          <p:cNvSpPr>
            <a:spLocks noGrp="1"/>
          </p:cNvSpPr>
          <p:nvPr>
            <p:ph type="sldNum" sz="quarter" idx="12"/>
          </p:nvPr>
        </p:nvSpPr>
        <p:spPr/>
        <p:txBody>
          <a:bodyPr/>
          <a:lstStyle/>
          <a:p>
            <a:fld id="{E97799C9-84D9-46D2-A11E-BCF8A720529D}" type="slidenum">
              <a:rPr lang="en-US" smtClean="0"/>
              <a:t>47</a:t>
            </a:fld>
            <a:endParaRPr lang="en-US" dirty="0"/>
          </a:p>
        </p:txBody>
      </p:sp>
    </p:spTree>
    <p:extLst>
      <p:ext uri="{BB962C8B-B14F-4D97-AF65-F5344CB8AC3E}">
        <p14:creationId xmlns:p14="http://schemas.microsoft.com/office/powerpoint/2010/main" val="11773572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A073-D358-B446-A494-449B50FFDDD0}"/>
              </a:ext>
            </a:extLst>
          </p:cNvPr>
          <p:cNvSpPr>
            <a:spLocks noGrp="1"/>
          </p:cNvSpPr>
          <p:nvPr>
            <p:ph type="title"/>
          </p:nvPr>
        </p:nvSpPr>
        <p:spPr/>
        <p:txBody>
          <a:bodyPr/>
          <a:lstStyle/>
          <a:p>
            <a:r>
              <a:rPr lang="en-US" dirty="0"/>
              <a:t>SA 701</a:t>
            </a:r>
          </a:p>
        </p:txBody>
      </p:sp>
      <p:sp>
        <p:nvSpPr>
          <p:cNvPr id="3" name="Content Placeholder 2">
            <a:extLst>
              <a:ext uri="{FF2B5EF4-FFF2-40B4-BE49-F238E27FC236}">
                <a16:creationId xmlns:a16="http://schemas.microsoft.com/office/drawing/2014/main" id="{48134DD2-50A0-E34B-A9FD-6CAB7CC894E8}"/>
              </a:ext>
            </a:extLst>
          </p:cNvPr>
          <p:cNvSpPr>
            <a:spLocks noGrp="1"/>
          </p:cNvSpPr>
          <p:nvPr>
            <p:ph idx="1"/>
          </p:nvPr>
        </p:nvSpPr>
        <p:spPr/>
        <p:txBody>
          <a:bodyPr>
            <a:normAutofit fontScale="92500" lnSpcReduction="10000"/>
          </a:bodyPr>
          <a:lstStyle/>
          <a:p>
            <a:r>
              <a:rPr lang="en-US" dirty="0"/>
              <a:t>Communicating Key Audit Matters</a:t>
            </a:r>
          </a:p>
          <a:p>
            <a:pPr marL="0" indent="0">
              <a:buNone/>
            </a:pPr>
            <a:r>
              <a:rPr lang="en-US" b="1" dirty="0"/>
              <a:t>Previous Years KAM </a:t>
            </a:r>
          </a:p>
          <a:p>
            <a:r>
              <a:rPr lang="en-US" dirty="0"/>
              <a:t>Accounting for Subsidy income from GOI</a:t>
            </a:r>
          </a:p>
          <a:p>
            <a:r>
              <a:rPr lang="en-US" dirty="0"/>
              <a:t>Purchase of raw material from a single vendor without tender</a:t>
            </a:r>
          </a:p>
          <a:p>
            <a:pPr marL="0" indent="0">
              <a:buNone/>
            </a:pPr>
            <a:r>
              <a:rPr lang="en-US" b="1" dirty="0"/>
              <a:t>Current Year? </a:t>
            </a:r>
          </a:p>
          <a:p>
            <a:r>
              <a:rPr lang="en-US" dirty="0"/>
              <a:t>Copy/Paste? </a:t>
            </a:r>
          </a:p>
          <a:p>
            <a:r>
              <a:rPr lang="en-US" dirty="0"/>
              <a:t>Relook?</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0A19DB4-C1ED-5341-A4E6-1C1F9597596A}"/>
              </a:ext>
            </a:extLst>
          </p:cNvPr>
          <p:cNvSpPr>
            <a:spLocks noGrp="1"/>
          </p:cNvSpPr>
          <p:nvPr>
            <p:ph type="sldNum" sz="quarter" idx="12"/>
          </p:nvPr>
        </p:nvSpPr>
        <p:spPr/>
        <p:txBody>
          <a:bodyPr/>
          <a:lstStyle/>
          <a:p>
            <a:fld id="{E97799C9-84D9-46D2-A11E-BCF8A720529D}" type="slidenum">
              <a:rPr lang="en-US" smtClean="0"/>
              <a:t>48</a:t>
            </a:fld>
            <a:endParaRPr lang="en-US" dirty="0"/>
          </a:p>
        </p:txBody>
      </p:sp>
    </p:spTree>
    <p:extLst>
      <p:ext uri="{BB962C8B-B14F-4D97-AF65-F5344CB8AC3E}">
        <p14:creationId xmlns:p14="http://schemas.microsoft.com/office/powerpoint/2010/main" val="24782405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BAB55-EB01-B045-B3D7-7431A155897C}"/>
              </a:ext>
            </a:extLst>
          </p:cNvPr>
          <p:cNvSpPr>
            <a:spLocks noGrp="1"/>
          </p:cNvSpPr>
          <p:nvPr>
            <p:ph type="title"/>
          </p:nvPr>
        </p:nvSpPr>
        <p:spPr/>
        <p:txBody>
          <a:bodyPr/>
          <a:lstStyle/>
          <a:p>
            <a:r>
              <a:rPr lang="en-US" dirty="0"/>
              <a:t>Most popular KAMS</a:t>
            </a:r>
          </a:p>
        </p:txBody>
      </p:sp>
      <p:sp>
        <p:nvSpPr>
          <p:cNvPr id="3" name="Content Placeholder 2">
            <a:extLst>
              <a:ext uri="{FF2B5EF4-FFF2-40B4-BE49-F238E27FC236}">
                <a16:creationId xmlns:a16="http://schemas.microsoft.com/office/drawing/2014/main" id="{44DBF5CF-BD4D-B240-ADE1-EAD6A72D69D8}"/>
              </a:ext>
            </a:extLst>
          </p:cNvPr>
          <p:cNvSpPr>
            <a:spLocks noGrp="1"/>
          </p:cNvSpPr>
          <p:nvPr>
            <p:ph idx="1"/>
          </p:nvPr>
        </p:nvSpPr>
        <p:spPr/>
        <p:txBody>
          <a:bodyPr/>
          <a:lstStyle/>
          <a:p>
            <a:r>
              <a:rPr lang="en-US" dirty="0"/>
              <a:t>Impairment </a:t>
            </a:r>
          </a:p>
          <a:p>
            <a:r>
              <a:rPr lang="en-US" dirty="0"/>
              <a:t>Revenue recognition </a:t>
            </a:r>
          </a:p>
          <a:p>
            <a:r>
              <a:rPr lang="en-US" dirty="0"/>
              <a:t>IT Controls </a:t>
            </a:r>
          </a:p>
        </p:txBody>
      </p:sp>
      <p:sp>
        <p:nvSpPr>
          <p:cNvPr id="4" name="Slide Number Placeholder 3">
            <a:extLst>
              <a:ext uri="{FF2B5EF4-FFF2-40B4-BE49-F238E27FC236}">
                <a16:creationId xmlns:a16="http://schemas.microsoft.com/office/drawing/2014/main" id="{F5CDF84B-616B-B049-B09A-2C87E395D41E}"/>
              </a:ext>
            </a:extLst>
          </p:cNvPr>
          <p:cNvSpPr>
            <a:spLocks noGrp="1"/>
          </p:cNvSpPr>
          <p:nvPr>
            <p:ph type="sldNum" sz="quarter" idx="12"/>
          </p:nvPr>
        </p:nvSpPr>
        <p:spPr/>
        <p:txBody>
          <a:bodyPr/>
          <a:lstStyle/>
          <a:p>
            <a:fld id="{E97799C9-84D9-46D2-A11E-BCF8A720529D}" type="slidenum">
              <a:rPr lang="en-US" smtClean="0"/>
              <a:t>49</a:t>
            </a:fld>
            <a:endParaRPr lang="en-US" dirty="0"/>
          </a:p>
        </p:txBody>
      </p:sp>
    </p:spTree>
    <p:extLst>
      <p:ext uri="{BB962C8B-B14F-4D97-AF65-F5344CB8AC3E}">
        <p14:creationId xmlns:p14="http://schemas.microsoft.com/office/powerpoint/2010/main" val="254130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7D1E-B74A-294B-B779-3A8375650B6D}"/>
              </a:ext>
            </a:extLst>
          </p:cNvPr>
          <p:cNvSpPr>
            <a:spLocks noGrp="1"/>
          </p:cNvSpPr>
          <p:nvPr>
            <p:ph type="title"/>
          </p:nvPr>
        </p:nvSpPr>
        <p:spPr/>
        <p:txBody>
          <a:bodyPr/>
          <a:lstStyle/>
          <a:p>
            <a:r>
              <a:rPr lang="en-US" dirty="0"/>
              <a:t>List of Standards</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0A9AE9FD-435C-2045-A4D6-B146B4E80DD6}"/>
              </a:ext>
            </a:extLst>
          </p:cNvPr>
          <p:cNvPicPr>
            <a:picLocks noGrp="1" noChangeAspect="1"/>
          </p:cNvPicPr>
          <p:nvPr>
            <p:ph idx="1"/>
          </p:nvPr>
        </p:nvPicPr>
        <p:blipFill>
          <a:blip r:embed="rId2"/>
          <a:stretch>
            <a:fillRect/>
          </a:stretch>
        </p:blipFill>
        <p:spPr>
          <a:xfrm>
            <a:off x="1295400" y="3080417"/>
            <a:ext cx="9601200" cy="2271967"/>
          </a:xfrm>
        </p:spPr>
      </p:pic>
      <p:sp>
        <p:nvSpPr>
          <p:cNvPr id="3" name="Slide Number Placeholder 2">
            <a:extLst>
              <a:ext uri="{FF2B5EF4-FFF2-40B4-BE49-F238E27FC236}">
                <a16:creationId xmlns:a16="http://schemas.microsoft.com/office/drawing/2014/main" id="{E70116D2-A9B0-6D4C-BB65-BBB8F816899A}"/>
              </a:ext>
            </a:extLst>
          </p:cNvPr>
          <p:cNvSpPr>
            <a:spLocks noGrp="1"/>
          </p:cNvSpPr>
          <p:nvPr>
            <p:ph type="sldNum" sz="quarter" idx="12"/>
          </p:nvPr>
        </p:nvSpPr>
        <p:spPr/>
        <p:txBody>
          <a:bodyPr/>
          <a:lstStyle/>
          <a:p>
            <a:fld id="{E97799C9-84D9-46D2-A11E-BCF8A720529D}" type="slidenum">
              <a:rPr lang="en-US" smtClean="0"/>
              <a:t>5</a:t>
            </a:fld>
            <a:endParaRPr lang="en-US" dirty="0"/>
          </a:p>
        </p:txBody>
      </p:sp>
    </p:spTree>
    <p:extLst>
      <p:ext uri="{BB962C8B-B14F-4D97-AF65-F5344CB8AC3E}">
        <p14:creationId xmlns:p14="http://schemas.microsoft.com/office/powerpoint/2010/main" val="2127473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3B11B-FA5F-704E-B736-45C6538F840C}"/>
              </a:ext>
            </a:extLst>
          </p:cNvPr>
          <p:cNvSpPr>
            <a:spLocks noGrp="1"/>
          </p:cNvSpPr>
          <p:nvPr>
            <p:ph type="title"/>
          </p:nvPr>
        </p:nvSpPr>
        <p:spPr/>
        <p:txBody>
          <a:bodyPr/>
          <a:lstStyle/>
          <a:p>
            <a:r>
              <a:rPr lang="en-US" dirty="0"/>
              <a:t>SA 706</a:t>
            </a:r>
          </a:p>
        </p:txBody>
      </p:sp>
      <p:sp>
        <p:nvSpPr>
          <p:cNvPr id="3" name="Content Placeholder 2">
            <a:extLst>
              <a:ext uri="{FF2B5EF4-FFF2-40B4-BE49-F238E27FC236}">
                <a16:creationId xmlns:a16="http://schemas.microsoft.com/office/drawing/2014/main" id="{0BEE1721-A5DE-AF46-9585-6F34D8732B3C}"/>
              </a:ext>
            </a:extLst>
          </p:cNvPr>
          <p:cNvSpPr>
            <a:spLocks noGrp="1"/>
          </p:cNvSpPr>
          <p:nvPr>
            <p:ph idx="1"/>
          </p:nvPr>
        </p:nvSpPr>
        <p:spPr/>
        <p:txBody>
          <a:bodyPr/>
          <a:lstStyle/>
          <a:p>
            <a:r>
              <a:rPr lang="en-US" dirty="0"/>
              <a:t>Emphasis of Matter</a:t>
            </a:r>
          </a:p>
          <a:p>
            <a:pPr marL="0" indent="0">
              <a:buNone/>
            </a:pPr>
            <a:r>
              <a:rPr lang="en-US" b="1" dirty="0"/>
              <a:t>Previous Year EOM </a:t>
            </a:r>
          </a:p>
          <a:p>
            <a:r>
              <a:rPr lang="en-US" dirty="0"/>
              <a:t>Revision of financial statements due to consolidation </a:t>
            </a:r>
          </a:p>
          <a:p>
            <a:r>
              <a:rPr lang="en-US" dirty="0"/>
              <a:t>Variance in Interest Provision</a:t>
            </a:r>
          </a:p>
          <a:p>
            <a:r>
              <a:rPr lang="en-US" dirty="0"/>
              <a:t>Non-compliance with Ind AS 116- Leases </a:t>
            </a:r>
          </a:p>
        </p:txBody>
      </p:sp>
      <p:sp>
        <p:nvSpPr>
          <p:cNvPr id="4" name="Slide Number Placeholder 3">
            <a:extLst>
              <a:ext uri="{FF2B5EF4-FFF2-40B4-BE49-F238E27FC236}">
                <a16:creationId xmlns:a16="http://schemas.microsoft.com/office/drawing/2014/main" id="{058674BD-BC7A-FC4B-A4F0-5484C415FABA}"/>
              </a:ext>
            </a:extLst>
          </p:cNvPr>
          <p:cNvSpPr>
            <a:spLocks noGrp="1"/>
          </p:cNvSpPr>
          <p:nvPr>
            <p:ph type="sldNum" sz="quarter" idx="12"/>
          </p:nvPr>
        </p:nvSpPr>
        <p:spPr/>
        <p:txBody>
          <a:bodyPr/>
          <a:lstStyle/>
          <a:p>
            <a:fld id="{E97799C9-84D9-46D2-A11E-BCF8A720529D}" type="slidenum">
              <a:rPr lang="en-US" smtClean="0"/>
              <a:t>50</a:t>
            </a:fld>
            <a:endParaRPr lang="en-US" dirty="0"/>
          </a:p>
        </p:txBody>
      </p:sp>
    </p:spTree>
    <p:extLst>
      <p:ext uri="{BB962C8B-B14F-4D97-AF65-F5344CB8AC3E}">
        <p14:creationId xmlns:p14="http://schemas.microsoft.com/office/powerpoint/2010/main" val="469609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BF00-45BB-284C-88F4-A195B3449F63}"/>
              </a:ext>
            </a:extLst>
          </p:cNvPr>
          <p:cNvSpPr>
            <a:spLocks noGrp="1"/>
          </p:cNvSpPr>
          <p:nvPr>
            <p:ph type="title"/>
          </p:nvPr>
        </p:nvSpPr>
        <p:spPr/>
        <p:txBody>
          <a:bodyPr/>
          <a:lstStyle/>
          <a:p>
            <a:r>
              <a:rPr lang="en-US" dirty="0"/>
              <a:t>SA 570</a:t>
            </a:r>
          </a:p>
        </p:txBody>
      </p:sp>
      <p:sp>
        <p:nvSpPr>
          <p:cNvPr id="3" name="Content Placeholder 2">
            <a:extLst>
              <a:ext uri="{FF2B5EF4-FFF2-40B4-BE49-F238E27FC236}">
                <a16:creationId xmlns:a16="http://schemas.microsoft.com/office/drawing/2014/main" id="{73B8C558-5675-8B48-9253-8B8BF6A0E2C4}"/>
              </a:ext>
            </a:extLst>
          </p:cNvPr>
          <p:cNvSpPr>
            <a:spLocks noGrp="1"/>
          </p:cNvSpPr>
          <p:nvPr>
            <p:ph idx="1"/>
          </p:nvPr>
        </p:nvSpPr>
        <p:spPr/>
        <p:txBody>
          <a:bodyPr/>
          <a:lstStyle/>
          <a:p>
            <a:r>
              <a:rPr lang="en-US" dirty="0"/>
              <a:t>Going Concern</a:t>
            </a:r>
          </a:p>
          <a:p>
            <a:r>
              <a:rPr lang="en-US" dirty="0"/>
              <a:t>Tested every year</a:t>
            </a:r>
          </a:p>
          <a:p>
            <a:r>
              <a:rPr lang="en-US" dirty="0"/>
              <a:t>Specific para in SA 700 </a:t>
            </a:r>
          </a:p>
          <a:p>
            <a:r>
              <a:rPr lang="en-US" dirty="0"/>
              <a:t>Cannot come under other paras</a:t>
            </a:r>
          </a:p>
          <a:p>
            <a:pPr marL="0" indent="0">
              <a:buNone/>
            </a:pPr>
            <a:endParaRPr lang="en-US" dirty="0"/>
          </a:p>
        </p:txBody>
      </p:sp>
      <p:sp>
        <p:nvSpPr>
          <p:cNvPr id="4" name="Slide Number Placeholder 3">
            <a:extLst>
              <a:ext uri="{FF2B5EF4-FFF2-40B4-BE49-F238E27FC236}">
                <a16:creationId xmlns:a16="http://schemas.microsoft.com/office/drawing/2014/main" id="{1C289C15-0AAA-C64B-9201-7C45982DB53A}"/>
              </a:ext>
            </a:extLst>
          </p:cNvPr>
          <p:cNvSpPr>
            <a:spLocks noGrp="1"/>
          </p:cNvSpPr>
          <p:nvPr>
            <p:ph type="sldNum" sz="quarter" idx="12"/>
          </p:nvPr>
        </p:nvSpPr>
        <p:spPr/>
        <p:txBody>
          <a:bodyPr/>
          <a:lstStyle/>
          <a:p>
            <a:fld id="{E97799C9-84D9-46D2-A11E-BCF8A720529D}" type="slidenum">
              <a:rPr lang="en-US" smtClean="0"/>
              <a:t>51</a:t>
            </a:fld>
            <a:endParaRPr lang="en-US" dirty="0"/>
          </a:p>
        </p:txBody>
      </p:sp>
    </p:spTree>
    <p:extLst>
      <p:ext uri="{BB962C8B-B14F-4D97-AF65-F5344CB8AC3E}">
        <p14:creationId xmlns:p14="http://schemas.microsoft.com/office/powerpoint/2010/main" val="41844658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FF89-ACC3-2C4D-BAB6-6CB8B90DE689}"/>
              </a:ext>
            </a:extLst>
          </p:cNvPr>
          <p:cNvSpPr>
            <a:spLocks noGrp="1"/>
          </p:cNvSpPr>
          <p:nvPr>
            <p:ph type="title"/>
          </p:nvPr>
        </p:nvSpPr>
        <p:spPr/>
        <p:txBody>
          <a:bodyPr/>
          <a:lstStyle/>
          <a:p>
            <a:r>
              <a:rPr lang="en-US" dirty="0"/>
              <a:t>Going Concern</a:t>
            </a:r>
          </a:p>
        </p:txBody>
      </p:sp>
      <p:sp>
        <p:nvSpPr>
          <p:cNvPr id="3" name="Content Placeholder 2">
            <a:extLst>
              <a:ext uri="{FF2B5EF4-FFF2-40B4-BE49-F238E27FC236}">
                <a16:creationId xmlns:a16="http://schemas.microsoft.com/office/drawing/2014/main" id="{154558EA-98E7-D549-ACEF-C71775C42ABF}"/>
              </a:ext>
            </a:extLst>
          </p:cNvPr>
          <p:cNvSpPr>
            <a:spLocks noGrp="1"/>
          </p:cNvSpPr>
          <p:nvPr>
            <p:ph idx="1"/>
          </p:nvPr>
        </p:nvSpPr>
        <p:spPr>
          <a:xfrm>
            <a:off x="1295402" y="2556932"/>
            <a:ext cx="9601196" cy="3318936"/>
          </a:xfrm>
        </p:spPr>
        <p:txBody>
          <a:bodyPr>
            <a:normAutofit fontScale="85000" lnSpcReduction="10000"/>
          </a:bodyPr>
          <a:lstStyle/>
          <a:p>
            <a:pPr algn="just"/>
            <a:r>
              <a:rPr lang="en-IN" dirty="0"/>
              <a:t>We draw attention to Note # 54 of Consolidated financial statements. The Company has accumulated loss amounting to Rs 1,21,353 lakhs (previous year Rs 2,18,532 lakhs) with a negative net worth of Rs 49,143 lakhs (previous year Rs 1,47,226 lakhs). However, the Company has reported net profit of Rs 97,552 lakhs during the year (previous year of Rs 16,269 lakhs). The Company has a balance under current assets of Cash and Cash Equivalents and Other Bank balances of Rs 66,717 lakhs (previous year Rs 7,467 lakhs) as at year end. The net current assets as at the year-end is Rs 13,234 lakhs (previous year Rs 11,026 lakhs). These conditions indicate that there is no uncertainty which may cast doubt as to the Company's ability to continue as a going concern. The Consolidated financial statements of the Company have been prepared on going concern basis. Our opinion is not modified in respect of this matter.</a:t>
            </a:r>
            <a:endParaRPr lang="en-US" dirty="0"/>
          </a:p>
        </p:txBody>
      </p:sp>
      <p:sp>
        <p:nvSpPr>
          <p:cNvPr id="4" name="Slide Number Placeholder 3">
            <a:extLst>
              <a:ext uri="{FF2B5EF4-FFF2-40B4-BE49-F238E27FC236}">
                <a16:creationId xmlns:a16="http://schemas.microsoft.com/office/drawing/2014/main" id="{0569F585-C046-C94D-85CA-7716445B5255}"/>
              </a:ext>
            </a:extLst>
          </p:cNvPr>
          <p:cNvSpPr>
            <a:spLocks noGrp="1"/>
          </p:cNvSpPr>
          <p:nvPr>
            <p:ph type="sldNum" sz="quarter" idx="12"/>
          </p:nvPr>
        </p:nvSpPr>
        <p:spPr/>
        <p:txBody>
          <a:bodyPr/>
          <a:lstStyle/>
          <a:p>
            <a:fld id="{E97799C9-84D9-46D2-A11E-BCF8A720529D}" type="slidenum">
              <a:rPr lang="en-US" smtClean="0"/>
              <a:t>52</a:t>
            </a:fld>
            <a:endParaRPr lang="en-US" dirty="0"/>
          </a:p>
        </p:txBody>
      </p:sp>
    </p:spTree>
    <p:extLst>
      <p:ext uri="{BB962C8B-B14F-4D97-AF65-F5344CB8AC3E}">
        <p14:creationId xmlns:p14="http://schemas.microsoft.com/office/powerpoint/2010/main" val="34812019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7808-5D49-E643-99B1-D56A203F14F6}"/>
              </a:ext>
            </a:extLst>
          </p:cNvPr>
          <p:cNvSpPr>
            <a:spLocks noGrp="1"/>
          </p:cNvSpPr>
          <p:nvPr>
            <p:ph type="title"/>
          </p:nvPr>
        </p:nvSpPr>
        <p:spPr/>
        <p:txBody>
          <a:bodyPr/>
          <a:lstStyle/>
          <a:p>
            <a:r>
              <a:rPr lang="en-US" dirty="0"/>
              <a:t>FACT Audit</a:t>
            </a:r>
          </a:p>
        </p:txBody>
      </p:sp>
      <p:sp>
        <p:nvSpPr>
          <p:cNvPr id="3" name="Content Placeholder 2">
            <a:extLst>
              <a:ext uri="{FF2B5EF4-FFF2-40B4-BE49-F238E27FC236}">
                <a16:creationId xmlns:a16="http://schemas.microsoft.com/office/drawing/2014/main" id="{E4F7F6D0-6E87-BA45-8E9C-A352498677EF}"/>
              </a:ext>
            </a:extLst>
          </p:cNvPr>
          <p:cNvSpPr>
            <a:spLocks noGrp="1"/>
          </p:cNvSpPr>
          <p:nvPr>
            <p:ph idx="1"/>
          </p:nvPr>
        </p:nvSpPr>
        <p:spPr/>
        <p:txBody>
          <a:bodyPr/>
          <a:lstStyle/>
          <a:p>
            <a:pPr algn="just"/>
            <a:r>
              <a:rPr lang="en-US" dirty="0"/>
              <a:t>With some difficulty, audit is completed on 2</a:t>
            </a:r>
            <a:r>
              <a:rPr lang="en-US" baseline="30000" dirty="0"/>
              <a:t>nd</a:t>
            </a:r>
            <a:r>
              <a:rPr lang="en-US" dirty="0"/>
              <a:t> August 2021. </a:t>
            </a:r>
          </a:p>
          <a:p>
            <a:pPr algn="just"/>
            <a:endParaRPr lang="en-US" dirty="0"/>
          </a:p>
          <a:p>
            <a:pPr algn="just"/>
            <a:r>
              <a:rPr lang="en-US" dirty="0"/>
              <a:t>By when will you complete the documentation? </a:t>
            </a:r>
          </a:p>
          <a:p>
            <a:pPr algn="just"/>
            <a:endParaRPr lang="en-US" dirty="0"/>
          </a:p>
          <a:p>
            <a:pPr algn="just"/>
            <a:r>
              <a:rPr lang="en-US" dirty="0"/>
              <a:t>As per SA 230, it is 2</a:t>
            </a:r>
            <a:r>
              <a:rPr lang="en-US" baseline="30000" dirty="0"/>
              <a:t>nd</a:t>
            </a:r>
            <a:r>
              <a:rPr lang="en-US" dirty="0"/>
              <a:t> October 2021</a:t>
            </a:r>
          </a:p>
        </p:txBody>
      </p:sp>
      <p:sp>
        <p:nvSpPr>
          <p:cNvPr id="4" name="Slide Number Placeholder 3">
            <a:extLst>
              <a:ext uri="{FF2B5EF4-FFF2-40B4-BE49-F238E27FC236}">
                <a16:creationId xmlns:a16="http://schemas.microsoft.com/office/drawing/2014/main" id="{05A0769A-2BBE-6F41-B862-317A3927CAB2}"/>
              </a:ext>
            </a:extLst>
          </p:cNvPr>
          <p:cNvSpPr>
            <a:spLocks noGrp="1"/>
          </p:cNvSpPr>
          <p:nvPr>
            <p:ph type="sldNum" sz="quarter" idx="12"/>
          </p:nvPr>
        </p:nvSpPr>
        <p:spPr/>
        <p:txBody>
          <a:bodyPr/>
          <a:lstStyle/>
          <a:p>
            <a:fld id="{E97799C9-84D9-46D2-A11E-BCF8A720529D}" type="slidenum">
              <a:rPr lang="en-US" smtClean="0"/>
              <a:t>53</a:t>
            </a:fld>
            <a:endParaRPr lang="en-US" dirty="0"/>
          </a:p>
        </p:txBody>
      </p:sp>
    </p:spTree>
    <p:extLst>
      <p:ext uri="{BB962C8B-B14F-4D97-AF65-F5344CB8AC3E}">
        <p14:creationId xmlns:p14="http://schemas.microsoft.com/office/powerpoint/2010/main" val="22173432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C9F52-9FC9-8349-92D3-87E58FF3A251}"/>
              </a:ext>
            </a:extLst>
          </p:cNvPr>
          <p:cNvSpPr>
            <a:spLocks noGrp="1"/>
          </p:cNvSpPr>
          <p:nvPr>
            <p:ph type="ctrTitle"/>
          </p:nvPr>
        </p:nvSpPr>
        <p:spPr/>
        <p:txBody>
          <a:bodyPr/>
          <a:lstStyle/>
          <a:p>
            <a:r>
              <a:rPr lang="en-US" sz="3600" dirty="0"/>
              <a:t>Importance of Auditing Standards</a:t>
            </a:r>
          </a:p>
        </p:txBody>
      </p:sp>
      <p:sp>
        <p:nvSpPr>
          <p:cNvPr id="3" name="Subtitle 2">
            <a:extLst>
              <a:ext uri="{FF2B5EF4-FFF2-40B4-BE49-F238E27FC236}">
                <a16:creationId xmlns:a16="http://schemas.microsoft.com/office/drawing/2014/main" id="{41D843CE-9688-464C-A1D0-014719779B19}"/>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DB1A9155-9D4B-844B-8475-E371E2CA8D85}"/>
              </a:ext>
            </a:extLst>
          </p:cNvPr>
          <p:cNvSpPr>
            <a:spLocks noGrp="1"/>
          </p:cNvSpPr>
          <p:nvPr>
            <p:ph type="sldNum" sz="quarter" idx="12"/>
          </p:nvPr>
        </p:nvSpPr>
        <p:spPr/>
        <p:txBody>
          <a:bodyPr/>
          <a:lstStyle/>
          <a:p>
            <a:fld id="{D57F1E4F-1CFF-5643-939E-217C01CDF565}" type="slidenum">
              <a:rPr lang="en-US" smtClean="0"/>
              <a:pPr/>
              <a:t>54</a:t>
            </a:fld>
            <a:endParaRPr lang="en-US" dirty="0"/>
          </a:p>
        </p:txBody>
      </p:sp>
    </p:spTree>
    <p:extLst>
      <p:ext uri="{BB962C8B-B14F-4D97-AF65-F5344CB8AC3E}">
        <p14:creationId xmlns:p14="http://schemas.microsoft.com/office/powerpoint/2010/main" val="17063012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EB7A-8FC8-9248-8C96-239D0CF51B57}"/>
              </a:ext>
            </a:extLst>
          </p:cNvPr>
          <p:cNvSpPr>
            <a:spLocks noGrp="1"/>
          </p:cNvSpPr>
          <p:nvPr>
            <p:ph type="title"/>
          </p:nvPr>
        </p:nvSpPr>
        <p:spPr/>
        <p:txBody>
          <a:bodyPr/>
          <a:lstStyle/>
          <a:p>
            <a:r>
              <a:rPr lang="en-US" dirty="0"/>
              <a:t>AQMM</a:t>
            </a:r>
          </a:p>
        </p:txBody>
      </p:sp>
      <p:pic>
        <p:nvPicPr>
          <p:cNvPr id="5" name="Content Placeholder 4" descr="Graphical user interface, text, application&#10;&#10;Description automatically generated">
            <a:extLst>
              <a:ext uri="{FF2B5EF4-FFF2-40B4-BE49-F238E27FC236}">
                <a16:creationId xmlns:a16="http://schemas.microsoft.com/office/drawing/2014/main" id="{55419F6D-859E-224A-823D-5A88F8C9B274}"/>
              </a:ext>
            </a:extLst>
          </p:cNvPr>
          <p:cNvPicPr>
            <a:picLocks noGrp="1" noChangeAspect="1"/>
          </p:cNvPicPr>
          <p:nvPr>
            <p:ph idx="1"/>
          </p:nvPr>
        </p:nvPicPr>
        <p:blipFill>
          <a:blip r:embed="rId2"/>
          <a:stretch>
            <a:fillRect/>
          </a:stretch>
        </p:blipFill>
        <p:spPr>
          <a:xfrm>
            <a:off x="1295400" y="2718148"/>
            <a:ext cx="9601200" cy="3043825"/>
          </a:xfrm>
        </p:spPr>
      </p:pic>
      <p:sp>
        <p:nvSpPr>
          <p:cNvPr id="3" name="Slide Number Placeholder 2">
            <a:extLst>
              <a:ext uri="{FF2B5EF4-FFF2-40B4-BE49-F238E27FC236}">
                <a16:creationId xmlns:a16="http://schemas.microsoft.com/office/drawing/2014/main" id="{2004E5A8-0C85-0C48-9854-79A98385CB6A}"/>
              </a:ext>
            </a:extLst>
          </p:cNvPr>
          <p:cNvSpPr>
            <a:spLocks noGrp="1"/>
          </p:cNvSpPr>
          <p:nvPr>
            <p:ph type="sldNum" sz="quarter" idx="12"/>
          </p:nvPr>
        </p:nvSpPr>
        <p:spPr/>
        <p:txBody>
          <a:bodyPr/>
          <a:lstStyle/>
          <a:p>
            <a:fld id="{E97799C9-84D9-46D2-A11E-BCF8A720529D}" type="slidenum">
              <a:rPr lang="en-US" smtClean="0"/>
              <a:t>55</a:t>
            </a:fld>
            <a:endParaRPr lang="en-US" dirty="0"/>
          </a:p>
        </p:txBody>
      </p:sp>
    </p:spTree>
    <p:extLst>
      <p:ext uri="{BB962C8B-B14F-4D97-AF65-F5344CB8AC3E}">
        <p14:creationId xmlns:p14="http://schemas.microsoft.com/office/powerpoint/2010/main" val="3233668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7F96D-832D-6B4A-8805-4D359D70B2C5}"/>
              </a:ext>
            </a:extLst>
          </p:cNvPr>
          <p:cNvSpPr>
            <a:spLocks noGrp="1"/>
          </p:cNvSpPr>
          <p:nvPr>
            <p:ph type="title"/>
          </p:nvPr>
        </p:nvSpPr>
        <p:spPr/>
        <p:txBody>
          <a:bodyPr/>
          <a:lstStyle/>
          <a:p>
            <a:r>
              <a:rPr lang="en-US" dirty="0"/>
              <a:t>NFRA</a:t>
            </a:r>
          </a:p>
        </p:txBody>
      </p:sp>
      <p:pic>
        <p:nvPicPr>
          <p:cNvPr id="5" name="Content Placeholder 4" descr="Graphical user interface, text, application&#10;&#10;Description automatically generated">
            <a:extLst>
              <a:ext uri="{FF2B5EF4-FFF2-40B4-BE49-F238E27FC236}">
                <a16:creationId xmlns:a16="http://schemas.microsoft.com/office/drawing/2014/main" id="{A0431EC5-288F-A041-9128-6B58B85EA296}"/>
              </a:ext>
            </a:extLst>
          </p:cNvPr>
          <p:cNvPicPr>
            <a:picLocks noGrp="1" noChangeAspect="1"/>
          </p:cNvPicPr>
          <p:nvPr>
            <p:ph idx="1"/>
          </p:nvPr>
        </p:nvPicPr>
        <p:blipFill>
          <a:blip r:embed="rId2"/>
          <a:stretch>
            <a:fillRect/>
          </a:stretch>
        </p:blipFill>
        <p:spPr>
          <a:xfrm>
            <a:off x="1812328" y="2557463"/>
            <a:ext cx="8567344" cy="3317875"/>
          </a:xfrm>
        </p:spPr>
      </p:pic>
      <p:sp>
        <p:nvSpPr>
          <p:cNvPr id="3" name="Slide Number Placeholder 2">
            <a:extLst>
              <a:ext uri="{FF2B5EF4-FFF2-40B4-BE49-F238E27FC236}">
                <a16:creationId xmlns:a16="http://schemas.microsoft.com/office/drawing/2014/main" id="{CBB1933B-0142-5543-8887-D29168187D27}"/>
              </a:ext>
            </a:extLst>
          </p:cNvPr>
          <p:cNvSpPr>
            <a:spLocks noGrp="1"/>
          </p:cNvSpPr>
          <p:nvPr>
            <p:ph type="sldNum" sz="quarter" idx="12"/>
          </p:nvPr>
        </p:nvSpPr>
        <p:spPr/>
        <p:txBody>
          <a:bodyPr/>
          <a:lstStyle/>
          <a:p>
            <a:fld id="{E97799C9-84D9-46D2-A11E-BCF8A720529D}" type="slidenum">
              <a:rPr lang="en-US" smtClean="0"/>
              <a:t>56</a:t>
            </a:fld>
            <a:endParaRPr lang="en-US" dirty="0"/>
          </a:p>
        </p:txBody>
      </p:sp>
    </p:spTree>
    <p:extLst>
      <p:ext uri="{BB962C8B-B14F-4D97-AF65-F5344CB8AC3E}">
        <p14:creationId xmlns:p14="http://schemas.microsoft.com/office/powerpoint/2010/main" val="38870366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637E2-AD6A-0C47-9E39-5F2DD5BA77A7}"/>
              </a:ext>
            </a:extLst>
          </p:cNvPr>
          <p:cNvSpPr>
            <a:spLocks noGrp="1"/>
          </p:cNvSpPr>
          <p:nvPr>
            <p:ph type="title"/>
          </p:nvPr>
        </p:nvSpPr>
        <p:spPr/>
        <p:txBody>
          <a:bodyPr/>
          <a:lstStyle/>
          <a:p>
            <a:r>
              <a:rPr lang="en-US" dirty="0"/>
              <a:t>NFRA</a:t>
            </a:r>
          </a:p>
        </p:txBody>
      </p:sp>
      <p:pic>
        <p:nvPicPr>
          <p:cNvPr id="5" name="Content Placeholder 4" descr="Text&#10;&#10;Description automatically generated">
            <a:extLst>
              <a:ext uri="{FF2B5EF4-FFF2-40B4-BE49-F238E27FC236}">
                <a16:creationId xmlns:a16="http://schemas.microsoft.com/office/drawing/2014/main" id="{F654C5BD-BBCA-C848-B6D4-96F2E83AFA7F}"/>
              </a:ext>
            </a:extLst>
          </p:cNvPr>
          <p:cNvPicPr>
            <a:picLocks noGrp="1" noChangeAspect="1"/>
          </p:cNvPicPr>
          <p:nvPr>
            <p:ph idx="1"/>
          </p:nvPr>
        </p:nvPicPr>
        <p:blipFill>
          <a:blip r:embed="rId2"/>
          <a:stretch>
            <a:fillRect/>
          </a:stretch>
        </p:blipFill>
        <p:spPr>
          <a:xfrm>
            <a:off x="2222500" y="2559050"/>
            <a:ext cx="7747000" cy="3314700"/>
          </a:xfrm>
        </p:spPr>
      </p:pic>
      <p:sp>
        <p:nvSpPr>
          <p:cNvPr id="3" name="Slide Number Placeholder 2">
            <a:extLst>
              <a:ext uri="{FF2B5EF4-FFF2-40B4-BE49-F238E27FC236}">
                <a16:creationId xmlns:a16="http://schemas.microsoft.com/office/drawing/2014/main" id="{36A9C4ED-105B-2F45-98AE-33B630579B05}"/>
              </a:ext>
            </a:extLst>
          </p:cNvPr>
          <p:cNvSpPr>
            <a:spLocks noGrp="1"/>
          </p:cNvSpPr>
          <p:nvPr>
            <p:ph type="sldNum" sz="quarter" idx="12"/>
          </p:nvPr>
        </p:nvSpPr>
        <p:spPr/>
        <p:txBody>
          <a:bodyPr/>
          <a:lstStyle/>
          <a:p>
            <a:fld id="{E97799C9-84D9-46D2-A11E-BCF8A720529D}" type="slidenum">
              <a:rPr lang="en-US" smtClean="0"/>
              <a:t>57</a:t>
            </a:fld>
            <a:endParaRPr lang="en-US" dirty="0"/>
          </a:p>
        </p:txBody>
      </p:sp>
    </p:spTree>
    <p:extLst>
      <p:ext uri="{BB962C8B-B14F-4D97-AF65-F5344CB8AC3E}">
        <p14:creationId xmlns:p14="http://schemas.microsoft.com/office/powerpoint/2010/main" val="1198903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DE7AE-5CD8-554A-87A5-270E6DADCDDC}"/>
              </a:ext>
            </a:extLst>
          </p:cNvPr>
          <p:cNvSpPr>
            <a:spLocks noGrp="1"/>
          </p:cNvSpPr>
          <p:nvPr>
            <p:ph type="title"/>
          </p:nvPr>
        </p:nvSpPr>
        <p:spPr/>
        <p:txBody>
          <a:bodyPr/>
          <a:lstStyle/>
          <a:p>
            <a:r>
              <a:rPr lang="en-US" dirty="0"/>
              <a:t>NFRA</a:t>
            </a:r>
          </a:p>
        </p:txBody>
      </p:sp>
      <p:pic>
        <p:nvPicPr>
          <p:cNvPr id="5" name="Content Placeholder 4" descr="Text&#10;&#10;Description automatically generated">
            <a:extLst>
              <a:ext uri="{FF2B5EF4-FFF2-40B4-BE49-F238E27FC236}">
                <a16:creationId xmlns:a16="http://schemas.microsoft.com/office/drawing/2014/main" id="{C389FA96-EFCE-E349-B7C4-FAC4FB2B9DDC}"/>
              </a:ext>
            </a:extLst>
          </p:cNvPr>
          <p:cNvPicPr>
            <a:picLocks noGrp="1" noChangeAspect="1"/>
          </p:cNvPicPr>
          <p:nvPr>
            <p:ph idx="1"/>
          </p:nvPr>
        </p:nvPicPr>
        <p:blipFill>
          <a:blip r:embed="rId2"/>
          <a:stretch>
            <a:fillRect/>
          </a:stretch>
        </p:blipFill>
        <p:spPr>
          <a:xfrm>
            <a:off x="1816608" y="2901696"/>
            <a:ext cx="7936992" cy="2487168"/>
          </a:xfrm>
        </p:spPr>
      </p:pic>
      <p:sp>
        <p:nvSpPr>
          <p:cNvPr id="3" name="Slide Number Placeholder 2">
            <a:extLst>
              <a:ext uri="{FF2B5EF4-FFF2-40B4-BE49-F238E27FC236}">
                <a16:creationId xmlns:a16="http://schemas.microsoft.com/office/drawing/2014/main" id="{EF78CBC5-812E-374C-A22E-954DAB7C5A32}"/>
              </a:ext>
            </a:extLst>
          </p:cNvPr>
          <p:cNvSpPr>
            <a:spLocks noGrp="1"/>
          </p:cNvSpPr>
          <p:nvPr>
            <p:ph type="sldNum" sz="quarter" idx="12"/>
          </p:nvPr>
        </p:nvSpPr>
        <p:spPr/>
        <p:txBody>
          <a:bodyPr/>
          <a:lstStyle/>
          <a:p>
            <a:fld id="{E97799C9-84D9-46D2-A11E-BCF8A720529D}" type="slidenum">
              <a:rPr lang="en-US" smtClean="0"/>
              <a:t>58</a:t>
            </a:fld>
            <a:endParaRPr lang="en-US" dirty="0"/>
          </a:p>
        </p:txBody>
      </p:sp>
    </p:spTree>
    <p:extLst>
      <p:ext uri="{BB962C8B-B14F-4D97-AF65-F5344CB8AC3E}">
        <p14:creationId xmlns:p14="http://schemas.microsoft.com/office/powerpoint/2010/main" val="2467054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7EFC-651F-DE4E-A936-6B1F55761CA3}"/>
              </a:ext>
            </a:extLst>
          </p:cNvPr>
          <p:cNvSpPr>
            <a:spLocks noGrp="1"/>
          </p:cNvSpPr>
          <p:nvPr>
            <p:ph type="title"/>
          </p:nvPr>
        </p:nvSpPr>
        <p:spPr/>
        <p:txBody>
          <a:bodyPr/>
          <a:lstStyle/>
          <a:p>
            <a:r>
              <a:rPr lang="en-US" dirty="0"/>
              <a:t>Finally, </a:t>
            </a:r>
          </a:p>
        </p:txBody>
      </p:sp>
      <p:sp>
        <p:nvSpPr>
          <p:cNvPr id="3" name="Content Placeholder 2">
            <a:extLst>
              <a:ext uri="{FF2B5EF4-FFF2-40B4-BE49-F238E27FC236}">
                <a16:creationId xmlns:a16="http://schemas.microsoft.com/office/drawing/2014/main" id="{E01B86BC-2BE0-934E-9D71-C6584601884F}"/>
              </a:ext>
            </a:extLst>
          </p:cNvPr>
          <p:cNvSpPr>
            <a:spLocks noGrp="1"/>
          </p:cNvSpPr>
          <p:nvPr>
            <p:ph idx="1"/>
          </p:nvPr>
        </p:nvSpPr>
        <p:spPr/>
        <p:txBody>
          <a:bodyPr/>
          <a:lstStyle/>
          <a:p>
            <a:r>
              <a:rPr lang="en-US" dirty="0"/>
              <a:t>For medium sized firms</a:t>
            </a:r>
          </a:p>
          <a:p>
            <a:endParaRPr lang="en-US" dirty="0"/>
          </a:p>
          <a:p>
            <a:r>
              <a:rPr lang="en-US" dirty="0"/>
              <a:t>No exceptions from Auditing Standards!</a:t>
            </a:r>
          </a:p>
          <a:p>
            <a:endParaRPr lang="en-US" dirty="0"/>
          </a:p>
          <a:p>
            <a:r>
              <a:rPr lang="en-US" dirty="0"/>
              <a:t>Do as much as you can!</a:t>
            </a:r>
          </a:p>
          <a:p>
            <a:endParaRPr lang="en-US" dirty="0"/>
          </a:p>
          <a:p>
            <a:endParaRPr lang="en-US" dirty="0"/>
          </a:p>
        </p:txBody>
      </p:sp>
      <p:sp>
        <p:nvSpPr>
          <p:cNvPr id="4" name="Slide Number Placeholder 3">
            <a:extLst>
              <a:ext uri="{FF2B5EF4-FFF2-40B4-BE49-F238E27FC236}">
                <a16:creationId xmlns:a16="http://schemas.microsoft.com/office/drawing/2014/main" id="{DD9107E8-0004-514D-9DA2-E0626F5EF06F}"/>
              </a:ext>
            </a:extLst>
          </p:cNvPr>
          <p:cNvSpPr>
            <a:spLocks noGrp="1"/>
          </p:cNvSpPr>
          <p:nvPr>
            <p:ph type="sldNum" sz="quarter" idx="12"/>
          </p:nvPr>
        </p:nvSpPr>
        <p:spPr/>
        <p:txBody>
          <a:bodyPr/>
          <a:lstStyle/>
          <a:p>
            <a:fld id="{E97799C9-84D9-46D2-A11E-BCF8A720529D}" type="slidenum">
              <a:rPr lang="en-US" smtClean="0"/>
              <a:t>59</a:t>
            </a:fld>
            <a:endParaRPr lang="en-US" dirty="0"/>
          </a:p>
        </p:txBody>
      </p:sp>
    </p:spTree>
    <p:extLst>
      <p:ext uri="{BB962C8B-B14F-4D97-AF65-F5344CB8AC3E}">
        <p14:creationId xmlns:p14="http://schemas.microsoft.com/office/powerpoint/2010/main" val="263662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4863-01EA-9442-8455-D0D5A97B311C}"/>
              </a:ext>
            </a:extLst>
          </p:cNvPr>
          <p:cNvSpPr>
            <a:spLocks noGrp="1"/>
          </p:cNvSpPr>
          <p:nvPr>
            <p:ph type="title"/>
          </p:nvPr>
        </p:nvSpPr>
        <p:spPr/>
        <p:txBody>
          <a:bodyPr/>
          <a:lstStyle/>
          <a:p>
            <a:r>
              <a:rPr lang="en-US" dirty="0"/>
              <a:t>List of Standards</a:t>
            </a:r>
          </a:p>
        </p:txBody>
      </p:sp>
      <p:pic>
        <p:nvPicPr>
          <p:cNvPr id="5" name="Content Placeholder 4" descr="Graphical user interface, text, application&#10;&#10;Description automatically generated">
            <a:extLst>
              <a:ext uri="{FF2B5EF4-FFF2-40B4-BE49-F238E27FC236}">
                <a16:creationId xmlns:a16="http://schemas.microsoft.com/office/drawing/2014/main" id="{5973FF79-4979-E548-81A2-3DBA2DE39E45}"/>
              </a:ext>
            </a:extLst>
          </p:cNvPr>
          <p:cNvPicPr>
            <a:picLocks noGrp="1" noChangeAspect="1"/>
          </p:cNvPicPr>
          <p:nvPr>
            <p:ph idx="1"/>
          </p:nvPr>
        </p:nvPicPr>
        <p:blipFill>
          <a:blip r:embed="rId2"/>
          <a:stretch>
            <a:fillRect/>
          </a:stretch>
        </p:blipFill>
        <p:spPr>
          <a:xfrm>
            <a:off x="1381363" y="2593139"/>
            <a:ext cx="9429274" cy="3317875"/>
          </a:xfrm>
        </p:spPr>
      </p:pic>
      <p:sp>
        <p:nvSpPr>
          <p:cNvPr id="3" name="Slide Number Placeholder 2">
            <a:extLst>
              <a:ext uri="{FF2B5EF4-FFF2-40B4-BE49-F238E27FC236}">
                <a16:creationId xmlns:a16="http://schemas.microsoft.com/office/drawing/2014/main" id="{C06DFCD5-1ABE-F34E-B7BD-918C0F84597B}"/>
              </a:ext>
            </a:extLst>
          </p:cNvPr>
          <p:cNvSpPr>
            <a:spLocks noGrp="1"/>
          </p:cNvSpPr>
          <p:nvPr>
            <p:ph type="sldNum" sz="quarter" idx="12"/>
          </p:nvPr>
        </p:nvSpPr>
        <p:spPr/>
        <p:txBody>
          <a:bodyPr/>
          <a:lstStyle/>
          <a:p>
            <a:fld id="{E97799C9-84D9-46D2-A11E-BCF8A720529D}" type="slidenum">
              <a:rPr lang="en-US" smtClean="0"/>
              <a:t>6</a:t>
            </a:fld>
            <a:endParaRPr lang="en-US" dirty="0"/>
          </a:p>
        </p:txBody>
      </p:sp>
    </p:spTree>
    <p:extLst>
      <p:ext uri="{BB962C8B-B14F-4D97-AF65-F5344CB8AC3E}">
        <p14:creationId xmlns:p14="http://schemas.microsoft.com/office/powerpoint/2010/main" val="15451680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8F36-51ED-7849-B1EA-D6E4C9BC0DFA}"/>
              </a:ext>
            </a:extLst>
          </p:cNvPr>
          <p:cNvSpPr>
            <a:spLocks noGrp="1"/>
          </p:cNvSpPr>
          <p:nvPr>
            <p:ph type="ctrTitle"/>
          </p:nvPr>
        </p:nvSpPr>
        <p:spPr/>
        <p:txBody>
          <a:bodyPr/>
          <a:lstStyle/>
          <a:p>
            <a:r>
              <a:rPr lang="ml-IN" dirty="0"/>
              <a:t>നന്നി</a:t>
            </a:r>
            <a:r>
              <a:rPr lang="en-US" dirty="0"/>
              <a:t> </a:t>
            </a:r>
          </a:p>
        </p:txBody>
      </p:sp>
      <p:sp>
        <p:nvSpPr>
          <p:cNvPr id="3" name="Subtitle 2">
            <a:extLst>
              <a:ext uri="{FF2B5EF4-FFF2-40B4-BE49-F238E27FC236}">
                <a16:creationId xmlns:a16="http://schemas.microsoft.com/office/drawing/2014/main" id="{FBB108AE-162D-F540-B512-8228667FB511}"/>
              </a:ext>
            </a:extLst>
          </p:cNvPr>
          <p:cNvSpPr>
            <a:spLocks noGrp="1"/>
          </p:cNvSpPr>
          <p:nvPr>
            <p:ph type="subTitle" idx="1"/>
          </p:nvPr>
        </p:nvSpPr>
        <p:spPr/>
        <p:txBody>
          <a:bodyPr/>
          <a:lstStyle/>
          <a:p>
            <a:r>
              <a:rPr lang="en-US" dirty="0"/>
              <a:t> </a:t>
            </a:r>
            <a:r>
              <a:rPr lang="en-US" dirty="0" err="1"/>
              <a:t>mohan.lavi@gmail.com</a:t>
            </a:r>
            <a:endParaRPr lang="en-US" dirty="0"/>
          </a:p>
          <a:p>
            <a:r>
              <a:rPr lang="en-US" dirty="0"/>
              <a:t>+ 91 99000 22040</a:t>
            </a:r>
          </a:p>
        </p:txBody>
      </p:sp>
      <p:sp>
        <p:nvSpPr>
          <p:cNvPr id="4" name="Slide Number Placeholder 3">
            <a:extLst>
              <a:ext uri="{FF2B5EF4-FFF2-40B4-BE49-F238E27FC236}">
                <a16:creationId xmlns:a16="http://schemas.microsoft.com/office/drawing/2014/main" id="{D803FC84-E12D-7146-90EE-31006EEC3688}"/>
              </a:ext>
            </a:extLst>
          </p:cNvPr>
          <p:cNvSpPr>
            <a:spLocks noGrp="1"/>
          </p:cNvSpPr>
          <p:nvPr>
            <p:ph type="sldNum" sz="quarter" idx="12"/>
          </p:nvPr>
        </p:nvSpPr>
        <p:spPr/>
        <p:txBody>
          <a:bodyPr/>
          <a:lstStyle/>
          <a:p>
            <a:fld id="{D57F1E4F-1CFF-5643-939E-217C01CDF565}" type="slidenum">
              <a:rPr lang="en-US" smtClean="0"/>
              <a:pPr/>
              <a:t>60</a:t>
            </a:fld>
            <a:endParaRPr lang="en-US" dirty="0"/>
          </a:p>
        </p:txBody>
      </p:sp>
    </p:spTree>
    <p:extLst>
      <p:ext uri="{BB962C8B-B14F-4D97-AF65-F5344CB8AC3E}">
        <p14:creationId xmlns:p14="http://schemas.microsoft.com/office/powerpoint/2010/main" val="1459529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1863-2BF3-3848-836E-1BD9FD7C8C7D}"/>
              </a:ext>
            </a:extLst>
          </p:cNvPr>
          <p:cNvSpPr>
            <a:spLocks noGrp="1"/>
          </p:cNvSpPr>
          <p:nvPr>
            <p:ph type="title"/>
          </p:nvPr>
        </p:nvSpPr>
        <p:spPr/>
        <p:txBody>
          <a:bodyPr/>
          <a:lstStyle/>
          <a:p>
            <a:r>
              <a:rPr lang="en-US" dirty="0"/>
              <a:t>List of Standards</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225D0BEC-6F64-0F48-AC7F-70D5AE5BDBD4}"/>
              </a:ext>
            </a:extLst>
          </p:cNvPr>
          <p:cNvPicPr>
            <a:picLocks noGrp="1" noChangeAspect="1"/>
          </p:cNvPicPr>
          <p:nvPr>
            <p:ph idx="1"/>
          </p:nvPr>
        </p:nvPicPr>
        <p:blipFill>
          <a:blip r:embed="rId2"/>
          <a:stretch>
            <a:fillRect/>
          </a:stretch>
        </p:blipFill>
        <p:spPr>
          <a:xfrm>
            <a:off x="1295400" y="2644303"/>
            <a:ext cx="9601200" cy="3144194"/>
          </a:xfrm>
        </p:spPr>
      </p:pic>
      <p:sp>
        <p:nvSpPr>
          <p:cNvPr id="3" name="Slide Number Placeholder 2">
            <a:extLst>
              <a:ext uri="{FF2B5EF4-FFF2-40B4-BE49-F238E27FC236}">
                <a16:creationId xmlns:a16="http://schemas.microsoft.com/office/drawing/2014/main" id="{E3B2AE49-28E0-0947-8CE4-3065F40E9652}"/>
              </a:ext>
            </a:extLst>
          </p:cNvPr>
          <p:cNvSpPr>
            <a:spLocks noGrp="1"/>
          </p:cNvSpPr>
          <p:nvPr>
            <p:ph type="sldNum" sz="quarter" idx="12"/>
          </p:nvPr>
        </p:nvSpPr>
        <p:spPr/>
        <p:txBody>
          <a:bodyPr/>
          <a:lstStyle/>
          <a:p>
            <a:fld id="{E97799C9-84D9-46D2-A11E-BCF8A720529D}" type="slidenum">
              <a:rPr lang="en-US" smtClean="0"/>
              <a:t>7</a:t>
            </a:fld>
            <a:endParaRPr lang="en-US" dirty="0"/>
          </a:p>
        </p:txBody>
      </p:sp>
    </p:spTree>
    <p:extLst>
      <p:ext uri="{BB962C8B-B14F-4D97-AF65-F5344CB8AC3E}">
        <p14:creationId xmlns:p14="http://schemas.microsoft.com/office/powerpoint/2010/main" val="67475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F2977-40D7-764C-9D5A-B60FF52E626B}"/>
              </a:ext>
            </a:extLst>
          </p:cNvPr>
          <p:cNvSpPr>
            <a:spLocks noGrp="1"/>
          </p:cNvSpPr>
          <p:nvPr>
            <p:ph type="title"/>
          </p:nvPr>
        </p:nvSpPr>
        <p:spPr/>
        <p:txBody>
          <a:bodyPr/>
          <a:lstStyle/>
          <a:p>
            <a:r>
              <a:rPr lang="en-US" dirty="0"/>
              <a:t>Auditing Standards</a:t>
            </a:r>
          </a:p>
        </p:txBody>
      </p:sp>
      <p:sp>
        <p:nvSpPr>
          <p:cNvPr id="3" name="Content Placeholder 2">
            <a:extLst>
              <a:ext uri="{FF2B5EF4-FFF2-40B4-BE49-F238E27FC236}">
                <a16:creationId xmlns:a16="http://schemas.microsoft.com/office/drawing/2014/main" id="{E53D4685-4945-7E48-9693-877D1215D1FB}"/>
              </a:ext>
            </a:extLst>
          </p:cNvPr>
          <p:cNvSpPr>
            <a:spLocks noGrp="1"/>
          </p:cNvSpPr>
          <p:nvPr>
            <p:ph idx="1"/>
          </p:nvPr>
        </p:nvSpPr>
        <p:spPr>
          <a:xfrm>
            <a:off x="1295401" y="2533782"/>
            <a:ext cx="9601196" cy="3318936"/>
          </a:xfrm>
        </p:spPr>
        <p:txBody>
          <a:bodyPr/>
          <a:lstStyle/>
          <a:p>
            <a:pPr algn="just"/>
            <a:r>
              <a:rPr lang="en-IN" dirty="0"/>
              <a:t>Basis for Opinion </a:t>
            </a:r>
          </a:p>
          <a:p>
            <a:pPr algn="just"/>
            <a:r>
              <a:rPr lang="en-IN" dirty="0"/>
              <a:t>We conducted our audit in accordance with the Standards on Auditing (SAs) specified under section 143(10) of the Companies Act, 2013. Our responsibilities under those Standards are further described in the Auditor’s Responsibilities for the Audit of the Consolidated Financial Statements section of our report.</a:t>
            </a:r>
            <a:endParaRPr lang="en-US" dirty="0"/>
          </a:p>
        </p:txBody>
      </p:sp>
      <p:sp>
        <p:nvSpPr>
          <p:cNvPr id="4" name="Slide Number Placeholder 3">
            <a:extLst>
              <a:ext uri="{FF2B5EF4-FFF2-40B4-BE49-F238E27FC236}">
                <a16:creationId xmlns:a16="http://schemas.microsoft.com/office/drawing/2014/main" id="{C220DA46-8349-2246-8814-3DCB57233929}"/>
              </a:ext>
            </a:extLst>
          </p:cNvPr>
          <p:cNvSpPr>
            <a:spLocks noGrp="1"/>
          </p:cNvSpPr>
          <p:nvPr>
            <p:ph type="sldNum" sz="quarter" idx="12"/>
          </p:nvPr>
        </p:nvSpPr>
        <p:spPr/>
        <p:txBody>
          <a:bodyPr/>
          <a:lstStyle/>
          <a:p>
            <a:fld id="{E97799C9-84D9-46D2-A11E-BCF8A720529D}" type="slidenum">
              <a:rPr lang="en-US" smtClean="0"/>
              <a:t>8</a:t>
            </a:fld>
            <a:endParaRPr lang="en-US" dirty="0"/>
          </a:p>
        </p:txBody>
      </p:sp>
    </p:spTree>
    <p:extLst>
      <p:ext uri="{BB962C8B-B14F-4D97-AF65-F5344CB8AC3E}">
        <p14:creationId xmlns:p14="http://schemas.microsoft.com/office/powerpoint/2010/main" val="1613073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8C26-5384-7F47-AF0A-72A7E74B28F5}"/>
              </a:ext>
            </a:extLst>
          </p:cNvPr>
          <p:cNvSpPr>
            <a:spLocks noGrp="1"/>
          </p:cNvSpPr>
          <p:nvPr>
            <p:ph type="title"/>
          </p:nvPr>
        </p:nvSpPr>
        <p:spPr/>
        <p:txBody>
          <a:bodyPr/>
          <a:lstStyle/>
          <a:p>
            <a:r>
              <a:rPr lang="en-US" dirty="0"/>
              <a:t>Objectives of Audit</a:t>
            </a:r>
          </a:p>
        </p:txBody>
      </p:sp>
      <p:sp>
        <p:nvSpPr>
          <p:cNvPr id="3" name="Content Placeholder 2">
            <a:extLst>
              <a:ext uri="{FF2B5EF4-FFF2-40B4-BE49-F238E27FC236}">
                <a16:creationId xmlns:a16="http://schemas.microsoft.com/office/drawing/2014/main" id="{109AA799-B1A6-BC45-AC75-4A1259813BCD}"/>
              </a:ext>
            </a:extLst>
          </p:cNvPr>
          <p:cNvSpPr>
            <a:spLocks noGrp="1"/>
          </p:cNvSpPr>
          <p:nvPr>
            <p:ph idx="1"/>
          </p:nvPr>
        </p:nvSpPr>
        <p:spPr/>
        <p:txBody>
          <a:bodyPr>
            <a:normAutofit fontScale="92500"/>
          </a:bodyPr>
          <a:lstStyle/>
          <a:p>
            <a:pPr algn="just"/>
            <a:r>
              <a:rPr lang="en-IN" dirty="0"/>
              <a:t> Our objectives are to obtain </a:t>
            </a:r>
            <a:r>
              <a:rPr lang="en-IN" b="1" dirty="0"/>
              <a:t>reasonable assurance </a:t>
            </a:r>
            <a:r>
              <a:rPr lang="en-IN" dirty="0"/>
              <a:t>about whether the consolidated financial statements as a whole are free from material misstatement, whether due to fraud or error, and to issue an auditor’s report that includes our opinion. Reasonable assurance is a high level of assurance, </a:t>
            </a:r>
            <a:r>
              <a:rPr lang="en-IN" b="1" dirty="0"/>
              <a:t>but is not a guarantee that an audit conducted in accordance with SAs will always detect a material misstatement when it exists</a:t>
            </a:r>
            <a:r>
              <a:rPr lang="en-IN" dirty="0"/>
              <a:t>. Misstatements can arise from fraud or error and are considered material if, individually or in the aggregate, they could reasonably be expected to influence the economic decisions of users taken on the basis of these consolidated financial statements.</a:t>
            </a:r>
            <a:endParaRPr lang="en-US" dirty="0"/>
          </a:p>
        </p:txBody>
      </p:sp>
      <p:sp>
        <p:nvSpPr>
          <p:cNvPr id="4" name="Slide Number Placeholder 3">
            <a:extLst>
              <a:ext uri="{FF2B5EF4-FFF2-40B4-BE49-F238E27FC236}">
                <a16:creationId xmlns:a16="http://schemas.microsoft.com/office/drawing/2014/main" id="{9A8C20A5-2C69-7D41-8D19-02D07EBBF74C}"/>
              </a:ext>
            </a:extLst>
          </p:cNvPr>
          <p:cNvSpPr>
            <a:spLocks noGrp="1"/>
          </p:cNvSpPr>
          <p:nvPr>
            <p:ph type="sldNum" sz="quarter" idx="12"/>
          </p:nvPr>
        </p:nvSpPr>
        <p:spPr/>
        <p:txBody>
          <a:bodyPr/>
          <a:lstStyle/>
          <a:p>
            <a:fld id="{E97799C9-84D9-46D2-A11E-BCF8A720529D}" type="slidenum">
              <a:rPr lang="en-US" smtClean="0"/>
              <a:t>9</a:t>
            </a:fld>
            <a:endParaRPr lang="en-US" dirty="0"/>
          </a:p>
        </p:txBody>
      </p:sp>
    </p:spTree>
    <p:extLst>
      <p:ext uri="{BB962C8B-B14F-4D97-AF65-F5344CB8AC3E}">
        <p14:creationId xmlns:p14="http://schemas.microsoft.com/office/powerpoint/2010/main" val="28437667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1515</TotalTime>
  <Words>1725</Words>
  <Application>Microsoft Macintosh PowerPoint</Application>
  <PresentationFormat>Widescreen</PresentationFormat>
  <Paragraphs>318</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Candara</vt:lpstr>
      <vt:lpstr>Garamond</vt:lpstr>
      <vt:lpstr>Organic</vt:lpstr>
      <vt:lpstr> </vt:lpstr>
      <vt:lpstr>Legal Mandate</vt:lpstr>
      <vt:lpstr>Auditing Standards- India</vt:lpstr>
      <vt:lpstr>List of Standards</vt:lpstr>
      <vt:lpstr>List of Standards</vt:lpstr>
      <vt:lpstr>List of Standards</vt:lpstr>
      <vt:lpstr>List of Standards</vt:lpstr>
      <vt:lpstr>Auditing Standards</vt:lpstr>
      <vt:lpstr>Objectives of Audit</vt:lpstr>
      <vt:lpstr>Applying Auditing Standards in practice</vt:lpstr>
      <vt:lpstr>Statutory Auditors of</vt:lpstr>
      <vt:lpstr>SQC 1</vt:lpstr>
      <vt:lpstr>Why? </vt:lpstr>
      <vt:lpstr>Mandate</vt:lpstr>
      <vt:lpstr>Elements of a QC system</vt:lpstr>
      <vt:lpstr>Engagement documentation</vt:lpstr>
      <vt:lpstr>Monitoring</vt:lpstr>
      <vt:lpstr>Deficiencies</vt:lpstr>
      <vt:lpstr>FACT Audit</vt:lpstr>
      <vt:lpstr>FACT Audit</vt:lpstr>
      <vt:lpstr>Planning the audit</vt:lpstr>
      <vt:lpstr>SA 315/330</vt:lpstr>
      <vt:lpstr>Response</vt:lpstr>
      <vt:lpstr>SA 230</vt:lpstr>
      <vt:lpstr>Two parts </vt:lpstr>
      <vt:lpstr>Timely preparation</vt:lpstr>
      <vt:lpstr>Form, content and extent</vt:lpstr>
      <vt:lpstr>Shall record</vt:lpstr>
      <vt:lpstr>Requirement</vt:lpstr>
      <vt:lpstr>Assembly of final audit file</vt:lpstr>
      <vt:lpstr>Assembly of final audit file</vt:lpstr>
      <vt:lpstr>Audit file</vt:lpstr>
      <vt:lpstr>Audit file</vt:lpstr>
      <vt:lpstr>Audit File</vt:lpstr>
      <vt:lpstr>What’s normally missing</vt:lpstr>
      <vt:lpstr>Retention period</vt:lpstr>
      <vt:lpstr>FACT Audit</vt:lpstr>
      <vt:lpstr>Audit Sampling </vt:lpstr>
      <vt:lpstr>Audit Sampling</vt:lpstr>
      <vt:lpstr>External Confirmations</vt:lpstr>
      <vt:lpstr>Analytical Procedures</vt:lpstr>
      <vt:lpstr>Analytical Procedures</vt:lpstr>
      <vt:lpstr>Audit evidence</vt:lpstr>
      <vt:lpstr>Auditing Standards</vt:lpstr>
      <vt:lpstr>Internal Auditor</vt:lpstr>
      <vt:lpstr>SA 620</vt:lpstr>
      <vt:lpstr>Impact of Covid on Audit report</vt:lpstr>
      <vt:lpstr>SA 701</vt:lpstr>
      <vt:lpstr>Most popular KAMS</vt:lpstr>
      <vt:lpstr>SA 706</vt:lpstr>
      <vt:lpstr>SA 570</vt:lpstr>
      <vt:lpstr>Going Concern</vt:lpstr>
      <vt:lpstr>FACT Audit</vt:lpstr>
      <vt:lpstr>Importance of Auditing Standards</vt:lpstr>
      <vt:lpstr>AQMM</vt:lpstr>
      <vt:lpstr>NFRA</vt:lpstr>
      <vt:lpstr>NFRA</vt:lpstr>
      <vt:lpstr>NFRA</vt:lpstr>
      <vt:lpstr>Finally, </vt:lpstr>
      <vt:lpstr>നന്നി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 VALUE</dc:title>
  <dc:creator>mohanlavi mohanlavi</dc:creator>
  <cp:lastModifiedBy>Lavi Mr</cp:lastModifiedBy>
  <cp:revision>100</cp:revision>
  <dcterms:created xsi:type="dcterms:W3CDTF">2018-07-21T02:57:52Z</dcterms:created>
  <dcterms:modified xsi:type="dcterms:W3CDTF">2021-06-18T08:50:33Z</dcterms:modified>
</cp:coreProperties>
</file>