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0"/>
  </p:notesMasterIdLst>
  <p:handoutMasterIdLst>
    <p:handoutMasterId r:id="rId61"/>
  </p:handoutMasterIdLst>
  <p:sldIdLst>
    <p:sldId id="256" r:id="rId5"/>
    <p:sldId id="472" r:id="rId6"/>
    <p:sldId id="532" r:id="rId7"/>
    <p:sldId id="533" r:id="rId8"/>
    <p:sldId id="535" r:id="rId9"/>
    <p:sldId id="536" r:id="rId10"/>
    <p:sldId id="534" r:id="rId11"/>
    <p:sldId id="537" r:id="rId12"/>
    <p:sldId id="538" r:id="rId13"/>
    <p:sldId id="539" r:id="rId14"/>
    <p:sldId id="540" r:id="rId15"/>
    <p:sldId id="541" r:id="rId16"/>
    <p:sldId id="542" r:id="rId17"/>
    <p:sldId id="543" r:id="rId18"/>
    <p:sldId id="580" r:id="rId19"/>
    <p:sldId id="561" r:id="rId20"/>
    <p:sldId id="560" r:id="rId21"/>
    <p:sldId id="562" r:id="rId22"/>
    <p:sldId id="559" r:id="rId23"/>
    <p:sldId id="545" r:id="rId24"/>
    <p:sldId id="553" r:id="rId25"/>
    <p:sldId id="546" r:id="rId26"/>
    <p:sldId id="563" r:id="rId27"/>
    <p:sldId id="564" r:id="rId28"/>
    <p:sldId id="565" r:id="rId29"/>
    <p:sldId id="566" r:id="rId30"/>
    <p:sldId id="548" r:id="rId31"/>
    <p:sldId id="554" r:id="rId32"/>
    <p:sldId id="568" r:id="rId33"/>
    <p:sldId id="567" r:id="rId34"/>
    <p:sldId id="549" r:id="rId35"/>
    <p:sldId id="581" r:id="rId36"/>
    <p:sldId id="582" r:id="rId37"/>
    <p:sldId id="550" r:id="rId38"/>
    <p:sldId id="574" r:id="rId39"/>
    <p:sldId id="575" r:id="rId40"/>
    <p:sldId id="576" r:id="rId41"/>
    <p:sldId id="577" r:id="rId42"/>
    <p:sldId id="578" r:id="rId43"/>
    <p:sldId id="579" r:id="rId44"/>
    <p:sldId id="555" r:id="rId45"/>
    <p:sldId id="570" r:id="rId46"/>
    <p:sldId id="571" r:id="rId47"/>
    <p:sldId id="572" r:id="rId48"/>
    <p:sldId id="573" r:id="rId49"/>
    <p:sldId id="569" r:id="rId50"/>
    <p:sldId id="557" r:id="rId51"/>
    <p:sldId id="556" r:id="rId52"/>
    <p:sldId id="558" r:id="rId53"/>
    <p:sldId id="527" r:id="rId54"/>
    <p:sldId id="528" r:id="rId55"/>
    <p:sldId id="529" r:id="rId56"/>
    <p:sldId id="530" r:id="rId57"/>
    <p:sldId id="531" r:id="rId58"/>
    <p:sldId id="315" r:id="rId5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p:scale>
          <a:sx n="60" d="100"/>
          <a:sy n="60" d="100"/>
        </p:scale>
        <p:origin x="-798" y="-156"/>
      </p:cViewPr>
      <p:guideLst>
        <p:guide orient="horz" pos="2160"/>
        <p:guide pos="3840"/>
      </p:guideLst>
    </p:cSldViewPr>
  </p:slid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5" Type="http://schemas.openxmlformats.org/officeDocument/2006/relationships/slide" Target="slides/slide1.xml"/><Relationship Id="rId61" Type="http://schemas.openxmlformats.org/officeDocument/2006/relationships/handoutMaster" Target="handoutMasters/handoutMaster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DE2107-3531-44CD-B07D-ABC548FE160E}" type="doc">
      <dgm:prSet loTypeId="urn:microsoft.com/office/officeart/2005/8/layout/hierarchy1" loCatId="hierarchy" qsTypeId="urn:microsoft.com/office/officeart/2005/8/quickstyle/simple3" qsCatId="simple" csTypeId="urn:microsoft.com/office/officeart/2005/8/colors/accent1_2" csCatId="accent1" phldr="1"/>
      <dgm:spPr/>
      <dgm:t>
        <a:bodyPr/>
        <a:lstStyle/>
        <a:p>
          <a:endParaRPr lang="en-GB"/>
        </a:p>
      </dgm:t>
    </dgm:pt>
    <dgm:pt modelId="{F3E0A2CC-50C9-4264-AE86-2BC87CAC3596}">
      <dgm:prSet phldrT="[Text]" custT="1"/>
      <dgm:spPr/>
      <dgm:t>
        <a:bodyPr/>
        <a:lstStyle/>
        <a:p>
          <a:r>
            <a:rPr lang="en-IN" sz="2800" b="1" dirty="0"/>
            <a:t>Assessment</a:t>
          </a:r>
          <a:endParaRPr lang="en-GB" sz="2000" b="1" dirty="0"/>
        </a:p>
      </dgm:t>
    </dgm:pt>
    <dgm:pt modelId="{E3D3D74B-040A-4FB7-B121-318A957E6263}" type="parTrans" cxnId="{2616F7A5-46CC-456A-A172-DC9EF2429DE4}">
      <dgm:prSet/>
      <dgm:spPr/>
      <dgm:t>
        <a:bodyPr/>
        <a:lstStyle/>
        <a:p>
          <a:endParaRPr lang="en-GB"/>
        </a:p>
      </dgm:t>
    </dgm:pt>
    <dgm:pt modelId="{1FB0450B-DC98-40B9-AE77-BDCA7EC781AB}" type="sibTrans" cxnId="{2616F7A5-46CC-456A-A172-DC9EF2429DE4}">
      <dgm:prSet/>
      <dgm:spPr/>
      <dgm:t>
        <a:bodyPr/>
        <a:lstStyle/>
        <a:p>
          <a:endParaRPr lang="en-GB"/>
        </a:p>
      </dgm:t>
    </dgm:pt>
    <dgm:pt modelId="{23C80A69-A149-4619-8353-9414C761FAFA}">
      <dgm:prSet phldrT="[Text]"/>
      <dgm:spPr/>
      <dgm:t>
        <a:bodyPr/>
        <a:lstStyle/>
        <a:p>
          <a:r>
            <a:rPr lang="en-IN" dirty="0"/>
            <a:t>By Tax Payer</a:t>
          </a:r>
          <a:endParaRPr lang="en-GB" dirty="0"/>
        </a:p>
      </dgm:t>
    </dgm:pt>
    <dgm:pt modelId="{4D95E1DC-3670-428A-9D2C-53627819D129}" type="parTrans" cxnId="{925A1053-D2F5-4653-B928-86EA892A4F31}">
      <dgm:prSet/>
      <dgm:spPr/>
      <dgm:t>
        <a:bodyPr/>
        <a:lstStyle/>
        <a:p>
          <a:endParaRPr lang="en-GB"/>
        </a:p>
      </dgm:t>
    </dgm:pt>
    <dgm:pt modelId="{E767C04F-ED3A-4B95-B8C0-607C5A155255}" type="sibTrans" cxnId="{925A1053-D2F5-4653-B928-86EA892A4F31}">
      <dgm:prSet/>
      <dgm:spPr/>
      <dgm:t>
        <a:bodyPr/>
        <a:lstStyle/>
        <a:p>
          <a:endParaRPr lang="en-GB"/>
        </a:p>
      </dgm:t>
    </dgm:pt>
    <dgm:pt modelId="{F0D1BA2C-9B5C-449F-889B-F1825992E1C5}">
      <dgm:prSet phldrT="[Text]"/>
      <dgm:spPr/>
      <dgm:t>
        <a:bodyPr/>
        <a:lstStyle/>
        <a:p>
          <a:r>
            <a:rPr lang="en-IN" dirty="0"/>
            <a:t>Self-assessment</a:t>
          </a:r>
          <a:endParaRPr lang="en-GB" dirty="0"/>
        </a:p>
      </dgm:t>
    </dgm:pt>
    <dgm:pt modelId="{9D33D753-3B85-45B6-B657-0FFE3C5C95E3}" type="parTrans" cxnId="{944DF697-E1B0-45EE-835E-F9A008EBC457}">
      <dgm:prSet/>
      <dgm:spPr/>
      <dgm:t>
        <a:bodyPr/>
        <a:lstStyle/>
        <a:p>
          <a:endParaRPr lang="en-GB"/>
        </a:p>
      </dgm:t>
    </dgm:pt>
    <dgm:pt modelId="{DC9CEA73-8FF4-4712-B5A0-0847D5E2C51E}" type="sibTrans" cxnId="{944DF697-E1B0-45EE-835E-F9A008EBC457}">
      <dgm:prSet/>
      <dgm:spPr/>
      <dgm:t>
        <a:bodyPr/>
        <a:lstStyle/>
        <a:p>
          <a:endParaRPr lang="en-GB"/>
        </a:p>
      </dgm:t>
    </dgm:pt>
    <dgm:pt modelId="{73ADD39F-326E-48C1-A79D-DE4FC61CF543}">
      <dgm:prSet phldrT="[Text]"/>
      <dgm:spPr/>
      <dgm:t>
        <a:bodyPr/>
        <a:lstStyle/>
        <a:p>
          <a:r>
            <a:rPr lang="en-IN" dirty="0"/>
            <a:t>By tax authorities</a:t>
          </a:r>
          <a:endParaRPr lang="en-GB" dirty="0"/>
        </a:p>
      </dgm:t>
    </dgm:pt>
    <dgm:pt modelId="{8976CE0C-CF7E-4855-B814-AF228AFA64C3}" type="parTrans" cxnId="{E47926FC-B98E-45D8-B634-3631E8F8F9D4}">
      <dgm:prSet/>
      <dgm:spPr/>
      <dgm:t>
        <a:bodyPr/>
        <a:lstStyle/>
        <a:p>
          <a:endParaRPr lang="en-GB"/>
        </a:p>
      </dgm:t>
    </dgm:pt>
    <dgm:pt modelId="{A74CBDE5-4D00-488A-971D-B9792DA2D66D}" type="sibTrans" cxnId="{E47926FC-B98E-45D8-B634-3631E8F8F9D4}">
      <dgm:prSet/>
      <dgm:spPr/>
      <dgm:t>
        <a:bodyPr/>
        <a:lstStyle/>
        <a:p>
          <a:endParaRPr lang="en-GB"/>
        </a:p>
      </dgm:t>
    </dgm:pt>
    <dgm:pt modelId="{36572B18-4001-491F-9543-28721CC60115}">
      <dgm:prSet phldrT="[Text]"/>
      <dgm:spPr/>
      <dgm:t>
        <a:bodyPr/>
        <a:lstStyle/>
        <a:p>
          <a:r>
            <a:rPr lang="en-IN" dirty="0"/>
            <a:t>Provisional assessment</a:t>
          </a:r>
          <a:endParaRPr lang="en-GB" dirty="0"/>
        </a:p>
      </dgm:t>
    </dgm:pt>
    <dgm:pt modelId="{D3B4ACDE-AA87-4076-89EF-0C4BCA4FE2FB}" type="parTrans" cxnId="{F18DCDAD-7B30-4F13-89D5-A315BC7726FE}">
      <dgm:prSet/>
      <dgm:spPr/>
      <dgm:t>
        <a:bodyPr/>
        <a:lstStyle/>
        <a:p>
          <a:endParaRPr lang="en-GB"/>
        </a:p>
      </dgm:t>
    </dgm:pt>
    <dgm:pt modelId="{BA882E3A-C9E5-415D-A83C-F86F9CFA803B}" type="sibTrans" cxnId="{F18DCDAD-7B30-4F13-89D5-A315BC7726FE}">
      <dgm:prSet/>
      <dgm:spPr/>
      <dgm:t>
        <a:bodyPr/>
        <a:lstStyle/>
        <a:p>
          <a:endParaRPr lang="en-GB"/>
        </a:p>
      </dgm:t>
    </dgm:pt>
    <dgm:pt modelId="{0EFDEE62-7B13-469B-93E3-48C16E205737}">
      <dgm:prSet phldrT="[Text]"/>
      <dgm:spPr/>
      <dgm:t>
        <a:bodyPr/>
        <a:lstStyle/>
        <a:p>
          <a:r>
            <a:rPr lang="en-IN" dirty="0"/>
            <a:t>Summary assessment</a:t>
          </a:r>
          <a:endParaRPr lang="en-GB" dirty="0"/>
        </a:p>
      </dgm:t>
    </dgm:pt>
    <dgm:pt modelId="{1AA0484B-934F-439E-AB36-596617F8534E}" type="parTrans" cxnId="{5720B640-3941-43B5-BDB2-C4814180FE58}">
      <dgm:prSet/>
      <dgm:spPr/>
      <dgm:t>
        <a:bodyPr/>
        <a:lstStyle/>
        <a:p>
          <a:endParaRPr lang="en-GB"/>
        </a:p>
      </dgm:t>
    </dgm:pt>
    <dgm:pt modelId="{194AF81F-C99D-4A68-B317-5A76C43B37D1}" type="sibTrans" cxnId="{5720B640-3941-43B5-BDB2-C4814180FE58}">
      <dgm:prSet/>
      <dgm:spPr/>
      <dgm:t>
        <a:bodyPr/>
        <a:lstStyle/>
        <a:p>
          <a:endParaRPr lang="en-GB"/>
        </a:p>
      </dgm:t>
    </dgm:pt>
    <dgm:pt modelId="{27983581-33A0-4369-9ABC-2694A1B69411}">
      <dgm:prSet phldrT="[Text]"/>
      <dgm:spPr/>
      <dgm:t>
        <a:bodyPr/>
        <a:lstStyle/>
        <a:p>
          <a:r>
            <a:rPr lang="en-IN" dirty="0"/>
            <a:t>Scrutiny of returns</a:t>
          </a:r>
          <a:endParaRPr lang="en-GB" dirty="0"/>
        </a:p>
      </dgm:t>
    </dgm:pt>
    <dgm:pt modelId="{D5304052-362A-486D-A1D2-BA46C621466C}" type="parTrans" cxnId="{C880D8D9-3A60-49BE-B98D-F4D0A1CCE829}">
      <dgm:prSet/>
      <dgm:spPr/>
      <dgm:t>
        <a:bodyPr/>
        <a:lstStyle/>
        <a:p>
          <a:endParaRPr lang="en-GB"/>
        </a:p>
      </dgm:t>
    </dgm:pt>
    <dgm:pt modelId="{F42696B5-153B-4E4C-9CB9-0AD6690451EF}" type="sibTrans" cxnId="{C880D8D9-3A60-49BE-B98D-F4D0A1CCE829}">
      <dgm:prSet/>
      <dgm:spPr/>
      <dgm:t>
        <a:bodyPr/>
        <a:lstStyle/>
        <a:p>
          <a:endParaRPr lang="en-GB"/>
        </a:p>
      </dgm:t>
    </dgm:pt>
    <dgm:pt modelId="{724F06F3-759A-4CCF-BDB5-61B2E816A842}">
      <dgm:prSet phldrT="[Text]"/>
      <dgm:spPr/>
      <dgm:t>
        <a:bodyPr/>
        <a:lstStyle/>
        <a:p>
          <a:r>
            <a:rPr lang="en-IN" dirty="0"/>
            <a:t>Best Judgement assessment</a:t>
          </a:r>
          <a:endParaRPr lang="en-GB" dirty="0"/>
        </a:p>
      </dgm:t>
    </dgm:pt>
    <dgm:pt modelId="{3F5937A6-F658-44B4-BD67-5A7074C85A64}" type="parTrans" cxnId="{8BAAA35E-F85F-4103-9561-84AE126F8BE5}">
      <dgm:prSet/>
      <dgm:spPr/>
      <dgm:t>
        <a:bodyPr/>
        <a:lstStyle/>
        <a:p>
          <a:endParaRPr lang="en-GB"/>
        </a:p>
      </dgm:t>
    </dgm:pt>
    <dgm:pt modelId="{55EE1FE4-16DC-4941-82F9-0F2D6B83AB0E}" type="sibTrans" cxnId="{8BAAA35E-F85F-4103-9561-84AE126F8BE5}">
      <dgm:prSet/>
      <dgm:spPr/>
      <dgm:t>
        <a:bodyPr/>
        <a:lstStyle/>
        <a:p>
          <a:endParaRPr lang="en-GB"/>
        </a:p>
      </dgm:t>
    </dgm:pt>
    <dgm:pt modelId="{6DA7232E-422C-46CF-8971-83D3BDCC3695}">
      <dgm:prSet phldrT="[Text]"/>
      <dgm:spPr/>
      <dgm:t>
        <a:bodyPr/>
        <a:lstStyle/>
        <a:p>
          <a:r>
            <a:rPr lang="en-IN" dirty="0"/>
            <a:t>Non-filers</a:t>
          </a:r>
          <a:endParaRPr lang="en-GB" dirty="0"/>
        </a:p>
      </dgm:t>
    </dgm:pt>
    <dgm:pt modelId="{E67F06E6-1725-45B6-A514-EEB60B4761DA}" type="parTrans" cxnId="{1384BF76-BD7A-4C20-9A3A-349460FAE778}">
      <dgm:prSet/>
      <dgm:spPr/>
      <dgm:t>
        <a:bodyPr/>
        <a:lstStyle/>
        <a:p>
          <a:endParaRPr lang="en-GB"/>
        </a:p>
      </dgm:t>
    </dgm:pt>
    <dgm:pt modelId="{F18DE55B-54B8-43F1-A5E0-5A49220A50CE}" type="sibTrans" cxnId="{1384BF76-BD7A-4C20-9A3A-349460FAE778}">
      <dgm:prSet/>
      <dgm:spPr/>
      <dgm:t>
        <a:bodyPr/>
        <a:lstStyle/>
        <a:p>
          <a:endParaRPr lang="en-GB"/>
        </a:p>
      </dgm:t>
    </dgm:pt>
    <dgm:pt modelId="{183DE59E-3CDD-4A53-97DD-A0714B3D4B02}">
      <dgm:prSet phldrT="[Text]"/>
      <dgm:spPr/>
      <dgm:t>
        <a:bodyPr/>
        <a:lstStyle/>
        <a:p>
          <a:r>
            <a:rPr lang="en-IN" dirty="0"/>
            <a:t>Unregistered persons</a:t>
          </a:r>
          <a:endParaRPr lang="en-GB" dirty="0"/>
        </a:p>
      </dgm:t>
    </dgm:pt>
    <dgm:pt modelId="{65349FAF-C5C1-4C97-ABC6-07A6586F48A7}" type="parTrans" cxnId="{D0F748FB-18BE-437A-A611-C007E2794064}">
      <dgm:prSet/>
      <dgm:spPr/>
      <dgm:t>
        <a:bodyPr/>
        <a:lstStyle/>
        <a:p>
          <a:endParaRPr lang="en-GB"/>
        </a:p>
      </dgm:t>
    </dgm:pt>
    <dgm:pt modelId="{64283E5E-792A-4061-8EDE-BE78A4C89C26}" type="sibTrans" cxnId="{D0F748FB-18BE-437A-A611-C007E2794064}">
      <dgm:prSet/>
      <dgm:spPr/>
      <dgm:t>
        <a:bodyPr/>
        <a:lstStyle/>
        <a:p>
          <a:endParaRPr lang="en-GB"/>
        </a:p>
      </dgm:t>
    </dgm:pt>
    <dgm:pt modelId="{3656E99A-F97A-4C62-979A-02C6416625ED}" type="pres">
      <dgm:prSet presAssocID="{B0DE2107-3531-44CD-B07D-ABC548FE160E}" presName="hierChild1" presStyleCnt="0">
        <dgm:presLayoutVars>
          <dgm:chPref val="1"/>
          <dgm:dir/>
          <dgm:animOne val="branch"/>
          <dgm:animLvl val="lvl"/>
          <dgm:resizeHandles/>
        </dgm:presLayoutVars>
      </dgm:prSet>
      <dgm:spPr/>
      <dgm:t>
        <a:bodyPr/>
        <a:lstStyle/>
        <a:p>
          <a:endParaRPr lang="en-US"/>
        </a:p>
      </dgm:t>
    </dgm:pt>
    <dgm:pt modelId="{35672EA6-927F-4FCF-B4AB-049F48F02DE1}" type="pres">
      <dgm:prSet presAssocID="{F3E0A2CC-50C9-4264-AE86-2BC87CAC3596}" presName="hierRoot1" presStyleCnt="0"/>
      <dgm:spPr/>
    </dgm:pt>
    <dgm:pt modelId="{047B818D-425D-40BC-8B62-2D44F1196EE9}" type="pres">
      <dgm:prSet presAssocID="{F3E0A2CC-50C9-4264-AE86-2BC87CAC3596}" presName="composite" presStyleCnt="0"/>
      <dgm:spPr/>
    </dgm:pt>
    <dgm:pt modelId="{56B1B694-5FDF-4F7E-BD1A-2093444AA484}" type="pres">
      <dgm:prSet presAssocID="{F3E0A2CC-50C9-4264-AE86-2BC87CAC3596}" presName="background" presStyleLbl="node0" presStyleIdx="0" presStyleCnt="1"/>
      <dgm:spPr/>
    </dgm:pt>
    <dgm:pt modelId="{6A6B8732-C744-41B3-9130-DAFB718580FC}" type="pres">
      <dgm:prSet presAssocID="{F3E0A2CC-50C9-4264-AE86-2BC87CAC3596}" presName="text" presStyleLbl="fgAcc0" presStyleIdx="0" presStyleCnt="1" custScaleX="137907" custLinFactNeighborX="80715" custLinFactNeighborY="-9171">
        <dgm:presLayoutVars>
          <dgm:chPref val="3"/>
        </dgm:presLayoutVars>
      </dgm:prSet>
      <dgm:spPr/>
      <dgm:t>
        <a:bodyPr/>
        <a:lstStyle/>
        <a:p>
          <a:endParaRPr lang="en-US"/>
        </a:p>
      </dgm:t>
    </dgm:pt>
    <dgm:pt modelId="{F3AE0A36-DA12-444E-8073-1651B9199278}" type="pres">
      <dgm:prSet presAssocID="{F3E0A2CC-50C9-4264-AE86-2BC87CAC3596}" presName="hierChild2" presStyleCnt="0"/>
      <dgm:spPr/>
    </dgm:pt>
    <dgm:pt modelId="{3BC4E2D8-5811-4010-A170-FBAFB6675891}" type="pres">
      <dgm:prSet presAssocID="{4D95E1DC-3670-428A-9D2C-53627819D129}" presName="Name10" presStyleLbl="parChTrans1D2" presStyleIdx="0" presStyleCnt="2"/>
      <dgm:spPr/>
      <dgm:t>
        <a:bodyPr/>
        <a:lstStyle/>
        <a:p>
          <a:endParaRPr lang="en-US"/>
        </a:p>
      </dgm:t>
    </dgm:pt>
    <dgm:pt modelId="{3EDC00DD-9D04-41F5-B32E-C757E75F0B22}" type="pres">
      <dgm:prSet presAssocID="{23C80A69-A149-4619-8353-9414C761FAFA}" presName="hierRoot2" presStyleCnt="0"/>
      <dgm:spPr/>
    </dgm:pt>
    <dgm:pt modelId="{17088A92-620F-4263-9084-C751B11B1D99}" type="pres">
      <dgm:prSet presAssocID="{23C80A69-A149-4619-8353-9414C761FAFA}" presName="composite2" presStyleCnt="0"/>
      <dgm:spPr/>
    </dgm:pt>
    <dgm:pt modelId="{110F7DB7-3CD0-47EB-934F-DCC2C5BD9639}" type="pres">
      <dgm:prSet presAssocID="{23C80A69-A149-4619-8353-9414C761FAFA}" presName="background2" presStyleLbl="node2" presStyleIdx="0" presStyleCnt="2"/>
      <dgm:spPr/>
    </dgm:pt>
    <dgm:pt modelId="{54AFE94E-89F1-46E9-A120-48BE42921426}" type="pres">
      <dgm:prSet presAssocID="{23C80A69-A149-4619-8353-9414C761FAFA}" presName="text2" presStyleLbl="fgAcc2" presStyleIdx="0" presStyleCnt="2">
        <dgm:presLayoutVars>
          <dgm:chPref val="3"/>
        </dgm:presLayoutVars>
      </dgm:prSet>
      <dgm:spPr/>
      <dgm:t>
        <a:bodyPr/>
        <a:lstStyle/>
        <a:p>
          <a:endParaRPr lang="en-US"/>
        </a:p>
      </dgm:t>
    </dgm:pt>
    <dgm:pt modelId="{32583904-1A46-4D38-8B7A-71E5354DC911}" type="pres">
      <dgm:prSet presAssocID="{23C80A69-A149-4619-8353-9414C761FAFA}" presName="hierChild3" presStyleCnt="0"/>
      <dgm:spPr/>
    </dgm:pt>
    <dgm:pt modelId="{3C4AAABC-F5CD-4899-9EBD-9618A891D4B0}" type="pres">
      <dgm:prSet presAssocID="{9D33D753-3B85-45B6-B657-0FFE3C5C95E3}" presName="Name17" presStyleLbl="parChTrans1D3" presStyleIdx="0" presStyleCnt="5"/>
      <dgm:spPr/>
      <dgm:t>
        <a:bodyPr/>
        <a:lstStyle/>
        <a:p>
          <a:endParaRPr lang="en-US"/>
        </a:p>
      </dgm:t>
    </dgm:pt>
    <dgm:pt modelId="{80947857-5604-46AA-8A78-FA74E18663FA}" type="pres">
      <dgm:prSet presAssocID="{F0D1BA2C-9B5C-449F-889B-F1825992E1C5}" presName="hierRoot3" presStyleCnt="0"/>
      <dgm:spPr/>
    </dgm:pt>
    <dgm:pt modelId="{2E343ADC-4749-470D-B85A-CBC9212E1E0F}" type="pres">
      <dgm:prSet presAssocID="{F0D1BA2C-9B5C-449F-889B-F1825992E1C5}" presName="composite3" presStyleCnt="0"/>
      <dgm:spPr/>
    </dgm:pt>
    <dgm:pt modelId="{52010470-F026-46B5-A2C5-B8053F55D735}" type="pres">
      <dgm:prSet presAssocID="{F0D1BA2C-9B5C-449F-889B-F1825992E1C5}" presName="background3" presStyleLbl="node3" presStyleIdx="0" presStyleCnt="5"/>
      <dgm:spPr/>
    </dgm:pt>
    <dgm:pt modelId="{E1F2EFF5-4414-4517-B6E0-E92A4804F35D}" type="pres">
      <dgm:prSet presAssocID="{F0D1BA2C-9B5C-449F-889B-F1825992E1C5}" presName="text3" presStyleLbl="fgAcc3" presStyleIdx="0" presStyleCnt="5">
        <dgm:presLayoutVars>
          <dgm:chPref val="3"/>
        </dgm:presLayoutVars>
      </dgm:prSet>
      <dgm:spPr/>
      <dgm:t>
        <a:bodyPr/>
        <a:lstStyle/>
        <a:p>
          <a:endParaRPr lang="en-US"/>
        </a:p>
      </dgm:t>
    </dgm:pt>
    <dgm:pt modelId="{82D0F3D9-1C30-4F07-83A4-2DBFBEDA6EA3}" type="pres">
      <dgm:prSet presAssocID="{F0D1BA2C-9B5C-449F-889B-F1825992E1C5}" presName="hierChild4" presStyleCnt="0"/>
      <dgm:spPr/>
    </dgm:pt>
    <dgm:pt modelId="{4B4ACFCB-F3AD-4123-B8FA-0257EB567737}" type="pres">
      <dgm:prSet presAssocID="{8976CE0C-CF7E-4855-B814-AF228AFA64C3}" presName="Name10" presStyleLbl="parChTrans1D2" presStyleIdx="1" presStyleCnt="2"/>
      <dgm:spPr/>
      <dgm:t>
        <a:bodyPr/>
        <a:lstStyle/>
        <a:p>
          <a:endParaRPr lang="en-US"/>
        </a:p>
      </dgm:t>
    </dgm:pt>
    <dgm:pt modelId="{E003A356-AC4E-462C-A98F-7E590EF54AC6}" type="pres">
      <dgm:prSet presAssocID="{73ADD39F-326E-48C1-A79D-DE4FC61CF543}" presName="hierRoot2" presStyleCnt="0"/>
      <dgm:spPr/>
    </dgm:pt>
    <dgm:pt modelId="{4A2C36EA-A692-44B4-8ED6-5D61468BF25C}" type="pres">
      <dgm:prSet presAssocID="{73ADD39F-326E-48C1-A79D-DE4FC61CF543}" presName="composite2" presStyleCnt="0"/>
      <dgm:spPr/>
    </dgm:pt>
    <dgm:pt modelId="{72306F58-B8A3-4678-8110-A36FC5347644}" type="pres">
      <dgm:prSet presAssocID="{73ADD39F-326E-48C1-A79D-DE4FC61CF543}" presName="background2" presStyleLbl="node2" presStyleIdx="1" presStyleCnt="2"/>
      <dgm:spPr/>
    </dgm:pt>
    <dgm:pt modelId="{44F183DD-81F3-42E8-A121-486492054837}" type="pres">
      <dgm:prSet presAssocID="{73ADD39F-326E-48C1-A79D-DE4FC61CF543}" presName="text2" presStyleLbl="fgAcc2" presStyleIdx="1" presStyleCnt="2" custLinFactX="56576" custLinFactNeighborX="100000" custLinFactNeighborY="1">
        <dgm:presLayoutVars>
          <dgm:chPref val="3"/>
        </dgm:presLayoutVars>
      </dgm:prSet>
      <dgm:spPr/>
      <dgm:t>
        <a:bodyPr/>
        <a:lstStyle/>
        <a:p>
          <a:endParaRPr lang="en-US"/>
        </a:p>
      </dgm:t>
    </dgm:pt>
    <dgm:pt modelId="{8089915E-E22F-43C2-ACB8-89B6ECE6ECA2}" type="pres">
      <dgm:prSet presAssocID="{73ADD39F-326E-48C1-A79D-DE4FC61CF543}" presName="hierChild3" presStyleCnt="0"/>
      <dgm:spPr/>
    </dgm:pt>
    <dgm:pt modelId="{4DDBDA84-6284-4355-BD35-737FA46C9E43}" type="pres">
      <dgm:prSet presAssocID="{D3B4ACDE-AA87-4076-89EF-0C4BCA4FE2FB}" presName="Name17" presStyleLbl="parChTrans1D3" presStyleIdx="1" presStyleCnt="5"/>
      <dgm:spPr/>
      <dgm:t>
        <a:bodyPr/>
        <a:lstStyle/>
        <a:p>
          <a:endParaRPr lang="en-US"/>
        </a:p>
      </dgm:t>
    </dgm:pt>
    <dgm:pt modelId="{2CB0A1A8-103B-4771-9E25-FAD95961CABB}" type="pres">
      <dgm:prSet presAssocID="{36572B18-4001-491F-9543-28721CC60115}" presName="hierRoot3" presStyleCnt="0"/>
      <dgm:spPr/>
    </dgm:pt>
    <dgm:pt modelId="{1F7B1E8F-9221-4582-BDBC-1AC3F22F02D4}" type="pres">
      <dgm:prSet presAssocID="{36572B18-4001-491F-9543-28721CC60115}" presName="composite3" presStyleCnt="0"/>
      <dgm:spPr/>
    </dgm:pt>
    <dgm:pt modelId="{F9E09809-452F-4F3D-B1CB-9B1E9366FFA6}" type="pres">
      <dgm:prSet presAssocID="{36572B18-4001-491F-9543-28721CC60115}" presName="background3" presStyleLbl="node3" presStyleIdx="1" presStyleCnt="5"/>
      <dgm:spPr/>
    </dgm:pt>
    <dgm:pt modelId="{E4CE308E-499D-4154-A42A-BF1B76601A69}" type="pres">
      <dgm:prSet presAssocID="{36572B18-4001-491F-9543-28721CC60115}" presName="text3" presStyleLbl="fgAcc3" presStyleIdx="1" presStyleCnt="5" custLinFactNeighborX="33020" custLinFactNeighborY="-7">
        <dgm:presLayoutVars>
          <dgm:chPref val="3"/>
        </dgm:presLayoutVars>
      </dgm:prSet>
      <dgm:spPr/>
      <dgm:t>
        <a:bodyPr/>
        <a:lstStyle/>
        <a:p>
          <a:endParaRPr lang="en-US"/>
        </a:p>
      </dgm:t>
    </dgm:pt>
    <dgm:pt modelId="{ACADF8D5-0592-4345-9B1C-FA40740C0432}" type="pres">
      <dgm:prSet presAssocID="{36572B18-4001-491F-9543-28721CC60115}" presName="hierChild4" presStyleCnt="0"/>
      <dgm:spPr/>
    </dgm:pt>
    <dgm:pt modelId="{EC196D57-6F86-4DBD-9C52-A72D27078D7D}" type="pres">
      <dgm:prSet presAssocID="{1AA0484B-934F-439E-AB36-596617F8534E}" presName="Name17" presStyleLbl="parChTrans1D3" presStyleIdx="2" presStyleCnt="5"/>
      <dgm:spPr/>
      <dgm:t>
        <a:bodyPr/>
        <a:lstStyle/>
        <a:p>
          <a:endParaRPr lang="en-US"/>
        </a:p>
      </dgm:t>
    </dgm:pt>
    <dgm:pt modelId="{6682D96D-96FE-4CCB-86AA-906AEAD0C20A}" type="pres">
      <dgm:prSet presAssocID="{0EFDEE62-7B13-469B-93E3-48C16E205737}" presName="hierRoot3" presStyleCnt="0"/>
      <dgm:spPr/>
    </dgm:pt>
    <dgm:pt modelId="{643A19A8-AD13-485A-B77F-2FDB124255DA}" type="pres">
      <dgm:prSet presAssocID="{0EFDEE62-7B13-469B-93E3-48C16E205737}" presName="composite3" presStyleCnt="0"/>
      <dgm:spPr/>
    </dgm:pt>
    <dgm:pt modelId="{E93744EF-FE69-42EB-93C3-4E4C8F35ED78}" type="pres">
      <dgm:prSet presAssocID="{0EFDEE62-7B13-469B-93E3-48C16E205737}" presName="background3" presStyleLbl="node3" presStyleIdx="2" presStyleCnt="5"/>
      <dgm:spPr/>
    </dgm:pt>
    <dgm:pt modelId="{B131AF47-E6C9-4106-B46D-7CC0D3AD2203}" type="pres">
      <dgm:prSet presAssocID="{0EFDEE62-7B13-469B-93E3-48C16E205737}" presName="text3" presStyleLbl="fgAcc3" presStyleIdx="2" presStyleCnt="5" custLinFactNeighborX="35197" custLinFactNeighborY="-7">
        <dgm:presLayoutVars>
          <dgm:chPref val="3"/>
        </dgm:presLayoutVars>
      </dgm:prSet>
      <dgm:spPr/>
      <dgm:t>
        <a:bodyPr/>
        <a:lstStyle/>
        <a:p>
          <a:endParaRPr lang="en-US"/>
        </a:p>
      </dgm:t>
    </dgm:pt>
    <dgm:pt modelId="{1DA755EF-7AA9-4F72-AAD6-217D538A145C}" type="pres">
      <dgm:prSet presAssocID="{0EFDEE62-7B13-469B-93E3-48C16E205737}" presName="hierChild4" presStyleCnt="0"/>
      <dgm:spPr/>
    </dgm:pt>
    <dgm:pt modelId="{38657645-58E0-4BCE-AB2B-3931AE2A42D9}" type="pres">
      <dgm:prSet presAssocID="{D5304052-362A-486D-A1D2-BA46C621466C}" presName="Name17" presStyleLbl="parChTrans1D3" presStyleIdx="3" presStyleCnt="5"/>
      <dgm:spPr/>
      <dgm:t>
        <a:bodyPr/>
        <a:lstStyle/>
        <a:p>
          <a:endParaRPr lang="en-US"/>
        </a:p>
      </dgm:t>
    </dgm:pt>
    <dgm:pt modelId="{419B98DB-B6AA-46F5-A736-2F6218838E84}" type="pres">
      <dgm:prSet presAssocID="{27983581-33A0-4369-9ABC-2694A1B69411}" presName="hierRoot3" presStyleCnt="0"/>
      <dgm:spPr/>
    </dgm:pt>
    <dgm:pt modelId="{EDEFEC1E-4545-4137-AD8E-EAB04D666A7C}" type="pres">
      <dgm:prSet presAssocID="{27983581-33A0-4369-9ABC-2694A1B69411}" presName="composite3" presStyleCnt="0"/>
      <dgm:spPr/>
    </dgm:pt>
    <dgm:pt modelId="{83D01B80-4534-452F-A872-A2E979C22DAE}" type="pres">
      <dgm:prSet presAssocID="{27983581-33A0-4369-9ABC-2694A1B69411}" presName="background3" presStyleLbl="node3" presStyleIdx="3" presStyleCnt="5"/>
      <dgm:spPr/>
    </dgm:pt>
    <dgm:pt modelId="{4D7574F9-EE3E-4BF0-A291-3211B77C6652}" type="pres">
      <dgm:prSet presAssocID="{27983581-33A0-4369-9ABC-2694A1B69411}" presName="text3" presStyleLbl="fgAcc3" presStyleIdx="3" presStyleCnt="5" custLinFactNeighborX="35918" custLinFactNeighborY="-7">
        <dgm:presLayoutVars>
          <dgm:chPref val="3"/>
        </dgm:presLayoutVars>
      </dgm:prSet>
      <dgm:spPr/>
      <dgm:t>
        <a:bodyPr/>
        <a:lstStyle/>
        <a:p>
          <a:endParaRPr lang="en-US"/>
        </a:p>
      </dgm:t>
    </dgm:pt>
    <dgm:pt modelId="{B2EB25AA-4E2C-4302-BBA9-7B37DB7E056C}" type="pres">
      <dgm:prSet presAssocID="{27983581-33A0-4369-9ABC-2694A1B69411}" presName="hierChild4" presStyleCnt="0"/>
      <dgm:spPr/>
    </dgm:pt>
    <dgm:pt modelId="{A96816AA-611D-4C91-A89C-FA8CDB5B8264}" type="pres">
      <dgm:prSet presAssocID="{3F5937A6-F658-44B4-BD67-5A7074C85A64}" presName="Name17" presStyleLbl="parChTrans1D3" presStyleIdx="4" presStyleCnt="5"/>
      <dgm:spPr/>
      <dgm:t>
        <a:bodyPr/>
        <a:lstStyle/>
        <a:p>
          <a:endParaRPr lang="en-US"/>
        </a:p>
      </dgm:t>
    </dgm:pt>
    <dgm:pt modelId="{625E137E-70AB-4929-A3E2-713BE6DE5494}" type="pres">
      <dgm:prSet presAssocID="{724F06F3-759A-4CCF-BDB5-61B2E816A842}" presName="hierRoot3" presStyleCnt="0"/>
      <dgm:spPr/>
    </dgm:pt>
    <dgm:pt modelId="{EC71157A-E4C3-4DAC-9C49-007B9A9B1BA9}" type="pres">
      <dgm:prSet presAssocID="{724F06F3-759A-4CCF-BDB5-61B2E816A842}" presName="composite3" presStyleCnt="0"/>
      <dgm:spPr/>
    </dgm:pt>
    <dgm:pt modelId="{B43C8753-18FA-4E75-8A22-CE65AD01ED20}" type="pres">
      <dgm:prSet presAssocID="{724F06F3-759A-4CCF-BDB5-61B2E816A842}" presName="background3" presStyleLbl="node3" presStyleIdx="4" presStyleCnt="5"/>
      <dgm:spPr/>
    </dgm:pt>
    <dgm:pt modelId="{1342BAB8-CA1C-47A6-B73F-76C72065DAB2}" type="pres">
      <dgm:prSet presAssocID="{724F06F3-759A-4CCF-BDB5-61B2E816A842}" presName="text3" presStyleLbl="fgAcc3" presStyleIdx="4" presStyleCnt="5" custLinFactNeighborX="52845">
        <dgm:presLayoutVars>
          <dgm:chPref val="3"/>
        </dgm:presLayoutVars>
      </dgm:prSet>
      <dgm:spPr/>
      <dgm:t>
        <a:bodyPr/>
        <a:lstStyle/>
        <a:p>
          <a:endParaRPr lang="en-US"/>
        </a:p>
      </dgm:t>
    </dgm:pt>
    <dgm:pt modelId="{B7DF7BE2-94F0-492A-AD53-0DC5FA9C96BC}" type="pres">
      <dgm:prSet presAssocID="{724F06F3-759A-4CCF-BDB5-61B2E816A842}" presName="hierChild4" presStyleCnt="0"/>
      <dgm:spPr/>
    </dgm:pt>
    <dgm:pt modelId="{00E1F125-CCC1-4628-BB14-1A77FE382365}" type="pres">
      <dgm:prSet presAssocID="{E67F06E6-1725-45B6-A514-EEB60B4761DA}" presName="Name23" presStyleLbl="parChTrans1D4" presStyleIdx="0" presStyleCnt="2"/>
      <dgm:spPr/>
      <dgm:t>
        <a:bodyPr/>
        <a:lstStyle/>
        <a:p>
          <a:endParaRPr lang="en-US"/>
        </a:p>
      </dgm:t>
    </dgm:pt>
    <dgm:pt modelId="{C3D2387D-AF68-4498-B54A-7CB78BFDF083}" type="pres">
      <dgm:prSet presAssocID="{6DA7232E-422C-46CF-8971-83D3BDCC3695}" presName="hierRoot4" presStyleCnt="0"/>
      <dgm:spPr/>
    </dgm:pt>
    <dgm:pt modelId="{CA292DB1-0B1D-4AAB-86B2-667D491257DB}" type="pres">
      <dgm:prSet presAssocID="{6DA7232E-422C-46CF-8971-83D3BDCC3695}" presName="composite4" presStyleCnt="0"/>
      <dgm:spPr/>
    </dgm:pt>
    <dgm:pt modelId="{1254DDF9-3A77-442D-9B6B-D1564FAF75DB}" type="pres">
      <dgm:prSet presAssocID="{6DA7232E-422C-46CF-8971-83D3BDCC3695}" presName="background4" presStyleLbl="node4" presStyleIdx="0" presStyleCnt="2"/>
      <dgm:spPr/>
    </dgm:pt>
    <dgm:pt modelId="{1E4A2488-7BAB-43F3-A276-AB9BC6773004}" type="pres">
      <dgm:prSet presAssocID="{6DA7232E-422C-46CF-8971-83D3BDCC3695}" presName="text4" presStyleLbl="fgAcc4" presStyleIdx="0" presStyleCnt="2">
        <dgm:presLayoutVars>
          <dgm:chPref val="3"/>
        </dgm:presLayoutVars>
      </dgm:prSet>
      <dgm:spPr/>
      <dgm:t>
        <a:bodyPr/>
        <a:lstStyle/>
        <a:p>
          <a:endParaRPr lang="en-US"/>
        </a:p>
      </dgm:t>
    </dgm:pt>
    <dgm:pt modelId="{8C29AABD-79AB-4E2B-92F4-EEDCE86E5CDF}" type="pres">
      <dgm:prSet presAssocID="{6DA7232E-422C-46CF-8971-83D3BDCC3695}" presName="hierChild5" presStyleCnt="0"/>
      <dgm:spPr/>
    </dgm:pt>
    <dgm:pt modelId="{4245F561-B3BA-457C-944E-6CFB9A91A3A5}" type="pres">
      <dgm:prSet presAssocID="{65349FAF-C5C1-4C97-ABC6-07A6586F48A7}" presName="Name23" presStyleLbl="parChTrans1D4" presStyleIdx="1" presStyleCnt="2"/>
      <dgm:spPr/>
      <dgm:t>
        <a:bodyPr/>
        <a:lstStyle/>
        <a:p>
          <a:endParaRPr lang="en-US"/>
        </a:p>
      </dgm:t>
    </dgm:pt>
    <dgm:pt modelId="{5EBE48D0-ADDC-4AC4-A8C6-8BA126BBB296}" type="pres">
      <dgm:prSet presAssocID="{183DE59E-3CDD-4A53-97DD-A0714B3D4B02}" presName="hierRoot4" presStyleCnt="0"/>
      <dgm:spPr/>
    </dgm:pt>
    <dgm:pt modelId="{D65B4BC6-4C04-4BF0-B0ED-F721514BFEC1}" type="pres">
      <dgm:prSet presAssocID="{183DE59E-3CDD-4A53-97DD-A0714B3D4B02}" presName="composite4" presStyleCnt="0"/>
      <dgm:spPr/>
    </dgm:pt>
    <dgm:pt modelId="{ED2CE662-AA37-473C-B3B1-8327767F5F03}" type="pres">
      <dgm:prSet presAssocID="{183DE59E-3CDD-4A53-97DD-A0714B3D4B02}" presName="background4" presStyleLbl="node4" presStyleIdx="1" presStyleCnt="2"/>
      <dgm:spPr/>
    </dgm:pt>
    <dgm:pt modelId="{06C88CD0-3AAB-40FB-9094-5AC4D05E8195}" type="pres">
      <dgm:prSet presAssocID="{183DE59E-3CDD-4A53-97DD-A0714B3D4B02}" presName="text4" presStyleLbl="fgAcc4" presStyleIdx="1" presStyleCnt="2">
        <dgm:presLayoutVars>
          <dgm:chPref val="3"/>
        </dgm:presLayoutVars>
      </dgm:prSet>
      <dgm:spPr/>
      <dgm:t>
        <a:bodyPr/>
        <a:lstStyle/>
        <a:p>
          <a:endParaRPr lang="en-US"/>
        </a:p>
      </dgm:t>
    </dgm:pt>
    <dgm:pt modelId="{2AD87298-3C83-4BFE-A356-EB32BA0D7301}" type="pres">
      <dgm:prSet presAssocID="{183DE59E-3CDD-4A53-97DD-A0714B3D4B02}" presName="hierChild5" presStyleCnt="0"/>
      <dgm:spPr/>
    </dgm:pt>
  </dgm:ptLst>
  <dgm:cxnLst>
    <dgm:cxn modelId="{1384BF76-BD7A-4C20-9A3A-349460FAE778}" srcId="{724F06F3-759A-4CCF-BDB5-61B2E816A842}" destId="{6DA7232E-422C-46CF-8971-83D3BDCC3695}" srcOrd="0" destOrd="0" parTransId="{E67F06E6-1725-45B6-A514-EEB60B4761DA}" sibTransId="{F18DE55B-54B8-43F1-A5E0-5A49220A50CE}"/>
    <dgm:cxn modelId="{B9E9A42A-2267-49AA-8108-A3190A4033E2}" type="presOf" srcId="{F0D1BA2C-9B5C-449F-889B-F1825992E1C5}" destId="{E1F2EFF5-4414-4517-B6E0-E92A4804F35D}" srcOrd="0" destOrd="0" presId="urn:microsoft.com/office/officeart/2005/8/layout/hierarchy1"/>
    <dgm:cxn modelId="{C9768421-E1EE-4E4E-9145-5A5F7E8F297E}" type="presOf" srcId="{B0DE2107-3531-44CD-B07D-ABC548FE160E}" destId="{3656E99A-F97A-4C62-979A-02C6416625ED}" srcOrd="0" destOrd="0" presId="urn:microsoft.com/office/officeart/2005/8/layout/hierarchy1"/>
    <dgm:cxn modelId="{ED414216-AA74-4928-8E34-712248052058}" type="presOf" srcId="{27983581-33A0-4369-9ABC-2694A1B69411}" destId="{4D7574F9-EE3E-4BF0-A291-3211B77C6652}" srcOrd="0" destOrd="0" presId="urn:microsoft.com/office/officeart/2005/8/layout/hierarchy1"/>
    <dgm:cxn modelId="{15C48005-37A5-4032-BF3B-4244A4B55EDC}" type="presOf" srcId="{8976CE0C-CF7E-4855-B814-AF228AFA64C3}" destId="{4B4ACFCB-F3AD-4123-B8FA-0257EB567737}" srcOrd="0" destOrd="0" presId="urn:microsoft.com/office/officeart/2005/8/layout/hierarchy1"/>
    <dgm:cxn modelId="{D0F748FB-18BE-437A-A611-C007E2794064}" srcId="{724F06F3-759A-4CCF-BDB5-61B2E816A842}" destId="{183DE59E-3CDD-4A53-97DD-A0714B3D4B02}" srcOrd="1" destOrd="0" parTransId="{65349FAF-C5C1-4C97-ABC6-07A6586F48A7}" sibTransId="{64283E5E-792A-4061-8EDE-BE78A4C89C26}"/>
    <dgm:cxn modelId="{283DEEB8-74DB-4EF9-89B6-6850FD8A60AD}" type="presOf" srcId="{4D95E1DC-3670-428A-9D2C-53627819D129}" destId="{3BC4E2D8-5811-4010-A170-FBAFB6675891}" srcOrd="0" destOrd="0" presId="urn:microsoft.com/office/officeart/2005/8/layout/hierarchy1"/>
    <dgm:cxn modelId="{944DF697-E1B0-45EE-835E-F9A008EBC457}" srcId="{23C80A69-A149-4619-8353-9414C761FAFA}" destId="{F0D1BA2C-9B5C-449F-889B-F1825992E1C5}" srcOrd="0" destOrd="0" parTransId="{9D33D753-3B85-45B6-B657-0FFE3C5C95E3}" sibTransId="{DC9CEA73-8FF4-4712-B5A0-0847D5E2C51E}"/>
    <dgm:cxn modelId="{4028BE62-674F-4423-AFCB-A18A5EDAAD7D}" type="presOf" srcId="{23C80A69-A149-4619-8353-9414C761FAFA}" destId="{54AFE94E-89F1-46E9-A120-48BE42921426}" srcOrd="0" destOrd="0" presId="urn:microsoft.com/office/officeart/2005/8/layout/hierarchy1"/>
    <dgm:cxn modelId="{C880D8D9-3A60-49BE-B98D-F4D0A1CCE829}" srcId="{73ADD39F-326E-48C1-A79D-DE4FC61CF543}" destId="{27983581-33A0-4369-9ABC-2694A1B69411}" srcOrd="2" destOrd="0" parTransId="{D5304052-362A-486D-A1D2-BA46C621466C}" sibTransId="{F42696B5-153B-4E4C-9CB9-0AD6690451EF}"/>
    <dgm:cxn modelId="{7AE2486E-5AAD-41B9-9D5E-3B8CF23037CB}" type="presOf" srcId="{1AA0484B-934F-439E-AB36-596617F8534E}" destId="{EC196D57-6F86-4DBD-9C52-A72D27078D7D}" srcOrd="0" destOrd="0" presId="urn:microsoft.com/office/officeart/2005/8/layout/hierarchy1"/>
    <dgm:cxn modelId="{1F9FD8A4-2092-4E32-93B5-36332FE7F589}" type="presOf" srcId="{D3B4ACDE-AA87-4076-89EF-0C4BCA4FE2FB}" destId="{4DDBDA84-6284-4355-BD35-737FA46C9E43}" srcOrd="0" destOrd="0" presId="urn:microsoft.com/office/officeart/2005/8/layout/hierarchy1"/>
    <dgm:cxn modelId="{778B6799-BFDB-4467-B577-ACC40ED5896A}" type="presOf" srcId="{724F06F3-759A-4CCF-BDB5-61B2E816A842}" destId="{1342BAB8-CA1C-47A6-B73F-76C72065DAB2}" srcOrd="0" destOrd="0" presId="urn:microsoft.com/office/officeart/2005/8/layout/hierarchy1"/>
    <dgm:cxn modelId="{F039C2C2-2A72-4033-BEAF-4E2F5D18A2C1}" type="presOf" srcId="{73ADD39F-326E-48C1-A79D-DE4FC61CF543}" destId="{44F183DD-81F3-42E8-A121-486492054837}" srcOrd="0" destOrd="0" presId="urn:microsoft.com/office/officeart/2005/8/layout/hierarchy1"/>
    <dgm:cxn modelId="{5720B640-3941-43B5-BDB2-C4814180FE58}" srcId="{73ADD39F-326E-48C1-A79D-DE4FC61CF543}" destId="{0EFDEE62-7B13-469B-93E3-48C16E205737}" srcOrd="1" destOrd="0" parTransId="{1AA0484B-934F-439E-AB36-596617F8534E}" sibTransId="{194AF81F-C99D-4A68-B317-5A76C43B37D1}"/>
    <dgm:cxn modelId="{8C24436C-463E-4ADB-8B1E-69C6F513C21B}" type="presOf" srcId="{9D33D753-3B85-45B6-B657-0FFE3C5C95E3}" destId="{3C4AAABC-F5CD-4899-9EBD-9618A891D4B0}" srcOrd="0" destOrd="0" presId="urn:microsoft.com/office/officeart/2005/8/layout/hierarchy1"/>
    <dgm:cxn modelId="{3234B460-AE0C-4F5F-8BF6-2A5F90AED68E}" type="presOf" srcId="{E67F06E6-1725-45B6-A514-EEB60B4761DA}" destId="{00E1F125-CCC1-4628-BB14-1A77FE382365}" srcOrd="0" destOrd="0" presId="urn:microsoft.com/office/officeart/2005/8/layout/hierarchy1"/>
    <dgm:cxn modelId="{03B48A3C-BBCD-4A5A-8604-E03223842EF3}" type="presOf" srcId="{6DA7232E-422C-46CF-8971-83D3BDCC3695}" destId="{1E4A2488-7BAB-43F3-A276-AB9BC6773004}" srcOrd="0" destOrd="0" presId="urn:microsoft.com/office/officeart/2005/8/layout/hierarchy1"/>
    <dgm:cxn modelId="{FF017665-F8A7-4A46-8D94-90CDEDDDD135}" type="presOf" srcId="{0EFDEE62-7B13-469B-93E3-48C16E205737}" destId="{B131AF47-E6C9-4106-B46D-7CC0D3AD2203}" srcOrd="0" destOrd="0" presId="urn:microsoft.com/office/officeart/2005/8/layout/hierarchy1"/>
    <dgm:cxn modelId="{8BAAA35E-F85F-4103-9561-84AE126F8BE5}" srcId="{73ADD39F-326E-48C1-A79D-DE4FC61CF543}" destId="{724F06F3-759A-4CCF-BDB5-61B2E816A842}" srcOrd="3" destOrd="0" parTransId="{3F5937A6-F658-44B4-BD67-5A7074C85A64}" sibTransId="{55EE1FE4-16DC-4941-82F9-0F2D6B83AB0E}"/>
    <dgm:cxn modelId="{5335F394-C83A-4DE2-80F3-94CB6ECB8BF2}" type="presOf" srcId="{3F5937A6-F658-44B4-BD67-5A7074C85A64}" destId="{A96816AA-611D-4C91-A89C-FA8CDB5B8264}" srcOrd="0" destOrd="0" presId="urn:microsoft.com/office/officeart/2005/8/layout/hierarchy1"/>
    <dgm:cxn modelId="{5665A246-2B26-44A5-8DAE-FF5B66CBB5FA}" type="presOf" srcId="{D5304052-362A-486D-A1D2-BA46C621466C}" destId="{38657645-58E0-4BCE-AB2B-3931AE2A42D9}" srcOrd="0" destOrd="0" presId="urn:microsoft.com/office/officeart/2005/8/layout/hierarchy1"/>
    <dgm:cxn modelId="{F18DCDAD-7B30-4F13-89D5-A315BC7726FE}" srcId="{73ADD39F-326E-48C1-A79D-DE4FC61CF543}" destId="{36572B18-4001-491F-9543-28721CC60115}" srcOrd="0" destOrd="0" parTransId="{D3B4ACDE-AA87-4076-89EF-0C4BCA4FE2FB}" sibTransId="{BA882E3A-C9E5-415D-A83C-F86F9CFA803B}"/>
    <dgm:cxn modelId="{E251C7FB-31DF-4EB3-AC35-E3F3331C8196}" type="presOf" srcId="{36572B18-4001-491F-9543-28721CC60115}" destId="{E4CE308E-499D-4154-A42A-BF1B76601A69}" srcOrd="0" destOrd="0" presId="urn:microsoft.com/office/officeart/2005/8/layout/hierarchy1"/>
    <dgm:cxn modelId="{B449331A-93FE-453D-90C6-CC12F170B903}" type="presOf" srcId="{183DE59E-3CDD-4A53-97DD-A0714B3D4B02}" destId="{06C88CD0-3AAB-40FB-9094-5AC4D05E8195}" srcOrd="0" destOrd="0" presId="urn:microsoft.com/office/officeart/2005/8/layout/hierarchy1"/>
    <dgm:cxn modelId="{2616F7A5-46CC-456A-A172-DC9EF2429DE4}" srcId="{B0DE2107-3531-44CD-B07D-ABC548FE160E}" destId="{F3E0A2CC-50C9-4264-AE86-2BC87CAC3596}" srcOrd="0" destOrd="0" parTransId="{E3D3D74B-040A-4FB7-B121-318A957E6263}" sibTransId="{1FB0450B-DC98-40B9-AE77-BDCA7EC781AB}"/>
    <dgm:cxn modelId="{925A1053-D2F5-4653-B928-86EA892A4F31}" srcId="{F3E0A2CC-50C9-4264-AE86-2BC87CAC3596}" destId="{23C80A69-A149-4619-8353-9414C761FAFA}" srcOrd="0" destOrd="0" parTransId="{4D95E1DC-3670-428A-9D2C-53627819D129}" sibTransId="{E767C04F-ED3A-4B95-B8C0-607C5A155255}"/>
    <dgm:cxn modelId="{E47926FC-B98E-45D8-B634-3631E8F8F9D4}" srcId="{F3E0A2CC-50C9-4264-AE86-2BC87CAC3596}" destId="{73ADD39F-326E-48C1-A79D-DE4FC61CF543}" srcOrd="1" destOrd="0" parTransId="{8976CE0C-CF7E-4855-B814-AF228AFA64C3}" sibTransId="{A74CBDE5-4D00-488A-971D-B9792DA2D66D}"/>
    <dgm:cxn modelId="{625C9963-C4DE-4C70-8AAC-69055A935CEB}" type="presOf" srcId="{65349FAF-C5C1-4C97-ABC6-07A6586F48A7}" destId="{4245F561-B3BA-457C-944E-6CFB9A91A3A5}" srcOrd="0" destOrd="0" presId="urn:microsoft.com/office/officeart/2005/8/layout/hierarchy1"/>
    <dgm:cxn modelId="{E6F24FC0-F9F3-4884-8462-B1B46E9032CF}" type="presOf" srcId="{F3E0A2CC-50C9-4264-AE86-2BC87CAC3596}" destId="{6A6B8732-C744-41B3-9130-DAFB718580FC}" srcOrd="0" destOrd="0" presId="urn:microsoft.com/office/officeart/2005/8/layout/hierarchy1"/>
    <dgm:cxn modelId="{0D1753AF-9F8C-4D86-997C-F366F6F95B26}" type="presParOf" srcId="{3656E99A-F97A-4C62-979A-02C6416625ED}" destId="{35672EA6-927F-4FCF-B4AB-049F48F02DE1}" srcOrd="0" destOrd="0" presId="urn:microsoft.com/office/officeart/2005/8/layout/hierarchy1"/>
    <dgm:cxn modelId="{E525E2D0-E3E4-4D33-B538-49D04B72F983}" type="presParOf" srcId="{35672EA6-927F-4FCF-B4AB-049F48F02DE1}" destId="{047B818D-425D-40BC-8B62-2D44F1196EE9}" srcOrd="0" destOrd="0" presId="urn:microsoft.com/office/officeart/2005/8/layout/hierarchy1"/>
    <dgm:cxn modelId="{AFE79058-7FE1-45F2-837D-37F9C03003C5}" type="presParOf" srcId="{047B818D-425D-40BC-8B62-2D44F1196EE9}" destId="{56B1B694-5FDF-4F7E-BD1A-2093444AA484}" srcOrd="0" destOrd="0" presId="urn:microsoft.com/office/officeart/2005/8/layout/hierarchy1"/>
    <dgm:cxn modelId="{0B5F5EE3-C11D-41F2-9D09-FBF6A95BC0D9}" type="presParOf" srcId="{047B818D-425D-40BC-8B62-2D44F1196EE9}" destId="{6A6B8732-C744-41B3-9130-DAFB718580FC}" srcOrd="1" destOrd="0" presId="urn:microsoft.com/office/officeart/2005/8/layout/hierarchy1"/>
    <dgm:cxn modelId="{3618CF57-E6F0-4161-BA0C-D26C98677C85}" type="presParOf" srcId="{35672EA6-927F-4FCF-B4AB-049F48F02DE1}" destId="{F3AE0A36-DA12-444E-8073-1651B9199278}" srcOrd="1" destOrd="0" presId="urn:microsoft.com/office/officeart/2005/8/layout/hierarchy1"/>
    <dgm:cxn modelId="{4BABB06F-2B8D-4114-8181-20D4B2432144}" type="presParOf" srcId="{F3AE0A36-DA12-444E-8073-1651B9199278}" destId="{3BC4E2D8-5811-4010-A170-FBAFB6675891}" srcOrd="0" destOrd="0" presId="urn:microsoft.com/office/officeart/2005/8/layout/hierarchy1"/>
    <dgm:cxn modelId="{2DD828A3-A81F-4429-94EB-626C3C0B65CE}" type="presParOf" srcId="{F3AE0A36-DA12-444E-8073-1651B9199278}" destId="{3EDC00DD-9D04-41F5-B32E-C757E75F0B22}" srcOrd="1" destOrd="0" presId="urn:microsoft.com/office/officeart/2005/8/layout/hierarchy1"/>
    <dgm:cxn modelId="{FDA881EB-E8CC-454E-8D8E-F5ADD2AA6779}" type="presParOf" srcId="{3EDC00DD-9D04-41F5-B32E-C757E75F0B22}" destId="{17088A92-620F-4263-9084-C751B11B1D99}" srcOrd="0" destOrd="0" presId="urn:microsoft.com/office/officeart/2005/8/layout/hierarchy1"/>
    <dgm:cxn modelId="{39A9CB3D-E892-4AAD-A319-4E4A76A470C0}" type="presParOf" srcId="{17088A92-620F-4263-9084-C751B11B1D99}" destId="{110F7DB7-3CD0-47EB-934F-DCC2C5BD9639}" srcOrd="0" destOrd="0" presId="urn:microsoft.com/office/officeart/2005/8/layout/hierarchy1"/>
    <dgm:cxn modelId="{992EC64A-38CB-452C-B041-5BCF12DCDFF9}" type="presParOf" srcId="{17088A92-620F-4263-9084-C751B11B1D99}" destId="{54AFE94E-89F1-46E9-A120-48BE42921426}" srcOrd="1" destOrd="0" presId="urn:microsoft.com/office/officeart/2005/8/layout/hierarchy1"/>
    <dgm:cxn modelId="{4F4627D1-125F-4423-A9F0-24DEC4500370}" type="presParOf" srcId="{3EDC00DD-9D04-41F5-B32E-C757E75F0B22}" destId="{32583904-1A46-4D38-8B7A-71E5354DC911}" srcOrd="1" destOrd="0" presId="urn:microsoft.com/office/officeart/2005/8/layout/hierarchy1"/>
    <dgm:cxn modelId="{99DA3E07-6120-447F-B0EA-EC4A07FA3833}" type="presParOf" srcId="{32583904-1A46-4D38-8B7A-71E5354DC911}" destId="{3C4AAABC-F5CD-4899-9EBD-9618A891D4B0}" srcOrd="0" destOrd="0" presId="urn:microsoft.com/office/officeart/2005/8/layout/hierarchy1"/>
    <dgm:cxn modelId="{502BDC36-5B66-46EA-98B5-3CD583CCCEF0}" type="presParOf" srcId="{32583904-1A46-4D38-8B7A-71E5354DC911}" destId="{80947857-5604-46AA-8A78-FA74E18663FA}" srcOrd="1" destOrd="0" presId="urn:microsoft.com/office/officeart/2005/8/layout/hierarchy1"/>
    <dgm:cxn modelId="{DDDFE7F8-0E77-470C-9A9E-E0A6F039CF91}" type="presParOf" srcId="{80947857-5604-46AA-8A78-FA74E18663FA}" destId="{2E343ADC-4749-470D-B85A-CBC9212E1E0F}" srcOrd="0" destOrd="0" presId="urn:microsoft.com/office/officeart/2005/8/layout/hierarchy1"/>
    <dgm:cxn modelId="{62EEA01A-1DF4-46F1-9EF8-CE79F38E7E79}" type="presParOf" srcId="{2E343ADC-4749-470D-B85A-CBC9212E1E0F}" destId="{52010470-F026-46B5-A2C5-B8053F55D735}" srcOrd="0" destOrd="0" presId="urn:microsoft.com/office/officeart/2005/8/layout/hierarchy1"/>
    <dgm:cxn modelId="{C4C54069-98D9-422C-9049-3E243EE36C99}" type="presParOf" srcId="{2E343ADC-4749-470D-B85A-CBC9212E1E0F}" destId="{E1F2EFF5-4414-4517-B6E0-E92A4804F35D}" srcOrd="1" destOrd="0" presId="urn:microsoft.com/office/officeart/2005/8/layout/hierarchy1"/>
    <dgm:cxn modelId="{E8F744A5-43AB-42EA-9DA8-03EAA4038CE3}" type="presParOf" srcId="{80947857-5604-46AA-8A78-FA74E18663FA}" destId="{82D0F3D9-1C30-4F07-83A4-2DBFBEDA6EA3}" srcOrd="1" destOrd="0" presId="urn:microsoft.com/office/officeart/2005/8/layout/hierarchy1"/>
    <dgm:cxn modelId="{7F49CC86-8A62-40C1-B988-ECDE4D2519F6}" type="presParOf" srcId="{F3AE0A36-DA12-444E-8073-1651B9199278}" destId="{4B4ACFCB-F3AD-4123-B8FA-0257EB567737}" srcOrd="2" destOrd="0" presId="urn:microsoft.com/office/officeart/2005/8/layout/hierarchy1"/>
    <dgm:cxn modelId="{20AF3D89-33A6-46C4-BCAD-35E28F38BBBA}" type="presParOf" srcId="{F3AE0A36-DA12-444E-8073-1651B9199278}" destId="{E003A356-AC4E-462C-A98F-7E590EF54AC6}" srcOrd="3" destOrd="0" presId="urn:microsoft.com/office/officeart/2005/8/layout/hierarchy1"/>
    <dgm:cxn modelId="{2DD35233-51C7-4299-A3BB-75A06138E4C3}" type="presParOf" srcId="{E003A356-AC4E-462C-A98F-7E590EF54AC6}" destId="{4A2C36EA-A692-44B4-8ED6-5D61468BF25C}" srcOrd="0" destOrd="0" presId="urn:microsoft.com/office/officeart/2005/8/layout/hierarchy1"/>
    <dgm:cxn modelId="{B7EE11CB-5DD3-46FE-AA4C-BA4DD1DDB5E4}" type="presParOf" srcId="{4A2C36EA-A692-44B4-8ED6-5D61468BF25C}" destId="{72306F58-B8A3-4678-8110-A36FC5347644}" srcOrd="0" destOrd="0" presId="urn:microsoft.com/office/officeart/2005/8/layout/hierarchy1"/>
    <dgm:cxn modelId="{5093EA0F-334D-4AF2-8DD0-0DE788D641AD}" type="presParOf" srcId="{4A2C36EA-A692-44B4-8ED6-5D61468BF25C}" destId="{44F183DD-81F3-42E8-A121-486492054837}" srcOrd="1" destOrd="0" presId="urn:microsoft.com/office/officeart/2005/8/layout/hierarchy1"/>
    <dgm:cxn modelId="{95D83A1E-5937-4942-AA47-2FE7F6F839CC}" type="presParOf" srcId="{E003A356-AC4E-462C-A98F-7E590EF54AC6}" destId="{8089915E-E22F-43C2-ACB8-89B6ECE6ECA2}" srcOrd="1" destOrd="0" presId="urn:microsoft.com/office/officeart/2005/8/layout/hierarchy1"/>
    <dgm:cxn modelId="{4E421408-08BD-40CA-A08D-BBFFFD6D8085}" type="presParOf" srcId="{8089915E-E22F-43C2-ACB8-89B6ECE6ECA2}" destId="{4DDBDA84-6284-4355-BD35-737FA46C9E43}" srcOrd="0" destOrd="0" presId="urn:microsoft.com/office/officeart/2005/8/layout/hierarchy1"/>
    <dgm:cxn modelId="{094881EE-CADE-4BCA-9760-208747FF3219}" type="presParOf" srcId="{8089915E-E22F-43C2-ACB8-89B6ECE6ECA2}" destId="{2CB0A1A8-103B-4771-9E25-FAD95961CABB}" srcOrd="1" destOrd="0" presId="urn:microsoft.com/office/officeart/2005/8/layout/hierarchy1"/>
    <dgm:cxn modelId="{5EF53955-8F39-479F-81AA-A1C676409F34}" type="presParOf" srcId="{2CB0A1A8-103B-4771-9E25-FAD95961CABB}" destId="{1F7B1E8F-9221-4582-BDBC-1AC3F22F02D4}" srcOrd="0" destOrd="0" presId="urn:microsoft.com/office/officeart/2005/8/layout/hierarchy1"/>
    <dgm:cxn modelId="{38CAE452-8C05-41D5-ABD3-720C991D7D7F}" type="presParOf" srcId="{1F7B1E8F-9221-4582-BDBC-1AC3F22F02D4}" destId="{F9E09809-452F-4F3D-B1CB-9B1E9366FFA6}" srcOrd="0" destOrd="0" presId="urn:microsoft.com/office/officeart/2005/8/layout/hierarchy1"/>
    <dgm:cxn modelId="{45562F72-1306-4F28-A7B2-2F64376B69E0}" type="presParOf" srcId="{1F7B1E8F-9221-4582-BDBC-1AC3F22F02D4}" destId="{E4CE308E-499D-4154-A42A-BF1B76601A69}" srcOrd="1" destOrd="0" presId="urn:microsoft.com/office/officeart/2005/8/layout/hierarchy1"/>
    <dgm:cxn modelId="{B1036E89-1257-43F9-8ACE-ED97084AB843}" type="presParOf" srcId="{2CB0A1A8-103B-4771-9E25-FAD95961CABB}" destId="{ACADF8D5-0592-4345-9B1C-FA40740C0432}" srcOrd="1" destOrd="0" presId="urn:microsoft.com/office/officeart/2005/8/layout/hierarchy1"/>
    <dgm:cxn modelId="{7EADA63C-667B-4A5D-AC02-DA5D6D63D22E}" type="presParOf" srcId="{8089915E-E22F-43C2-ACB8-89B6ECE6ECA2}" destId="{EC196D57-6F86-4DBD-9C52-A72D27078D7D}" srcOrd="2" destOrd="0" presId="urn:microsoft.com/office/officeart/2005/8/layout/hierarchy1"/>
    <dgm:cxn modelId="{21034E1E-1DD2-44B9-877E-107EF2224A01}" type="presParOf" srcId="{8089915E-E22F-43C2-ACB8-89B6ECE6ECA2}" destId="{6682D96D-96FE-4CCB-86AA-906AEAD0C20A}" srcOrd="3" destOrd="0" presId="urn:microsoft.com/office/officeart/2005/8/layout/hierarchy1"/>
    <dgm:cxn modelId="{C3421195-286A-4225-88EC-29A94149874B}" type="presParOf" srcId="{6682D96D-96FE-4CCB-86AA-906AEAD0C20A}" destId="{643A19A8-AD13-485A-B77F-2FDB124255DA}" srcOrd="0" destOrd="0" presId="urn:microsoft.com/office/officeart/2005/8/layout/hierarchy1"/>
    <dgm:cxn modelId="{61F1137F-EE40-4D5A-8470-03B1A911277A}" type="presParOf" srcId="{643A19A8-AD13-485A-B77F-2FDB124255DA}" destId="{E93744EF-FE69-42EB-93C3-4E4C8F35ED78}" srcOrd="0" destOrd="0" presId="urn:microsoft.com/office/officeart/2005/8/layout/hierarchy1"/>
    <dgm:cxn modelId="{2B259220-5809-4EB4-BCAC-6265B46F4AB3}" type="presParOf" srcId="{643A19A8-AD13-485A-B77F-2FDB124255DA}" destId="{B131AF47-E6C9-4106-B46D-7CC0D3AD2203}" srcOrd="1" destOrd="0" presId="urn:microsoft.com/office/officeart/2005/8/layout/hierarchy1"/>
    <dgm:cxn modelId="{77E389DA-B704-4146-9709-B2DDA60D82EC}" type="presParOf" srcId="{6682D96D-96FE-4CCB-86AA-906AEAD0C20A}" destId="{1DA755EF-7AA9-4F72-AAD6-217D538A145C}" srcOrd="1" destOrd="0" presId="urn:microsoft.com/office/officeart/2005/8/layout/hierarchy1"/>
    <dgm:cxn modelId="{74A9FBB0-CA57-4B5A-84C0-050BC145A2E0}" type="presParOf" srcId="{8089915E-E22F-43C2-ACB8-89B6ECE6ECA2}" destId="{38657645-58E0-4BCE-AB2B-3931AE2A42D9}" srcOrd="4" destOrd="0" presId="urn:microsoft.com/office/officeart/2005/8/layout/hierarchy1"/>
    <dgm:cxn modelId="{FB400739-E2D2-40E7-BEC4-24D05F4791D1}" type="presParOf" srcId="{8089915E-E22F-43C2-ACB8-89B6ECE6ECA2}" destId="{419B98DB-B6AA-46F5-A736-2F6218838E84}" srcOrd="5" destOrd="0" presId="urn:microsoft.com/office/officeart/2005/8/layout/hierarchy1"/>
    <dgm:cxn modelId="{EC3AA71E-A71C-408C-A387-4F5334F52113}" type="presParOf" srcId="{419B98DB-B6AA-46F5-A736-2F6218838E84}" destId="{EDEFEC1E-4545-4137-AD8E-EAB04D666A7C}" srcOrd="0" destOrd="0" presId="urn:microsoft.com/office/officeart/2005/8/layout/hierarchy1"/>
    <dgm:cxn modelId="{141818D5-64E0-4DE4-9506-9CA84D11FEDE}" type="presParOf" srcId="{EDEFEC1E-4545-4137-AD8E-EAB04D666A7C}" destId="{83D01B80-4534-452F-A872-A2E979C22DAE}" srcOrd="0" destOrd="0" presId="urn:microsoft.com/office/officeart/2005/8/layout/hierarchy1"/>
    <dgm:cxn modelId="{FA53D131-904C-45E8-928B-78A59F20E7FA}" type="presParOf" srcId="{EDEFEC1E-4545-4137-AD8E-EAB04D666A7C}" destId="{4D7574F9-EE3E-4BF0-A291-3211B77C6652}" srcOrd="1" destOrd="0" presId="urn:microsoft.com/office/officeart/2005/8/layout/hierarchy1"/>
    <dgm:cxn modelId="{E1867B14-BBAF-433B-8F2B-9C42EFF2BE4E}" type="presParOf" srcId="{419B98DB-B6AA-46F5-A736-2F6218838E84}" destId="{B2EB25AA-4E2C-4302-BBA9-7B37DB7E056C}" srcOrd="1" destOrd="0" presId="urn:microsoft.com/office/officeart/2005/8/layout/hierarchy1"/>
    <dgm:cxn modelId="{C3CA3DDD-4ECC-4A73-9305-06D22C0E8B10}" type="presParOf" srcId="{8089915E-E22F-43C2-ACB8-89B6ECE6ECA2}" destId="{A96816AA-611D-4C91-A89C-FA8CDB5B8264}" srcOrd="6" destOrd="0" presId="urn:microsoft.com/office/officeart/2005/8/layout/hierarchy1"/>
    <dgm:cxn modelId="{16DDDE04-8D08-44BD-BD9D-5A2D0FF29DF0}" type="presParOf" srcId="{8089915E-E22F-43C2-ACB8-89B6ECE6ECA2}" destId="{625E137E-70AB-4929-A3E2-713BE6DE5494}" srcOrd="7" destOrd="0" presId="urn:microsoft.com/office/officeart/2005/8/layout/hierarchy1"/>
    <dgm:cxn modelId="{DDDF9507-2EB5-4924-96D2-36B73830B43F}" type="presParOf" srcId="{625E137E-70AB-4929-A3E2-713BE6DE5494}" destId="{EC71157A-E4C3-4DAC-9C49-007B9A9B1BA9}" srcOrd="0" destOrd="0" presId="urn:microsoft.com/office/officeart/2005/8/layout/hierarchy1"/>
    <dgm:cxn modelId="{060AAF14-6240-48BD-8227-FEC0B354A58E}" type="presParOf" srcId="{EC71157A-E4C3-4DAC-9C49-007B9A9B1BA9}" destId="{B43C8753-18FA-4E75-8A22-CE65AD01ED20}" srcOrd="0" destOrd="0" presId="urn:microsoft.com/office/officeart/2005/8/layout/hierarchy1"/>
    <dgm:cxn modelId="{5E3F55EE-1A3D-4007-8FE4-954AB23FFD6E}" type="presParOf" srcId="{EC71157A-E4C3-4DAC-9C49-007B9A9B1BA9}" destId="{1342BAB8-CA1C-47A6-B73F-76C72065DAB2}" srcOrd="1" destOrd="0" presId="urn:microsoft.com/office/officeart/2005/8/layout/hierarchy1"/>
    <dgm:cxn modelId="{8096C6C7-B9A8-4AFD-874D-D3D8A9F87443}" type="presParOf" srcId="{625E137E-70AB-4929-A3E2-713BE6DE5494}" destId="{B7DF7BE2-94F0-492A-AD53-0DC5FA9C96BC}" srcOrd="1" destOrd="0" presId="urn:microsoft.com/office/officeart/2005/8/layout/hierarchy1"/>
    <dgm:cxn modelId="{AB00F507-4DB5-40AC-B55E-9EA1E8D82341}" type="presParOf" srcId="{B7DF7BE2-94F0-492A-AD53-0DC5FA9C96BC}" destId="{00E1F125-CCC1-4628-BB14-1A77FE382365}" srcOrd="0" destOrd="0" presId="urn:microsoft.com/office/officeart/2005/8/layout/hierarchy1"/>
    <dgm:cxn modelId="{15C79B1A-3AEE-46B5-A23F-80ACF2DA2472}" type="presParOf" srcId="{B7DF7BE2-94F0-492A-AD53-0DC5FA9C96BC}" destId="{C3D2387D-AF68-4498-B54A-7CB78BFDF083}" srcOrd="1" destOrd="0" presId="urn:microsoft.com/office/officeart/2005/8/layout/hierarchy1"/>
    <dgm:cxn modelId="{6465774D-82A6-42B9-9023-87A665845FBE}" type="presParOf" srcId="{C3D2387D-AF68-4498-B54A-7CB78BFDF083}" destId="{CA292DB1-0B1D-4AAB-86B2-667D491257DB}" srcOrd="0" destOrd="0" presId="urn:microsoft.com/office/officeart/2005/8/layout/hierarchy1"/>
    <dgm:cxn modelId="{8C18D73E-79EF-4CA4-AD0F-7EE1F9261F1B}" type="presParOf" srcId="{CA292DB1-0B1D-4AAB-86B2-667D491257DB}" destId="{1254DDF9-3A77-442D-9B6B-D1564FAF75DB}" srcOrd="0" destOrd="0" presId="urn:microsoft.com/office/officeart/2005/8/layout/hierarchy1"/>
    <dgm:cxn modelId="{8C8BE5CA-FCC2-42A2-B8EE-6741A5BE83A0}" type="presParOf" srcId="{CA292DB1-0B1D-4AAB-86B2-667D491257DB}" destId="{1E4A2488-7BAB-43F3-A276-AB9BC6773004}" srcOrd="1" destOrd="0" presId="urn:microsoft.com/office/officeart/2005/8/layout/hierarchy1"/>
    <dgm:cxn modelId="{1C440DCC-2AB8-4EB0-BE7F-EA8DB925482F}" type="presParOf" srcId="{C3D2387D-AF68-4498-B54A-7CB78BFDF083}" destId="{8C29AABD-79AB-4E2B-92F4-EEDCE86E5CDF}" srcOrd="1" destOrd="0" presId="urn:microsoft.com/office/officeart/2005/8/layout/hierarchy1"/>
    <dgm:cxn modelId="{FC483F32-07A7-4825-984D-318C6E0EAA9F}" type="presParOf" srcId="{B7DF7BE2-94F0-492A-AD53-0DC5FA9C96BC}" destId="{4245F561-B3BA-457C-944E-6CFB9A91A3A5}" srcOrd="2" destOrd="0" presId="urn:microsoft.com/office/officeart/2005/8/layout/hierarchy1"/>
    <dgm:cxn modelId="{11F49C0A-17E2-4545-A747-43D7F3B2E1E9}" type="presParOf" srcId="{B7DF7BE2-94F0-492A-AD53-0DC5FA9C96BC}" destId="{5EBE48D0-ADDC-4AC4-A8C6-8BA126BBB296}" srcOrd="3" destOrd="0" presId="urn:microsoft.com/office/officeart/2005/8/layout/hierarchy1"/>
    <dgm:cxn modelId="{7DB05456-0F0B-4756-915B-5898DB301566}" type="presParOf" srcId="{5EBE48D0-ADDC-4AC4-A8C6-8BA126BBB296}" destId="{D65B4BC6-4C04-4BF0-B0ED-F721514BFEC1}" srcOrd="0" destOrd="0" presId="urn:microsoft.com/office/officeart/2005/8/layout/hierarchy1"/>
    <dgm:cxn modelId="{35B8E2AE-E14A-424C-B668-7D85CE8C72ED}" type="presParOf" srcId="{D65B4BC6-4C04-4BF0-B0ED-F721514BFEC1}" destId="{ED2CE662-AA37-473C-B3B1-8327767F5F03}" srcOrd="0" destOrd="0" presId="urn:microsoft.com/office/officeart/2005/8/layout/hierarchy1"/>
    <dgm:cxn modelId="{A5A259AE-0001-48FB-AA06-E267CD2D716C}" type="presParOf" srcId="{D65B4BC6-4C04-4BF0-B0ED-F721514BFEC1}" destId="{06C88CD0-3AAB-40FB-9094-5AC4D05E8195}" srcOrd="1" destOrd="0" presId="urn:microsoft.com/office/officeart/2005/8/layout/hierarchy1"/>
    <dgm:cxn modelId="{52B0C727-E417-472A-A59D-98BF1E81FE53}" type="presParOf" srcId="{5EBE48D0-ADDC-4AC4-A8C6-8BA126BBB296}" destId="{2AD87298-3C83-4BFE-A356-EB32BA0D730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507687-970A-4360-983F-6338171247AB}"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IN"/>
        </a:p>
      </dgm:t>
    </dgm:pt>
    <dgm:pt modelId="{B48AB2E3-90F8-4791-A681-7D86EFB02FB8}">
      <dgm:prSet/>
      <dgm:spPr/>
      <dgm:t>
        <a:bodyPr/>
        <a:lstStyle/>
        <a:p>
          <a:pPr rtl="0"/>
          <a:r>
            <a:rPr lang="en-US" smtClean="0"/>
            <a:t>ASMT 1 </a:t>
          </a:r>
          <a:endParaRPr lang="en-IN"/>
        </a:p>
      </dgm:t>
    </dgm:pt>
    <dgm:pt modelId="{955145DE-4DE4-48C9-9688-6B4801E4430C}" type="parTrans" cxnId="{FA426788-3065-42EC-9C38-1C4D22219820}">
      <dgm:prSet/>
      <dgm:spPr/>
      <dgm:t>
        <a:bodyPr/>
        <a:lstStyle/>
        <a:p>
          <a:endParaRPr lang="en-IN"/>
        </a:p>
      </dgm:t>
    </dgm:pt>
    <dgm:pt modelId="{24EEC27B-6467-4EDE-874C-333019A78232}" type="sibTrans" cxnId="{FA426788-3065-42EC-9C38-1C4D22219820}">
      <dgm:prSet/>
      <dgm:spPr/>
      <dgm:t>
        <a:bodyPr/>
        <a:lstStyle/>
        <a:p>
          <a:endParaRPr lang="en-IN"/>
        </a:p>
      </dgm:t>
    </dgm:pt>
    <dgm:pt modelId="{9B18C841-F8B4-47CA-9665-75D283CAC25D}">
      <dgm:prSet/>
      <dgm:spPr/>
      <dgm:t>
        <a:bodyPr/>
        <a:lstStyle/>
        <a:p>
          <a:pPr rtl="0"/>
          <a:r>
            <a:rPr lang="en-US" dirty="0" smtClean="0"/>
            <a:t>Application/ Reason</a:t>
          </a:r>
          <a:endParaRPr lang="en-IN" dirty="0"/>
        </a:p>
      </dgm:t>
    </dgm:pt>
    <dgm:pt modelId="{81AAF5A1-2D90-4DD4-9B90-541384BB5720}" type="parTrans" cxnId="{31A5BA7C-C034-4726-93D6-F6EFAF807B23}">
      <dgm:prSet/>
      <dgm:spPr/>
      <dgm:t>
        <a:bodyPr/>
        <a:lstStyle/>
        <a:p>
          <a:endParaRPr lang="en-IN"/>
        </a:p>
      </dgm:t>
    </dgm:pt>
    <dgm:pt modelId="{0BC51AB5-F51C-49BB-ADA4-EABF09D74AC6}" type="sibTrans" cxnId="{31A5BA7C-C034-4726-93D6-F6EFAF807B23}">
      <dgm:prSet/>
      <dgm:spPr/>
      <dgm:t>
        <a:bodyPr/>
        <a:lstStyle/>
        <a:p>
          <a:endParaRPr lang="en-IN"/>
        </a:p>
      </dgm:t>
    </dgm:pt>
    <dgm:pt modelId="{D3844AF9-9AC0-4DE9-B334-A17A94CE4B7C}">
      <dgm:prSet/>
      <dgm:spPr/>
      <dgm:t>
        <a:bodyPr/>
        <a:lstStyle/>
        <a:p>
          <a:pPr rtl="0"/>
          <a:r>
            <a:rPr lang="en-US" dirty="0" smtClean="0"/>
            <a:t>ASMT 2</a:t>
          </a:r>
          <a:endParaRPr lang="en-IN" dirty="0"/>
        </a:p>
      </dgm:t>
    </dgm:pt>
    <dgm:pt modelId="{C943ECF7-CF46-49D2-812A-2A274663C155}" type="parTrans" cxnId="{8722C4A2-2C3E-430F-BF1A-F5C6215E603B}">
      <dgm:prSet/>
      <dgm:spPr/>
      <dgm:t>
        <a:bodyPr/>
        <a:lstStyle/>
        <a:p>
          <a:endParaRPr lang="en-IN"/>
        </a:p>
      </dgm:t>
    </dgm:pt>
    <dgm:pt modelId="{2950A5BF-794C-4C85-886A-CEE2717F678A}" type="sibTrans" cxnId="{8722C4A2-2C3E-430F-BF1A-F5C6215E603B}">
      <dgm:prSet/>
      <dgm:spPr/>
      <dgm:t>
        <a:bodyPr/>
        <a:lstStyle/>
        <a:p>
          <a:endParaRPr lang="en-IN"/>
        </a:p>
      </dgm:t>
    </dgm:pt>
    <dgm:pt modelId="{42DC4BAB-C303-4AD2-ACA0-1BC1EB128DFC}">
      <dgm:prSet/>
      <dgm:spPr/>
      <dgm:t>
        <a:bodyPr/>
        <a:lstStyle/>
        <a:p>
          <a:pPr rtl="0"/>
          <a:r>
            <a:rPr lang="en-US" dirty="0" smtClean="0"/>
            <a:t>Notice/ Personal Hearing</a:t>
          </a:r>
          <a:endParaRPr lang="en-IN" dirty="0"/>
        </a:p>
      </dgm:t>
    </dgm:pt>
    <dgm:pt modelId="{F4963B80-45D9-424A-B193-8F013D890BD7}" type="parTrans" cxnId="{599426CC-E73A-46AA-8525-ED42F15FAAD5}">
      <dgm:prSet/>
      <dgm:spPr/>
      <dgm:t>
        <a:bodyPr/>
        <a:lstStyle/>
        <a:p>
          <a:endParaRPr lang="en-IN"/>
        </a:p>
      </dgm:t>
    </dgm:pt>
    <dgm:pt modelId="{62CCB107-5B48-4106-9CC6-B68673C37F27}" type="sibTrans" cxnId="{599426CC-E73A-46AA-8525-ED42F15FAAD5}">
      <dgm:prSet/>
      <dgm:spPr/>
      <dgm:t>
        <a:bodyPr/>
        <a:lstStyle/>
        <a:p>
          <a:endParaRPr lang="en-IN"/>
        </a:p>
      </dgm:t>
    </dgm:pt>
    <dgm:pt modelId="{9B20B58F-C458-4E48-B75A-26D62E2EE398}">
      <dgm:prSet/>
      <dgm:spPr/>
      <dgm:t>
        <a:bodyPr/>
        <a:lstStyle/>
        <a:p>
          <a:pPr rtl="0"/>
          <a:r>
            <a:rPr lang="en-US" smtClean="0"/>
            <a:t>ASMT 3</a:t>
          </a:r>
          <a:endParaRPr lang="en-IN"/>
        </a:p>
      </dgm:t>
    </dgm:pt>
    <dgm:pt modelId="{2D791461-EB81-4D1D-AE09-9FAC2852C412}" type="parTrans" cxnId="{CA6A1360-C197-4938-9A5E-4854139AC77F}">
      <dgm:prSet/>
      <dgm:spPr/>
      <dgm:t>
        <a:bodyPr/>
        <a:lstStyle/>
        <a:p>
          <a:endParaRPr lang="en-IN"/>
        </a:p>
      </dgm:t>
    </dgm:pt>
    <dgm:pt modelId="{4AD69305-7597-4CAC-B180-B5368DCD6025}" type="sibTrans" cxnId="{CA6A1360-C197-4938-9A5E-4854139AC77F}">
      <dgm:prSet/>
      <dgm:spPr/>
      <dgm:t>
        <a:bodyPr/>
        <a:lstStyle/>
        <a:p>
          <a:endParaRPr lang="en-IN"/>
        </a:p>
      </dgm:t>
    </dgm:pt>
    <dgm:pt modelId="{A5E9D96D-175C-46B3-A704-3D9A2A580118}">
      <dgm:prSet/>
      <dgm:spPr/>
      <dgm:t>
        <a:bodyPr/>
        <a:lstStyle/>
        <a:p>
          <a:pPr rtl="0"/>
          <a:r>
            <a:rPr lang="en-US" dirty="0" smtClean="0"/>
            <a:t>Reply/ Additional Documents</a:t>
          </a:r>
          <a:endParaRPr lang="en-IN" dirty="0"/>
        </a:p>
      </dgm:t>
    </dgm:pt>
    <dgm:pt modelId="{EA07A094-2C1C-43AE-BBF0-A7CE9848E7F8}" type="parTrans" cxnId="{AEDD3660-4394-426C-8E23-F66B5F82C5C0}">
      <dgm:prSet/>
      <dgm:spPr/>
      <dgm:t>
        <a:bodyPr/>
        <a:lstStyle/>
        <a:p>
          <a:endParaRPr lang="en-IN"/>
        </a:p>
      </dgm:t>
    </dgm:pt>
    <dgm:pt modelId="{D3E7DBC0-A00C-4557-BC17-44C107709466}" type="sibTrans" cxnId="{AEDD3660-4394-426C-8E23-F66B5F82C5C0}">
      <dgm:prSet/>
      <dgm:spPr/>
      <dgm:t>
        <a:bodyPr/>
        <a:lstStyle/>
        <a:p>
          <a:endParaRPr lang="en-IN"/>
        </a:p>
      </dgm:t>
    </dgm:pt>
    <dgm:pt modelId="{3C183FBE-C752-48DA-BDF1-52AF80458F4C}">
      <dgm:prSet/>
      <dgm:spPr/>
      <dgm:t>
        <a:bodyPr/>
        <a:lstStyle/>
        <a:p>
          <a:pPr rtl="0"/>
          <a:r>
            <a:rPr lang="en-US" smtClean="0"/>
            <a:t>ASMT 4</a:t>
          </a:r>
          <a:endParaRPr lang="en-IN"/>
        </a:p>
      </dgm:t>
    </dgm:pt>
    <dgm:pt modelId="{DF6FFD8A-A774-45B9-9CDD-9225AB3DBAF7}" type="parTrans" cxnId="{F33F818A-46E5-48D4-875F-D19202C8780F}">
      <dgm:prSet/>
      <dgm:spPr/>
      <dgm:t>
        <a:bodyPr/>
        <a:lstStyle/>
        <a:p>
          <a:endParaRPr lang="en-IN"/>
        </a:p>
      </dgm:t>
    </dgm:pt>
    <dgm:pt modelId="{B586A14D-DDCC-4908-98E4-6B28D7A971A1}" type="sibTrans" cxnId="{F33F818A-46E5-48D4-875F-D19202C8780F}">
      <dgm:prSet/>
      <dgm:spPr/>
      <dgm:t>
        <a:bodyPr/>
        <a:lstStyle/>
        <a:p>
          <a:endParaRPr lang="en-IN"/>
        </a:p>
      </dgm:t>
    </dgm:pt>
    <dgm:pt modelId="{85191F56-B9C9-4C09-AF46-E7B055E531D9}">
      <dgm:prSet/>
      <dgm:spPr/>
      <dgm:t>
        <a:bodyPr/>
        <a:lstStyle/>
        <a:p>
          <a:pPr rtl="0"/>
          <a:r>
            <a:rPr lang="en-US" smtClean="0"/>
            <a:t>Provisional Order, 25% of Amount</a:t>
          </a:r>
          <a:endParaRPr lang="en-IN"/>
        </a:p>
      </dgm:t>
    </dgm:pt>
    <dgm:pt modelId="{BB3696BD-0ABA-4EF9-A70C-025E662B5C26}" type="parTrans" cxnId="{ED2C1D62-454F-4A26-B4CC-6164E9EA38C7}">
      <dgm:prSet/>
      <dgm:spPr/>
      <dgm:t>
        <a:bodyPr/>
        <a:lstStyle/>
        <a:p>
          <a:endParaRPr lang="en-IN"/>
        </a:p>
      </dgm:t>
    </dgm:pt>
    <dgm:pt modelId="{2664525A-B8E7-4D52-B289-D590FAB22701}" type="sibTrans" cxnId="{ED2C1D62-454F-4A26-B4CC-6164E9EA38C7}">
      <dgm:prSet/>
      <dgm:spPr/>
      <dgm:t>
        <a:bodyPr/>
        <a:lstStyle/>
        <a:p>
          <a:endParaRPr lang="en-IN"/>
        </a:p>
      </dgm:t>
    </dgm:pt>
    <dgm:pt modelId="{0E406227-0696-40FD-BE10-DD2CEBA8EA3A}">
      <dgm:prSet/>
      <dgm:spPr/>
      <dgm:t>
        <a:bodyPr/>
        <a:lstStyle/>
        <a:p>
          <a:pPr rtl="0"/>
          <a:r>
            <a:rPr lang="en-US" smtClean="0"/>
            <a:t>ASMT 5</a:t>
          </a:r>
          <a:endParaRPr lang="en-IN"/>
        </a:p>
      </dgm:t>
    </dgm:pt>
    <dgm:pt modelId="{07B538F9-923B-451A-8762-1895943CBFC3}" type="parTrans" cxnId="{354635CD-B613-46BA-BDA7-C03E093FB392}">
      <dgm:prSet/>
      <dgm:spPr/>
      <dgm:t>
        <a:bodyPr/>
        <a:lstStyle/>
        <a:p>
          <a:endParaRPr lang="en-IN"/>
        </a:p>
      </dgm:t>
    </dgm:pt>
    <dgm:pt modelId="{652AF8E0-FA94-4B62-9E58-03B00162AAC2}" type="sibTrans" cxnId="{354635CD-B613-46BA-BDA7-C03E093FB392}">
      <dgm:prSet/>
      <dgm:spPr/>
      <dgm:t>
        <a:bodyPr/>
        <a:lstStyle/>
        <a:p>
          <a:endParaRPr lang="en-IN"/>
        </a:p>
      </dgm:t>
    </dgm:pt>
    <dgm:pt modelId="{AC01AA67-EFEC-4471-83A9-015AAA270FEA}">
      <dgm:prSet/>
      <dgm:spPr/>
      <dgm:t>
        <a:bodyPr/>
        <a:lstStyle/>
        <a:p>
          <a:pPr rtl="0"/>
          <a:r>
            <a:rPr lang="en-US" smtClean="0"/>
            <a:t>Bond &amp; Bank Guarantee</a:t>
          </a:r>
          <a:endParaRPr lang="en-IN"/>
        </a:p>
      </dgm:t>
    </dgm:pt>
    <dgm:pt modelId="{1B378E5D-4F18-4135-B9A9-337F59B76326}" type="parTrans" cxnId="{F3371C02-57B8-47C2-9754-1AB6E6A6FC33}">
      <dgm:prSet/>
      <dgm:spPr/>
      <dgm:t>
        <a:bodyPr/>
        <a:lstStyle/>
        <a:p>
          <a:endParaRPr lang="en-IN"/>
        </a:p>
      </dgm:t>
    </dgm:pt>
    <dgm:pt modelId="{8E0E4FF8-682C-4A66-9D59-4AF845581877}" type="sibTrans" cxnId="{F3371C02-57B8-47C2-9754-1AB6E6A6FC33}">
      <dgm:prSet/>
      <dgm:spPr/>
      <dgm:t>
        <a:bodyPr/>
        <a:lstStyle/>
        <a:p>
          <a:endParaRPr lang="en-IN"/>
        </a:p>
      </dgm:t>
    </dgm:pt>
    <dgm:pt modelId="{16EE0726-6ECA-46BF-B6CD-42444FF636CA}">
      <dgm:prSet/>
      <dgm:spPr/>
      <dgm:t>
        <a:bodyPr/>
        <a:lstStyle/>
        <a:p>
          <a:pPr rtl="0"/>
          <a:r>
            <a:rPr lang="en-US" smtClean="0"/>
            <a:t>ASMT 6</a:t>
          </a:r>
          <a:endParaRPr lang="en-IN"/>
        </a:p>
      </dgm:t>
    </dgm:pt>
    <dgm:pt modelId="{5BF71FDC-2DE8-448A-9250-F5596ACAF614}" type="parTrans" cxnId="{51650BF8-9660-4C7F-87DA-B0355E6B4AEC}">
      <dgm:prSet/>
      <dgm:spPr/>
      <dgm:t>
        <a:bodyPr/>
        <a:lstStyle/>
        <a:p>
          <a:endParaRPr lang="en-IN"/>
        </a:p>
      </dgm:t>
    </dgm:pt>
    <dgm:pt modelId="{BF04404E-DC39-4E63-BC68-CFA132368689}" type="sibTrans" cxnId="{51650BF8-9660-4C7F-87DA-B0355E6B4AEC}">
      <dgm:prSet/>
      <dgm:spPr/>
      <dgm:t>
        <a:bodyPr/>
        <a:lstStyle/>
        <a:p>
          <a:endParaRPr lang="en-IN"/>
        </a:p>
      </dgm:t>
    </dgm:pt>
    <dgm:pt modelId="{DE5959AB-10E7-4138-A8AC-636F4DB55D5D}">
      <dgm:prSet/>
      <dgm:spPr/>
      <dgm:t>
        <a:bodyPr/>
        <a:lstStyle/>
        <a:p>
          <a:pPr rtl="0"/>
          <a:r>
            <a:rPr lang="en-US" dirty="0" smtClean="0"/>
            <a:t>Notice for finalization</a:t>
          </a:r>
          <a:endParaRPr lang="en-IN" dirty="0"/>
        </a:p>
      </dgm:t>
    </dgm:pt>
    <dgm:pt modelId="{F7F4C908-2C3A-42DF-863C-90E98550B1BF}" type="parTrans" cxnId="{EF1986AC-3E8F-40EE-9F25-7FF0A20137D1}">
      <dgm:prSet/>
      <dgm:spPr/>
      <dgm:t>
        <a:bodyPr/>
        <a:lstStyle/>
        <a:p>
          <a:endParaRPr lang="en-IN"/>
        </a:p>
      </dgm:t>
    </dgm:pt>
    <dgm:pt modelId="{78A4BAB6-C176-44AB-B885-A10B73258CB9}" type="sibTrans" cxnId="{EF1986AC-3E8F-40EE-9F25-7FF0A20137D1}">
      <dgm:prSet/>
      <dgm:spPr/>
      <dgm:t>
        <a:bodyPr/>
        <a:lstStyle/>
        <a:p>
          <a:endParaRPr lang="en-IN"/>
        </a:p>
      </dgm:t>
    </dgm:pt>
    <dgm:pt modelId="{6F1C01A9-6C69-409D-B0A0-8FA323071920}">
      <dgm:prSet/>
      <dgm:spPr/>
      <dgm:t>
        <a:bodyPr/>
        <a:lstStyle/>
        <a:p>
          <a:pPr rtl="0"/>
          <a:r>
            <a:rPr lang="en-US" smtClean="0"/>
            <a:t>ASMT 7</a:t>
          </a:r>
          <a:endParaRPr lang="en-IN"/>
        </a:p>
      </dgm:t>
    </dgm:pt>
    <dgm:pt modelId="{B12A1D12-8971-4BAF-8AEB-EB5FFCA1480E}" type="parTrans" cxnId="{453C5FA1-D8F7-4ACD-BD3D-B71EE330B3DB}">
      <dgm:prSet/>
      <dgm:spPr/>
      <dgm:t>
        <a:bodyPr/>
        <a:lstStyle/>
        <a:p>
          <a:endParaRPr lang="en-IN"/>
        </a:p>
      </dgm:t>
    </dgm:pt>
    <dgm:pt modelId="{F98EBAB3-93C8-44FC-8BF9-EA248D8B3890}" type="sibTrans" cxnId="{453C5FA1-D8F7-4ACD-BD3D-B71EE330B3DB}">
      <dgm:prSet/>
      <dgm:spPr/>
      <dgm:t>
        <a:bodyPr/>
        <a:lstStyle/>
        <a:p>
          <a:endParaRPr lang="en-IN"/>
        </a:p>
      </dgm:t>
    </dgm:pt>
    <dgm:pt modelId="{7EF622DE-C1D2-471D-94CE-8D193CF694E6}">
      <dgm:prSet/>
      <dgm:spPr/>
      <dgm:t>
        <a:bodyPr/>
        <a:lstStyle/>
        <a:p>
          <a:pPr rtl="0"/>
          <a:r>
            <a:rPr lang="en-US" smtClean="0"/>
            <a:t>Final Order</a:t>
          </a:r>
          <a:endParaRPr lang="en-IN"/>
        </a:p>
      </dgm:t>
    </dgm:pt>
    <dgm:pt modelId="{B8224CB0-3D5A-48A1-9D76-FE54444D9238}" type="parTrans" cxnId="{CA6E7AEA-6D4F-4F4A-B8AF-226D252CD529}">
      <dgm:prSet/>
      <dgm:spPr/>
      <dgm:t>
        <a:bodyPr/>
        <a:lstStyle/>
        <a:p>
          <a:endParaRPr lang="en-IN"/>
        </a:p>
      </dgm:t>
    </dgm:pt>
    <dgm:pt modelId="{24E9E1D0-C3F1-460B-89BF-75E35F45398E}" type="sibTrans" cxnId="{CA6E7AEA-6D4F-4F4A-B8AF-226D252CD529}">
      <dgm:prSet/>
      <dgm:spPr/>
      <dgm:t>
        <a:bodyPr/>
        <a:lstStyle/>
        <a:p>
          <a:endParaRPr lang="en-IN"/>
        </a:p>
      </dgm:t>
    </dgm:pt>
    <dgm:pt modelId="{C815CCC9-63DC-4C8F-8EC6-BEE6CDF05F70}">
      <dgm:prSet/>
      <dgm:spPr/>
      <dgm:t>
        <a:bodyPr/>
        <a:lstStyle/>
        <a:p>
          <a:pPr rtl="0"/>
          <a:r>
            <a:rPr lang="en-US" smtClean="0"/>
            <a:t>ASMT 8</a:t>
          </a:r>
          <a:endParaRPr lang="en-IN"/>
        </a:p>
      </dgm:t>
    </dgm:pt>
    <dgm:pt modelId="{BEE65DBF-D7C3-4CD2-8CCA-347E64209098}" type="parTrans" cxnId="{5323C4BB-1988-4FA2-9F7C-4A32018E0E75}">
      <dgm:prSet/>
      <dgm:spPr/>
      <dgm:t>
        <a:bodyPr/>
        <a:lstStyle/>
        <a:p>
          <a:endParaRPr lang="en-IN"/>
        </a:p>
      </dgm:t>
    </dgm:pt>
    <dgm:pt modelId="{06C219E0-8F2B-4F09-A42A-4390DF7C5DFB}" type="sibTrans" cxnId="{5323C4BB-1988-4FA2-9F7C-4A32018E0E75}">
      <dgm:prSet/>
      <dgm:spPr/>
      <dgm:t>
        <a:bodyPr/>
        <a:lstStyle/>
        <a:p>
          <a:endParaRPr lang="en-IN"/>
        </a:p>
      </dgm:t>
    </dgm:pt>
    <dgm:pt modelId="{B76739B0-26C6-4309-A774-9502CC5CF121}">
      <dgm:prSet/>
      <dgm:spPr/>
      <dgm:t>
        <a:bodyPr/>
        <a:lstStyle/>
        <a:p>
          <a:pPr rtl="0"/>
          <a:r>
            <a:rPr lang="en-US" dirty="0" smtClean="0"/>
            <a:t>Release of Security</a:t>
          </a:r>
          <a:endParaRPr lang="en-IN" dirty="0"/>
        </a:p>
      </dgm:t>
    </dgm:pt>
    <dgm:pt modelId="{B8CD53D9-0143-4EF5-B091-F81424BBB0FC}" type="parTrans" cxnId="{9F7151D7-AF1E-48BF-BC46-A4B5B1E18D0C}">
      <dgm:prSet/>
      <dgm:spPr/>
      <dgm:t>
        <a:bodyPr/>
        <a:lstStyle/>
        <a:p>
          <a:endParaRPr lang="en-IN"/>
        </a:p>
      </dgm:t>
    </dgm:pt>
    <dgm:pt modelId="{4A5E610C-5B31-439E-B6E2-1376181DA34C}" type="sibTrans" cxnId="{9F7151D7-AF1E-48BF-BC46-A4B5B1E18D0C}">
      <dgm:prSet/>
      <dgm:spPr/>
      <dgm:t>
        <a:bodyPr/>
        <a:lstStyle/>
        <a:p>
          <a:endParaRPr lang="en-IN"/>
        </a:p>
      </dgm:t>
    </dgm:pt>
    <dgm:pt modelId="{373BB7C8-6426-462C-9F80-85442D9843EF}" type="pres">
      <dgm:prSet presAssocID="{14507687-970A-4360-983F-6338171247AB}" presName="Name0" presStyleCnt="0">
        <dgm:presLayoutVars>
          <dgm:dir/>
          <dgm:animLvl val="lvl"/>
          <dgm:resizeHandles/>
        </dgm:presLayoutVars>
      </dgm:prSet>
      <dgm:spPr/>
      <dgm:t>
        <a:bodyPr/>
        <a:lstStyle/>
        <a:p>
          <a:endParaRPr lang="en-IN"/>
        </a:p>
      </dgm:t>
    </dgm:pt>
    <dgm:pt modelId="{72176016-EE15-42F9-AD2D-86B8404CB659}" type="pres">
      <dgm:prSet presAssocID="{B48AB2E3-90F8-4791-A681-7D86EFB02FB8}" presName="linNode" presStyleCnt="0"/>
      <dgm:spPr/>
    </dgm:pt>
    <dgm:pt modelId="{C175BC58-919B-473E-9937-2B3510C67F32}" type="pres">
      <dgm:prSet presAssocID="{B48AB2E3-90F8-4791-A681-7D86EFB02FB8}" presName="parentShp" presStyleLbl="node1" presStyleIdx="0" presStyleCnt="8">
        <dgm:presLayoutVars>
          <dgm:bulletEnabled val="1"/>
        </dgm:presLayoutVars>
      </dgm:prSet>
      <dgm:spPr/>
      <dgm:t>
        <a:bodyPr/>
        <a:lstStyle/>
        <a:p>
          <a:endParaRPr lang="en-IN"/>
        </a:p>
      </dgm:t>
    </dgm:pt>
    <dgm:pt modelId="{A1BC0E9A-8963-4864-AD97-AA425F9CB547}" type="pres">
      <dgm:prSet presAssocID="{B48AB2E3-90F8-4791-A681-7D86EFB02FB8}" presName="childShp" presStyleLbl="bgAccFollowNode1" presStyleIdx="0" presStyleCnt="8">
        <dgm:presLayoutVars>
          <dgm:bulletEnabled val="1"/>
        </dgm:presLayoutVars>
      </dgm:prSet>
      <dgm:spPr/>
      <dgm:t>
        <a:bodyPr/>
        <a:lstStyle/>
        <a:p>
          <a:endParaRPr lang="en-IN"/>
        </a:p>
      </dgm:t>
    </dgm:pt>
    <dgm:pt modelId="{27D959DA-53AA-40BF-B2B1-8A7554973C41}" type="pres">
      <dgm:prSet presAssocID="{24EEC27B-6467-4EDE-874C-333019A78232}" presName="spacing" presStyleCnt="0"/>
      <dgm:spPr/>
    </dgm:pt>
    <dgm:pt modelId="{4C8ABBF6-37F2-4ABC-85BC-A9AEF656EAED}" type="pres">
      <dgm:prSet presAssocID="{D3844AF9-9AC0-4DE9-B334-A17A94CE4B7C}" presName="linNode" presStyleCnt="0"/>
      <dgm:spPr/>
    </dgm:pt>
    <dgm:pt modelId="{4E819443-EF0A-423D-B9EB-415341623F62}" type="pres">
      <dgm:prSet presAssocID="{D3844AF9-9AC0-4DE9-B334-A17A94CE4B7C}" presName="parentShp" presStyleLbl="node1" presStyleIdx="1" presStyleCnt="8">
        <dgm:presLayoutVars>
          <dgm:bulletEnabled val="1"/>
        </dgm:presLayoutVars>
      </dgm:prSet>
      <dgm:spPr/>
      <dgm:t>
        <a:bodyPr/>
        <a:lstStyle/>
        <a:p>
          <a:endParaRPr lang="en-IN"/>
        </a:p>
      </dgm:t>
    </dgm:pt>
    <dgm:pt modelId="{FFF12E41-2601-4B94-990B-8D32167255B1}" type="pres">
      <dgm:prSet presAssocID="{D3844AF9-9AC0-4DE9-B334-A17A94CE4B7C}" presName="childShp" presStyleLbl="bgAccFollowNode1" presStyleIdx="1" presStyleCnt="8">
        <dgm:presLayoutVars>
          <dgm:bulletEnabled val="1"/>
        </dgm:presLayoutVars>
      </dgm:prSet>
      <dgm:spPr/>
      <dgm:t>
        <a:bodyPr/>
        <a:lstStyle/>
        <a:p>
          <a:endParaRPr lang="en-IN"/>
        </a:p>
      </dgm:t>
    </dgm:pt>
    <dgm:pt modelId="{94C55F9B-BC7E-4185-9F5D-9DFB9EC73DB3}" type="pres">
      <dgm:prSet presAssocID="{2950A5BF-794C-4C85-886A-CEE2717F678A}" presName="spacing" presStyleCnt="0"/>
      <dgm:spPr/>
    </dgm:pt>
    <dgm:pt modelId="{ED2EE940-7776-41AB-8F15-7E89E01EF59A}" type="pres">
      <dgm:prSet presAssocID="{9B20B58F-C458-4E48-B75A-26D62E2EE398}" presName="linNode" presStyleCnt="0"/>
      <dgm:spPr/>
    </dgm:pt>
    <dgm:pt modelId="{0BB56099-E043-4D0B-99B0-A2ACCB5A6FD9}" type="pres">
      <dgm:prSet presAssocID="{9B20B58F-C458-4E48-B75A-26D62E2EE398}" presName="parentShp" presStyleLbl="node1" presStyleIdx="2" presStyleCnt="8">
        <dgm:presLayoutVars>
          <dgm:bulletEnabled val="1"/>
        </dgm:presLayoutVars>
      </dgm:prSet>
      <dgm:spPr/>
      <dgm:t>
        <a:bodyPr/>
        <a:lstStyle/>
        <a:p>
          <a:endParaRPr lang="en-IN"/>
        </a:p>
      </dgm:t>
    </dgm:pt>
    <dgm:pt modelId="{DE8E8E6B-FD8C-4818-98FA-89564A7BD63D}" type="pres">
      <dgm:prSet presAssocID="{9B20B58F-C458-4E48-B75A-26D62E2EE398}" presName="childShp" presStyleLbl="bgAccFollowNode1" presStyleIdx="2" presStyleCnt="8">
        <dgm:presLayoutVars>
          <dgm:bulletEnabled val="1"/>
        </dgm:presLayoutVars>
      </dgm:prSet>
      <dgm:spPr/>
      <dgm:t>
        <a:bodyPr/>
        <a:lstStyle/>
        <a:p>
          <a:endParaRPr lang="en-IN"/>
        </a:p>
      </dgm:t>
    </dgm:pt>
    <dgm:pt modelId="{6691C802-7E61-447A-AB4C-EBCC2C09F933}" type="pres">
      <dgm:prSet presAssocID="{4AD69305-7597-4CAC-B180-B5368DCD6025}" presName="spacing" presStyleCnt="0"/>
      <dgm:spPr/>
    </dgm:pt>
    <dgm:pt modelId="{28EC1DCA-E6AB-4A51-BCE2-8523D5F11A31}" type="pres">
      <dgm:prSet presAssocID="{3C183FBE-C752-48DA-BDF1-52AF80458F4C}" presName="linNode" presStyleCnt="0"/>
      <dgm:spPr/>
    </dgm:pt>
    <dgm:pt modelId="{045C3B94-ACC5-4B94-8A3F-2959C835247E}" type="pres">
      <dgm:prSet presAssocID="{3C183FBE-C752-48DA-BDF1-52AF80458F4C}" presName="parentShp" presStyleLbl="node1" presStyleIdx="3" presStyleCnt="8">
        <dgm:presLayoutVars>
          <dgm:bulletEnabled val="1"/>
        </dgm:presLayoutVars>
      </dgm:prSet>
      <dgm:spPr/>
      <dgm:t>
        <a:bodyPr/>
        <a:lstStyle/>
        <a:p>
          <a:endParaRPr lang="en-IN"/>
        </a:p>
      </dgm:t>
    </dgm:pt>
    <dgm:pt modelId="{0C3E0ABC-2966-4002-8CF7-949165C47416}" type="pres">
      <dgm:prSet presAssocID="{3C183FBE-C752-48DA-BDF1-52AF80458F4C}" presName="childShp" presStyleLbl="bgAccFollowNode1" presStyleIdx="3" presStyleCnt="8">
        <dgm:presLayoutVars>
          <dgm:bulletEnabled val="1"/>
        </dgm:presLayoutVars>
      </dgm:prSet>
      <dgm:spPr/>
      <dgm:t>
        <a:bodyPr/>
        <a:lstStyle/>
        <a:p>
          <a:endParaRPr lang="en-IN"/>
        </a:p>
      </dgm:t>
    </dgm:pt>
    <dgm:pt modelId="{9E784A7D-2BBF-44A7-BCA4-E98F734FC2B9}" type="pres">
      <dgm:prSet presAssocID="{B586A14D-DDCC-4908-98E4-6B28D7A971A1}" presName="spacing" presStyleCnt="0"/>
      <dgm:spPr/>
    </dgm:pt>
    <dgm:pt modelId="{A71CE996-22E8-4809-90A9-242C60EB3346}" type="pres">
      <dgm:prSet presAssocID="{0E406227-0696-40FD-BE10-DD2CEBA8EA3A}" presName="linNode" presStyleCnt="0"/>
      <dgm:spPr/>
    </dgm:pt>
    <dgm:pt modelId="{FF9682AB-1962-419E-9238-C20F5175E5FF}" type="pres">
      <dgm:prSet presAssocID="{0E406227-0696-40FD-BE10-DD2CEBA8EA3A}" presName="parentShp" presStyleLbl="node1" presStyleIdx="4" presStyleCnt="8">
        <dgm:presLayoutVars>
          <dgm:bulletEnabled val="1"/>
        </dgm:presLayoutVars>
      </dgm:prSet>
      <dgm:spPr/>
      <dgm:t>
        <a:bodyPr/>
        <a:lstStyle/>
        <a:p>
          <a:endParaRPr lang="en-IN"/>
        </a:p>
      </dgm:t>
    </dgm:pt>
    <dgm:pt modelId="{9A37FCCB-647D-44DB-B2AA-4C28B3329CBC}" type="pres">
      <dgm:prSet presAssocID="{0E406227-0696-40FD-BE10-DD2CEBA8EA3A}" presName="childShp" presStyleLbl="bgAccFollowNode1" presStyleIdx="4" presStyleCnt="8">
        <dgm:presLayoutVars>
          <dgm:bulletEnabled val="1"/>
        </dgm:presLayoutVars>
      </dgm:prSet>
      <dgm:spPr/>
      <dgm:t>
        <a:bodyPr/>
        <a:lstStyle/>
        <a:p>
          <a:endParaRPr lang="en-IN"/>
        </a:p>
      </dgm:t>
    </dgm:pt>
    <dgm:pt modelId="{58FB18D2-EE13-4E52-847B-A5F021FC93E9}" type="pres">
      <dgm:prSet presAssocID="{652AF8E0-FA94-4B62-9E58-03B00162AAC2}" presName="spacing" presStyleCnt="0"/>
      <dgm:spPr/>
    </dgm:pt>
    <dgm:pt modelId="{3ADC5E14-419E-4096-88F6-462F26E9968B}" type="pres">
      <dgm:prSet presAssocID="{16EE0726-6ECA-46BF-B6CD-42444FF636CA}" presName="linNode" presStyleCnt="0"/>
      <dgm:spPr/>
    </dgm:pt>
    <dgm:pt modelId="{25DC1B2B-E134-4998-81E7-A25D83BA2C2F}" type="pres">
      <dgm:prSet presAssocID="{16EE0726-6ECA-46BF-B6CD-42444FF636CA}" presName="parentShp" presStyleLbl="node1" presStyleIdx="5" presStyleCnt="8">
        <dgm:presLayoutVars>
          <dgm:bulletEnabled val="1"/>
        </dgm:presLayoutVars>
      </dgm:prSet>
      <dgm:spPr/>
      <dgm:t>
        <a:bodyPr/>
        <a:lstStyle/>
        <a:p>
          <a:endParaRPr lang="en-IN"/>
        </a:p>
      </dgm:t>
    </dgm:pt>
    <dgm:pt modelId="{A79495F2-60E4-4B0F-B12D-82044195493A}" type="pres">
      <dgm:prSet presAssocID="{16EE0726-6ECA-46BF-B6CD-42444FF636CA}" presName="childShp" presStyleLbl="bgAccFollowNode1" presStyleIdx="5" presStyleCnt="8">
        <dgm:presLayoutVars>
          <dgm:bulletEnabled val="1"/>
        </dgm:presLayoutVars>
      </dgm:prSet>
      <dgm:spPr/>
      <dgm:t>
        <a:bodyPr/>
        <a:lstStyle/>
        <a:p>
          <a:endParaRPr lang="en-IN"/>
        </a:p>
      </dgm:t>
    </dgm:pt>
    <dgm:pt modelId="{7578CE92-0F63-4C54-8B2B-644F18477864}" type="pres">
      <dgm:prSet presAssocID="{BF04404E-DC39-4E63-BC68-CFA132368689}" presName="spacing" presStyleCnt="0"/>
      <dgm:spPr/>
    </dgm:pt>
    <dgm:pt modelId="{BEFF1DCC-BD30-4571-A383-BCC38DCF5BD4}" type="pres">
      <dgm:prSet presAssocID="{6F1C01A9-6C69-409D-B0A0-8FA323071920}" presName="linNode" presStyleCnt="0"/>
      <dgm:spPr/>
    </dgm:pt>
    <dgm:pt modelId="{9BAEF530-EACA-4834-8559-DBDE0561F6A9}" type="pres">
      <dgm:prSet presAssocID="{6F1C01A9-6C69-409D-B0A0-8FA323071920}" presName="parentShp" presStyleLbl="node1" presStyleIdx="6" presStyleCnt="8">
        <dgm:presLayoutVars>
          <dgm:bulletEnabled val="1"/>
        </dgm:presLayoutVars>
      </dgm:prSet>
      <dgm:spPr/>
      <dgm:t>
        <a:bodyPr/>
        <a:lstStyle/>
        <a:p>
          <a:endParaRPr lang="en-IN"/>
        </a:p>
      </dgm:t>
    </dgm:pt>
    <dgm:pt modelId="{B42949FB-39DA-4979-9263-707C96B5CE3F}" type="pres">
      <dgm:prSet presAssocID="{6F1C01A9-6C69-409D-B0A0-8FA323071920}" presName="childShp" presStyleLbl="bgAccFollowNode1" presStyleIdx="6" presStyleCnt="8">
        <dgm:presLayoutVars>
          <dgm:bulletEnabled val="1"/>
        </dgm:presLayoutVars>
      </dgm:prSet>
      <dgm:spPr/>
      <dgm:t>
        <a:bodyPr/>
        <a:lstStyle/>
        <a:p>
          <a:endParaRPr lang="en-IN"/>
        </a:p>
      </dgm:t>
    </dgm:pt>
    <dgm:pt modelId="{9BA159F9-FCBF-4DCD-A90C-B8CDF5B3DFB5}" type="pres">
      <dgm:prSet presAssocID="{F98EBAB3-93C8-44FC-8BF9-EA248D8B3890}" presName="spacing" presStyleCnt="0"/>
      <dgm:spPr/>
    </dgm:pt>
    <dgm:pt modelId="{DFE55828-0204-456C-BBE6-7FB4F7A1EBF4}" type="pres">
      <dgm:prSet presAssocID="{C815CCC9-63DC-4C8F-8EC6-BEE6CDF05F70}" presName="linNode" presStyleCnt="0"/>
      <dgm:spPr/>
    </dgm:pt>
    <dgm:pt modelId="{28B7A999-DE20-4566-B8AA-CBB7E7E9BD4B}" type="pres">
      <dgm:prSet presAssocID="{C815CCC9-63DC-4C8F-8EC6-BEE6CDF05F70}" presName="parentShp" presStyleLbl="node1" presStyleIdx="7" presStyleCnt="8">
        <dgm:presLayoutVars>
          <dgm:bulletEnabled val="1"/>
        </dgm:presLayoutVars>
      </dgm:prSet>
      <dgm:spPr/>
      <dgm:t>
        <a:bodyPr/>
        <a:lstStyle/>
        <a:p>
          <a:endParaRPr lang="en-IN"/>
        </a:p>
      </dgm:t>
    </dgm:pt>
    <dgm:pt modelId="{E73DCEA9-493F-42A9-97F9-C8677CC81C38}" type="pres">
      <dgm:prSet presAssocID="{C815CCC9-63DC-4C8F-8EC6-BEE6CDF05F70}" presName="childShp" presStyleLbl="bgAccFollowNode1" presStyleIdx="7" presStyleCnt="8">
        <dgm:presLayoutVars>
          <dgm:bulletEnabled val="1"/>
        </dgm:presLayoutVars>
      </dgm:prSet>
      <dgm:spPr/>
      <dgm:t>
        <a:bodyPr/>
        <a:lstStyle/>
        <a:p>
          <a:endParaRPr lang="en-IN"/>
        </a:p>
      </dgm:t>
    </dgm:pt>
  </dgm:ptLst>
  <dgm:cxnLst>
    <dgm:cxn modelId="{F3371C02-57B8-47C2-9754-1AB6E6A6FC33}" srcId="{0E406227-0696-40FD-BE10-DD2CEBA8EA3A}" destId="{AC01AA67-EFEC-4471-83A9-015AAA270FEA}" srcOrd="0" destOrd="0" parTransId="{1B378E5D-4F18-4135-B9A9-337F59B76326}" sibTransId="{8E0E4FF8-682C-4A66-9D59-4AF845581877}"/>
    <dgm:cxn modelId="{F89F860F-E8CB-4DEB-AD3B-F4EBD6AC094E}" type="presOf" srcId="{9B20B58F-C458-4E48-B75A-26D62E2EE398}" destId="{0BB56099-E043-4D0B-99B0-A2ACCB5A6FD9}" srcOrd="0" destOrd="0" presId="urn:microsoft.com/office/officeart/2005/8/layout/vList6"/>
    <dgm:cxn modelId="{9C61C642-B2F1-48DA-8AA2-3A8C35C55D2C}" type="presOf" srcId="{A5E9D96D-175C-46B3-A704-3D9A2A580118}" destId="{DE8E8E6B-FD8C-4818-98FA-89564A7BD63D}" srcOrd="0" destOrd="0" presId="urn:microsoft.com/office/officeart/2005/8/layout/vList6"/>
    <dgm:cxn modelId="{8EAAC3C8-78B2-45DB-A78F-0F576354D689}" type="presOf" srcId="{C815CCC9-63DC-4C8F-8EC6-BEE6CDF05F70}" destId="{28B7A999-DE20-4566-B8AA-CBB7E7E9BD4B}" srcOrd="0" destOrd="0" presId="urn:microsoft.com/office/officeart/2005/8/layout/vList6"/>
    <dgm:cxn modelId="{7F0700CF-5A1C-4FB4-AFDE-CFBBEF8D657B}" type="presOf" srcId="{16EE0726-6ECA-46BF-B6CD-42444FF636CA}" destId="{25DC1B2B-E134-4998-81E7-A25D83BA2C2F}" srcOrd="0" destOrd="0" presId="urn:microsoft.com/office/officeart/2005/8/layout/vList6"/>
    <dgm:cxn modelId="{185EB7DD-AD2C-43FF-A3F1-09FB6B60114C}" type="presOf" srcId="{14507687-970A-4360-983F-6338171247AB}" destId="{373BB7C8-6426-462C-9F80-85442D9843EF}" srcOrd="0" destOrd="0" presId="urn:microsoft.com/office/officeart/2005/8/layout/vList6"/>
    <dgm:cxn modelId="{D77CD209-21F1-4665-8F45-6F9B50C1D0C1}" type="presOf" srcId="{B48AB2E3-90F8-4791-A681-7D86EFB02FB8}" destId="{C175BC58-919B-473E-9937-2B3510C67F32}" srcOrd="0" destOrd="0" presId="urn:microsoft.com/office/officeart/2005/8/layout/vList6"/>
    <dgm:cxn modelId="{CA6E7AEA-6D4F-4F4A-B8AF-226D252CD529}" srcId="{6F1C01A9-6C69-409D-B0A0-8FA323071920}" destId="{7EF622DE-C1D2-471D-94CE-8D193CF694E6}" srcOrd="0" destOrd="0" parTransId="{B8224CB0-3D5A-48A1-9D76-FE54444D9238}" sibTransId="{24E9E1D0-C3F1-460B-89BF-75E35F45398E}"/>
    <dgm:cxn modelId="{7027683E-A2AF-4B90-9A57-39481E468DA9}" type="presOf" srcId="{D3844AF9-9AC0-4DE9-B334-A17A94CE4B7C}" destId="{4E819443-EF0A-423D-B9EB-415341623F62}" srcOrd="0" destOrd="0" presId="urn:microsoft.com/office/officeart/2005/8/layout/vList6"/>
    <dgm:cxn modelId="{AFF26E49-12A7-4193-96C6-CEEE842EC741}" type="presOf" srcId="{6F1C01A9-6C69-409D-B0A0-8FA323071920}" destId="{9BAEF530-EACA-4834-8559-DBDE0561F6A9}" srcOrd="0" destOrd="0" presId="urn:microsoft.com/office/officeart/2005/8/layout/vList6"/>
    <dgm:cxn modelId="{AEDD3660-4394-426C-8E23-F66B5F82C5C0}" srcId="{9B20B58F-C458-4E48-B75A-26D62E2EE398}" destId="{A5E9D96D-175C-46B3-A704-3D9A2A580118}" srcOrd="0" destOrd="0" parTransId="{EA07A094-2C1C-43AE-BBF0-A7CE9848E7F8}" sibTransId="{D3E7DBC0-A00C-4557-BC17-44C107709466}"/>
    <dgm:cxn modelId="{599426CC-E73A-46AA-8525-ED42F15FAAD5}" srcId="{D3844AF9-9AC0-4DE9-B334-A17A94CE4B7C}" destId="{42DC4BAB-C303-4AD2-ACA0-1BC1EB128DFC}" srcOrd="0" destOrd="0" parTransId="{F4963B80-45D9-424A-B193-8F013D890BD7}" sibTransId="{62CCB107-5B48-4106-9CC6-B68673C37F27}"/>
    <dgm:cxn modelId="{9EBCC6CA-122A-40B2-9490-04A1320C6B81}" type="presOf" srcId="{0E406227-0696-40FD-BE10-DD2CEBA8EA3A}" destId="{FF9682AB-1962-419E-9238-C20F5175E5FF}" srcOrd="0" destOrd="0" presId="urn:microsoft.com/office/officeart/2005/8/layout/vList6"/>
    <dgm:cxn modelId="{ED2C1D62-454F-4A26-B4CC-6164E9EA38C7}" srcId="{3C183FBE-C752-48DA-BDF1-52AF80458F4C}" destId="{85191F56-B9C9-4C09-AF46-E7B055E531D9}" srcOrd="0" destOrd="0" parTransId="{BB3696BD-0ABA-4EF9-A70C-025E662B5C26}" sibTransId="{2664525A-B8E7-4D52-B289-D590FAB22701}"/>
    <dgm:cxn modelId="{EF1986AC-3E8F-40EE-9F25-7FF0A20137D1}" srcId="{16EE0726-6ECA-46BF-B6CD-42444FF636CA}" destId="{DE5959AB-10E7-4138-A8AC-636F4DB55D5D}" srcOrd="0" destOrd="0" parTransId="{F7F4C908-2C3A-42DF-863C-90E98550B1BF}" sibTransId="{78A4BAB6-C176-44AB-B885-A10B73258CB9}"/>
    <dgm:cxn modelId="{5564A674-FB19-4444-B0C9-741156A083BE}" type="presOf" srcId="{42DC4BAB-C303-4AD2-ACA0-1BC1EB128DFC}" destId="{FFF12E41-2601-4B94-990B-8D32167255B1}" srcOrd="0" destOrd="0" presId="urn:microsoft.com/office/officeart/2005/8/layout/vList6"/>
    <dgm:cxn modelId="{CA6A1360-C197-4938-9A5E-4854139AC77F}" srcId="{14507687-970A-4360-983F-6338171247AB}" destId="{9B20B58F-C458-4E48-B75A-26D62E2EE398}" srcOrd="2" destOrd="0" parTransId="{2D791461-EB81-4D1D-AE09-9FAC2852C412}" sibTransId="{4AD69305-7597-4CAC-B180-B5368DCD6025}"/>
    <dgm:cxn modelId="{9F7151D7-AF1E-48BF-BC46-A4B5B1E18D0C}" srcId="{C815CCC9-63DC-4C8F-8EC6-BEE6CDF05F70}" destId="{B76739B0-26C6-4309-A774-9502CC5CF121}" srcOrd="0" destOrd="0" parTransId="{B8CD53D9-0143-4EF5-B091-F81424BBB0FC}" sibTransId="{4A5E610C-5B31-439E-B6E2-1376181DA34C}"/>
    <dgm:cxn modelId="{755B61A0-6ABE-4AF4-930C-97A93FB0894F}" type="presOf" srcId="{B76739B0-26C6-4309-A774-9502CC5CF121}" destId="{E73DCEA9-493F-42A9-97F9-C8677CC81C38}" srcOrd="0" destOrd="0" presId="urn:microsoft.com/office/officeart/2005/8/layout/vList6"/>
    <dgm:cxn modelId="{560DB36A-7C12-4D92-850E-E05DE3ABABEF}" type="presOf" srcId="{9B18C841-F8B4-47CA-9665-75D283CAC25D}" destId="{A1BC0E9A-8963-4864-AD97-AA425F9CB547}" srcOrd="0" destOrd="0" presId="urn:microsoft.com/office/officeart/2005/8/layout/vList6"/>
    <dgm:cxn modelId="{F33F818A-46E5-48D4-875F-D19202C8780F}" srcId="{14507687-970A-4360-983F-6338171247AB}" destId="{3C183FBE-C752-48DA-BDF1-52AF80458F4C}" srcOrd="3" destOrd="0" parTransId="{DF6FFD8A-A774-45B9-9CDD-9225AB3DBAF7}" sibTransId="{B586A14D-DDCC-4908-98E4-6B28D7A971A1}"/>
    <dgm:cxn modelId="{31A5BA7C-C034-4726-93D6-F6EFAF807B23}" srcId="{B48AB2E3-90F8-4791-A681-7D86EFB02FB8}" destId="{9B18C841-F8B4-47CA-9665-75D283CAC25D}" srcOrd="0" destOrd="0" parTransId="{81AAF5A1-2D90-4DD4-9B90-541384BB5720}" sibTransId="{0BC51AB5-F51C-49BB-ADA4-EABF09D74AC6}"/>
    <dgm:cxn modelId="{8722C4A2-2C3E-430F-BF1A-F5C6215E603B}" srcId="{14507687-970A-4360-983F-6338171247AB}" destId="{D3844AF9-9AC0-4DE9-B334-A17A94CE4B7C}" srcOrd="1" destOrd="0" parTransId="{C943ECF7-CF46-49D2-812A-2A274663C155}" sibTransId="{2950A5BF-794C-4C85-886A-CEE2717F678A}"/>
    <dgm:cxn modelId="{CC0C6270-6CB7-445D-92DF-54B5CDEF9895}" type="presOf" srcId="{85191F56-B9C9-4C09-AF46-E7B055E531D9}" destId="{0C3E0ABC-2966-4002-8CF7-949165C47416}" srcOrd="0" destOrd="0" presId="urn:microsoft.com/office/officeart/2005/8/layout/vList6"/>
    <dgm:cxn modelId="{5323C4BB-1988-4FA2-9F7C-4A32018E0E75}" srcId="{14507687-970A-4360-983F-6338171247AB}" destId="{C815CCC9-63DC-4C8F-8EC6-BEE6CDF05F70}" srcOrd="7" destOrd="0" parTransId="{BEE65DBF-D7C3-4CD2-8CCA-347E64209098}" sibTransId="{06C219E0-8F2B-4F09-A42A-4390DF7C5DFB}"/>
    <dgm:cxn modelId="{45DF77B8-C22C-40F2-825E-EADD322C1DA6}" type="presOf" srcId="{7EF622DE-C1D2-471D-94CE-8D193CF694E6}" destId="{B42949FB-39DA-4979-9263-707C96B5CE3F}" srcOrd="0" destOrd="0" presId="urn:microsoft.com/office/officeart/2005/8/layout/vList6"/>
    <dgm:cxn modelId="{FA426788-3065-42EC-9C38-1C4D22219820}" srcId="{14507687-970A-4360-983F-6338171247AB}" destId="{B48AB2E3-90F8-4791-A681-7D86EFB02FB8}" srcOrd="0" destOrd="0" parTransId="{955145DE-4DE4-48C9-9688-6B4801E4430C}" sibTransId="{24EEC27B-6467-4EDE-874C-333019A78232}"/>
    <dgm:cxn modelId="{0DAB2942-A339-4172-9518-6D7AB198AC9C}" type="presOf" srcId="{AC01AA67-EFEC-4471-83A9-015AAA270FEA}" destId="{9A37FCCB-647D-44DB-B2AA-4C28B3329CBC}" srcOrd="0" destOrd="0" presId="urn:microsoft.com/office/officeart/2005/8/layout/vList6"/>
    <dgm:cxn modelId="{354635CD-B613-46BA-BDA7-C03E093FB392}" srcId="{14507687-970A-4360-983F-6338171247AB}" destId="{0E406227-0696-40FD-BE10-DD2CEBA8EA3A}" srcOrd="4" destOrd="0" parTransId="{07B538F9-923B-451A-8762-1895943CBFC3}" sibTransId="{652AF8E0-FA94-4B62-9E58-03B00162AAC2}"/>
    <dgm:cxn modelId="{453C5FA1-D8F7-4ACD-BD3D-B71EE330B3DB}" srcId="{14507687-970A-4360-983F-6338171247AB}" destId="{6F1C01A9-6C69-409D-B0A0-8FA323071920}" srcOrd="6" destOrd="0" parTransId="{B12A1D12-8971-4BAF-8AEB-EB5FFCA1480E}" sibTransId="{F98EBAB3-93C8-44FC-8BF9-EA248D8B3890}"/>
    <dgm:cxn modelId="{D188DA01-7DDE-4DE8-AE71-FE7551CFEA61}" type="presOf" srcId="{3C183FBE-C752-48DA-BDF1-52AF80458F4C}" destId="{045C3B94-ACC5-4B94-8A3F-2959C835247E}" srcOrd="0" destOrd="0" presId="urn:microsoft.com/office/officeart/2005/8/layout/vList6"/>
    <dgm:cxn modelId="{51650BF8-9660-4C7F-87DA-B0355E6B4AEC}" srcId="{14507687-970A-4360-983F-6338171247AB}" destId="{16EE0726-6ECA-46BF-B6CD-42444FF636CA}" srcOrd="5" destOrd="0" parTransId="{5BF71FDC-2DE8-448A-9250-F5596ACAF614}" sibTransId="{BF04404E-DC39-4E63-BC68-CFA132368689}"/>
    <dgm:cxn modelId="{8D6AD2F4-35FD-4C85-8443-5B753DA44612}" type="presOf" srcId="{DE5959AB-10E7-4138-A8AC-636F4DB55D5D}" destId="{A79495F2-60E4-4B0F-B12D-82044195493A}" srcOrd="0" destOrd="0" presId="urn:microsoft.com/office/officeart/2005/8/layout/vList6"/>
    <dgm:cxn modelId="{254581F5-FD8F-4350-9A91-1D34A19052D5}" type="presParOf" srcId="{373BB7C8-6426-462C-9F80-85442D9843EF}" destId="{72176016-EE15-42F9-AD2D-86B8404CB659}" srcOrd="0" destOrd="0" presId="urn:microsoft.com/office/officeart/2005/8/layout/vList6"/>
    <dgm:cxn modelId="{3CB391E9-CBFB-4804-BADE-E9B1CA089EBF}" type="presParOf" srcId="{72176016-EE15-42F9-AD2D-86B8404CB659}" destId="{C175BC58-919B-473E-9937-2B3510C67F32}" srcOrd="0" destOrd="0" presId="urn:microsoft.com/office/officeart/2005/8/layout/vList6"/>
    <dgm:cxn modelId="{F9DBB416-0242-4E6D-99E5-313BD822F0B3}" type="presParOf" srcId="{72176016-EE15-42F9-AD2D-86B8404CB659}" destId="{A1BC0E9A-8963-4864-AD97-AA425F9CB547}" srcOrd="1" destOrd="0" presId="urn:microsoft.com/office/officeart/2005/8/layout/vList6"/>
    <dgm:cxn modelId="{BCCD0184-EE21-46F8-81F3-B67F5C92E919}" type="presParOf" srcId="{373BB7C8-6426-462C-9F80-85442D9843EF}" destId="{27D959DA-53AA-40BF-B2B1-8A7554973C41}" srcOrd="1" destOrd="0" presId="urn:microsoft.com/office/officeart/2005/8/layout/vList6"/>
    <dgm:cxn modelId="{E932D425-6D43-4424-A95D-35AD09378BFF}" type="presParOf" srcId="{373BB7C8-6426-462C-9F80-85442D9843EF}" destId="{4C8ABBF6-37F2-4ABC-85BC-A9AEF656EAED}" srcOrd="2" destOrd="0" presId="urn:microsoft.com/office/officeart/2005/8/layout/vList6"/>
    <dgm:cxn modelId="{2A786C64-3B8E-426E-98A8-E575EB4B5A15}" type="presParOf" srcId="{4C8ABBF6-37F2-4ABC-85BC-A9AEF656EAED}" destId="{4E819443-EF0A-423D-B9EB-415341623F62}" srcOrd="0" destOrd="0" presId="urn:microsoft.com/office/officeart/2005/8/layout/vList6"/>
    <dgm:cxn modelId="{CF647C31-F0FE-48BD-9AFD-56C048F98844}" type="presParOf" srcId="{4C8ABBF6-37F2-4ABC-85BC-A9AEF656EAED}" destId="{FFF12E41-2601-4B94-990B-8D32167255B1}" srcOrd="1" destOrd="0" presId="urn:microsoft.com/office/officeart/2005/8/layout/vList6"/>
    <dgm:cxn modelId="{EA9BA794-F571-4D96-A0D2-477C15651DA0}" type="presParOf" srcId="{373BB7C8-6426-462C-9F80-85442D9843EF}" destId="{94C55F9B-BC7E-4185-9F5D-9DFB9EC73DB3}" srcOrd="3" destOrd="0" presId="urn:microsoft.com/office/officeart/2005/8/layout/vList6"/>
    <dgm:cxn modelId="{F16C4E3D-91AF-44E5-9EAE-684FD6E297C5}" type="presParOf" srcId="{373BB7C8-6426-462C-9F80-85442D9843EF}" destId="{ED2EE940-7776-41AB-8F15-7E89E01EF59A}" srcOrd="4" destOrd="0" presId="urn:microsoft.com/office/officeart/2005/8/layout/vList6"/>
    <dgm:cxn modelId="{B764ADB6-C2F0-4955-9DD9-98B40B844F30}" type="presParOf" srcId="{ED2EE940-7776-41AB-8F15-7E89E01EF59A}" destId="{0BB56099-E043-4D0B-99B0-A2ACCB5A6FD9}" srcOrd="0" destOrd="0" presId="urn:microsoft.com/office/officeart/2005/8/layout/vList6"/>
    <dgm:cxn modelId="{F63F4A83-7365-40B5-91CD-44E8C4951284}" type="presParOf" srcId="{ED2EE940-7776-41AB-8F15-7E89E01EF59A}" destId="{DE8E8E6B-FD8C-4818-98FA-89564A7BD63D}" srcOrd="1" destOrd="0" presId="urn:microsoft.com/office/officeart/2005/8/layout/vList6"/>
    <dgm:cxn modelId="{F2E589E5-8C87-47A2-BCB7-420238F8E61C}" type="presParOf" srcId="{373BB7C8-6426-462C-9F80-85442D9843EF}" destId="{6691C802-7E61-447A-AB4C-EBCC2C09F933}" srcOrd="5" destOrd="0" presId="urn:microsoft.com/office/officeart/2005/8/layout/vList6"/>
    <dgm:cxn modelId="{9D37746A-E9C2-4A1A-9E15-4D8A432208BC}" type="presParOf" srcId="{373BB7C8-6426-462C-9F80-85442D9843EF}" destId="{28EC1DCA-E6AB-4A51-BCE2-8523D5F11A31}" srcOrd="6" destOrd="0" presId="urn:microsoft.com/office/officeart/2005/8/layout/vList6"/>
    <dgm:cxn modelId="{09F6C54C-0A1C-4BEA-BE4D-46EDB7B25CCB}" type="presParOf" srcId="{28EC1DCA-E6AB-4A51-BCE2-8523D5F11A31}" destId="{045C3B94-ACC5-4B94-8A3F-2959C835247E}" srcOrd="0" destOrd="0" presId="urn:microsoft.com/office/officeart/2005/8/layout/vList6"/>
    <dgm:cxn modelId="{CA41B6EC-E3FF-4140-91DC-94AB355FCD0B}" type="presParOf" srcId="{28EC1DCA-E6AB-4A51-BCE2-8523D5F11A31}" destId="{0C3E0ABC-2966-4002-8CF7-949165C47416}" srcOrd="1" destOrd="0" presId="urn:microsoft.com/office/officeart/2005/8/layout/vList6"/>
    <dgm:cxn modelId="{4EBD7E4C-085E-4843-B405-1BA1F6902C87}" type="presParOf" srcId="{373BB7C8-6426-462C-9F80-85442D9843EF}" destId="{9E784A7D-2BBF-44A7-BCA4-E98F734FC2B9}" srcOrd="7" destOrd="0" presId="urn:microsoft.com/office/officeart/2005/8/layout/vList6"/>
    <dgm:cxn modelId="{04AD87AB-6BB8-4779-A0BE-7E99C663B354}" type="presParOf" srcId="{373BB7C8-6426-462C-9F80-85442D9843EF}" destId="{A71CE996-22E8-4809-90A9-242C60EB3346}" srcOrd="8" destOrd="0" presId="urn:microsoft.com/office/officeart/2005/8/layout/vList6"/>
    <dgm:cxn modelId="{F5DF6A95-1DEF-449A-A20E-D20B0A3B1629}" type="presParOf" srcId="{A71CE996-22E8-4809-90A9-242C60EB3346}" destId="{FF9682AB-1962-419E-9238-C20F5175E5FF}" srcOrd="0" destOrd="0" presId="urn:microsoft.com/office/officeart/2005/8/layout/vList6"/>
    <dgm:cxn modelId="{86754439-A019-456D-8B61-40BD7E301152}" type="presParOf" srcId="{A71CE996-22E8-4809-90A9-242C60EB3346}" destId="{9A37FCCB-647D-44DB-B2AA-4C28B3329CBC}" srcOrd="1" destOrd="0" presId="urn:microsoft.com/office/officeart/2005/8/layout/vList6"/>
    <dgm:cxn modelId="{6FDFE51F-8653-456C-A6EE-7E5FC01A5F32}" type="presParOf" srcId="{373BB7C8-6426-462C-9F80-85442D9843EF}" destId="{58FB18D2-EE13-4E52-847B-A5F021FC93E9}" srcOrd="9" destOrd="0" presId="urn:microsoft.com/office/officeart/2005/8/layout/vList6"/>
    <dgm:cxn modelId="{F320D43C-591A-496D-88E1-A33ED53C4961}" type="presParOf" srcId="{373BB7C8-6426-462C-9F80-85442D9843EF}" destId="{3ADC5E14-419E-4096-88F6-462F26E9968B}" srcOrd="10" destOrd="0" presId="urn:microsoft.com/office/officeart/2005/8/layout/vList6"/>
    <dgm:cxn modelId="{14115A5F-CD9D-441A-9DB0-8F0759425481}" type="presParOf" srcId="{3ADC5E14-419E-4096-88F6-462F26E9968B}" destId="{25DC1B2B-E134-4998-81E7-A25D83BA2C2F}" srcOrd="0" destOrd="0" presId="urn:microsoft.com/office/officeart/2005/8/layout/vList6"/>
    <dgm:cxn modelId="{9390B2D8-490F-43D6-B6B5-53353B94C247}" type="presParOf" srcId="{3ADC5E14-419E-4096-88F6-462F26E9968B}" destId="{A79495F2-60E4-4B0F-B12D-82044195493A}" srcOrd="1" destOrd="0" presId="urn:microsoft.com/office/officeart/2005/8/layout/vList6"/>
    <dgm:cxn modelId="{ECF93633-405F-43A1-A593-DD587DB8CB98}" type="presParOf" srcId="{373BB7C8-6426-462C-9F80-85442D9843EF}" destId="{7578CE92-0F63-4C54-8B2B-644F18477864}" srcOrd="11" destOrd="0" presId="urn:microsoft.com/office/officeart/2005/8/layout/vList6"/>
    <dgm:cxn modelId="{AEADE52B-CD63-4D31-B835-6DF56CCEB4A2}" type="presParOf" srcId="{373BB7C8-6426-462C-9F80-85442D9843EF}" destId="{BEFF1DCC-BD30-4571-A383-BCC38DCF5BD4}" srcOrd="12" destOrd="0" presId="urn:microsoft.com/office/officeart/2005/8/layout/vList6"/>
    <dgm:cxn modelId="{53805F33-1E36-4E33-8B2F-1FC799345DBC}" type="presParOf" srcId="{BEFF1DCC-BD30-4571-A383-BCC38DCF5BD4}" destId="{9BAEF530-EACA-4834-8559-DBDE0561F6A9}" srcOrd="0" destOrd="0" presId="urn:microsoft.com/office/officeart/2005/8/layout/vList6"/>
    <dgm:cxn modelId="{E40A5F30-6C1C-4D00-8A45-6FED911D3053}" type="presParOf" srcId="{BEFF1DCC-BD30-4571-A383-BCC38DCF5BD4}" destId="{B42949FB-39DA-4979-9263-707C96B5CE3F}" srcOrd="1" destOrd="0" presId="urn:microsoft.com/office/officeart/2005/8/layout/vList6"/>
    <dgm:cxn modelId="{0CE2ADDF-B8DF-4FBD-BD57-22853C21183E}" type="presParOf" srcId="{373BB7C8-6426-462C-9F80-85442D9843EF}" destId="{9BA159F9-FCBF-4DCD-A90C-B8CDF5B3DFB5}" srcOrd="13" destOrd="0" presId="urn:microsoft.com/office/officeart/2005/8/layout/vList6"/>
    <dgm:cxn modelId="{01AE73E6-3624-4EDA-AA4B-2A76798AED2C}" type="presParOf" srcId="{373BB7C8-6426-462C-9F80-85442D9843EF}" destId="{DFE55828-0204-456C-BBE6-7FB4F7A1EBF4}" srcOrd="14" destOrd="0" presId="urn:microsoft.com/office/officeart/2005/8/layout/vList6"/>
    <dgm:cxn modelId="{381C7921-9864-4BC0-A025-5A2E97F670B7}" type="presParOf" srcId="{DFE55828-0204-456C-BBE6-7FB4F7A1EBF4}" destId="{28B7A999-DE20-4566-B8AA-CBB7E7E9BD4B}" srcOrd="0" destOrd="0" presId="urn:microsoft.com/office/officeart/2005/8/layout/vList6"/>
    <dgm:cxn modelId="{8C7E5FA4-5774-4CAA-A9A0-045652C52B15}" type="presParOf" srcId="{DFE55828-0204-456C-BBE6-7FB4F7A1EBF4}" destId="{E73DCEA9-493F-42A9-97F9-C8677CC81C38}"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45F561-B3BA-457C-944E-6CFB9A91A3A5}">
      <dsp:nvSpPr>
        <dsp:cNvPr id="0" name=""/>
        <dsp:cNvSpPr/>
      </dsp:nvSpPr>
      <dsp:spPr>
        <a:xfrm>
          <a:off x="9689016" y="3776969"/>
          <a:ext cx="125425" cy="441294"/>
        </a:xfrm>
        <a:custGeom>
          <a:avLst/>
          <a:gdLst/>
          <a:ahLst/>
          <a:cxnLst/>
          <a:rect l="0" t="0" r="0" b="0"/>
          <a:pathLst>
            <a:path>
              <a:moveTo>
                <a:pt x="0" y="0"/>
              </a:moveTo>
              <a:lnTo>
                <a:pt x="0" y="300729"/>
              </a:lnTo>
              <a:lnTo>
                <a:pt x="125425" y="300729"/>
              </a:lnTo>
              <a:lnTo>
                <a:pt x="125425" y="441294"/>
              </a:lnTo>
            </a:path>
          </a:pathLst>
        </a:custGeom>
        <a:noFill/>
        <a:ln w="48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E1F125-CCC1-4628-BB14-1A77FE382365}">
      <dsp:nvSpPr>
        <dsp:cNvPr id="0" name=""/>
        <dsp:cNvSpPr/>
      </dsp:nvSpPr>
      <dsp:spPr>
        <a:xfrm>
          <a:off x="7959909" y="3776969"/>
          <a:ext cx="1729107" cy="441294"/>
        </a:xfrm>
        <a:custGeom>
          <a:avLst/>
          <a:gdLst/>
          <a:ahLst/>
          <a:cxnLst/>
          <a:rect l="0" t="0" r="0" b="0"/>
          <a:pathLst>
            <a:path>
              <a:moveTo>
                <a:pt x="1729107" y="0"/>
              </a:moveTo>
              <a:lnTo>
                <a:pt x="1729107" y="300729"/>
              </a:lnTo>
              <a:lnTo>
                <a:pt x="0" y="300729"/>
              </a:lnTo>
              <a:lnTo>
                <a:pt x="0" y="441294"/>
              </a:lnTo>
            </a:path>
          </a:pathLst>
        </a:custGeom>
        <a:noFill/>
        <a:ln w="48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6816AA-611D-4C91-A89C-FA8CDB5B8264}">
      <dsp:nvSpPr>
        <dsp:cNvPr id="0" name=""/>
        <dsp:cNvSpPr/>
      </dsp:nvSpPr>
      <dsp:spPr>
        <a:xfrm>
          <a:off x="8481174" y="2372170"/>
          <a:ext cx="1207841" cy="441284"/>
        </a:xfrm>
        <a:custGeom>
          <a:avLst/>
          <a:gdLst/>
          <a:ahLst/>
          <a:cxnLst/>
          <a:rect l="0" t="0" r="0" b="0"/>
          <a:pathLst>
            <a:path>
              <a:moveTo>
                <a:pt x="0" y="0"/>
              </a:moveTo>
              <a:lnTo>
                <a:pt x="0" y="300719"/>
              </a:lnTo>
              <a:lnTo>
                <a:pt x="1207841" y="300719"/>
              </a:lnTo>
              <a:lnTo>
                <a:pt x="1207841" y="441284"/>
              </a:lnTo>
            </a:path>
          </a:pathLst>
        </a:custGeom>
        <a:noFill/>
        <a:ln w="48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657645-58E0-4BCE-AB2B-3931AE2A42D9}">
      <dsp:nvSpPr>
        <dsp:cNvPr id="0" name=""/>
        <dsp:cNvSpPr/>
      </dsp:nvSpPr>
      <dsp:spPr>
        <a:xfrm>
          <a:off x="7577642" y="2372170"/>
          <a:ext cx="903531" cy="441217"/>
        </a:xfrm>
        <a:custGeom>
          <a:avLst/>
          <a:gdLst/>
          <a:ahLst/>
          <a:cxnLst/>
          <a:rect l="0" t="0" r="0" b="0"/>
          <a:pathLst>
            <a:path>
              <a:moveTo>
                <a:pt x="903531" y="0"/>
              </a:moveTo>
              <a:lnTo>
                <a:pt x="903531" y="300652"/>
              </a:lnTo>
              <a:lnTo>
                <a:pt x="0" y="300652"/>
              </a:lnTo>
              <a:lnTo>
                <a:pt x="0" y="441217"/>
              </a:lnTo>
            </a:path>
          </a:pathLst>
        </a:custGeom>
        <a:noFill/>
        <a:ln w="48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C196D57-6F86-4DBD-9C52-A72D27078D7D}">
      <dsp:nvSpPr>
        <dsp:cNvPr id="0" name=""/>
        <dsp:cNvSpPr/>
      </dsp:nvSpPr>
      <dsp:spPr>
        <a:xfrm>
          <a:off x="5712170" y="2372170"/>
          <a:ext cx="2769004" cy="441217"/>
        </a:xfrm>
        <a:custGeom>
          <a:avLst/>
          <a:gdLst/>
          <a:ahLst/>
          <a:cxnLst/>
          <a:rect l="0" t="0" r="0" b="0"/>
          <a:pathLst>
            <a:path>
              <a:moveTo>
                <a:pt x="2769004" y="0"/>
              </a:moveTo>
              <a:lnTo>
                <a:pt x="2769004" y="300652"/>
              </a:lnTo>
              <a:lnTo>
                <a:pt x="0" y="300652"/>
              </a:lnTo>
              <a:lnTo>
                <a:pt x="0" y="441217"/>
              </a:lnTo>
            </a:path>
          </a:pathLst>
        </a:custGeom>
        <a:noFill/>
        <a:ln w="48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DDBDA84-6284-4355-BD35-737FA46C9E43}">
      <dsp:nvSpPr>
        <dsp:cNvPr id="0" name=""/>
        <dsp:cNvSpPr/>
      </dsp:nvSpPr>
      <dsp:spPr>
        <a:xfrm>
          <a:off x="3824605" y="2372170"/>
          <a:ext cx="4656569" cy="441217"/>
        </a:xfrm>
        <a:custGeom>
          <a:avLst/>
          <a:gdLst/>
          <a:ahLst/>
          <a:cxnLst/>
          <a:rect l="0" t="0" r="0" b="0"/>
          <a:pathLst>
            <a:path>
              <a:moveTo>
                <a:pt x="4656569" y="0"/>
              </a:moveTo>
              <a:lnTo>
                <a:pt x="4656569" y="300652"/>
              </a:lnTo>
              <a:lnTo>
                <a:pt x="0" y="300652"/>
              </a:lnTo>
              <a:lnTo>
                <a:pt x="0" y="441217"/>
              </a:lnTo>
            </a:path>
          </a:pathLst>
        </a:custGeom>
        <a:noFill/>
        <a:ln w="48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4ACFCB-F3AD-4123-B8FA-0257EB567737}">
      <dsp:nvSpPr>
        <dsp:cNvPr id="0" name=""/>
        <dsp:cNvSpPr/>
      </dsp:nvSpPr>
      <dsp:spPr>
        <a:xfrm>
          <a:off x="5011935" y="878988"/>
          <a:ext cx="3469238" cy="529667"/>
        </a:xfrm>
        <a:custGeom>
          <a:avLst/>
          <a:gdLst/>
          <a:ahLst/>
          <a:cxnLst/>
          <a:rect l="0" t="0" r="0" b="0"/>
          <a:pathLst>
            <a:path>
              <a:moveTo>
                <a:pt x="0" y="0"/>
              </a:moveTo>
              <a:lnTo>
                <a:pt x="0" y="389102"/>
              </a:lnTo>
              <a:lnTo>
                <a:pt x="3469238" y="389102"/>
              </a:lnTo>
              <a:lnTo>
                <a:pt x="3469238" y="529667"/>
              </a:lnTo>
            </a:path>
          </a:pathLst>
        </a:custGeom>
        <a:noFill/>
        <a:ln w="48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4AAABC-F5CD-4899-9EBD-9618A891D4B0}">
      <dsp:nvSpPr>
        <dsp:cNvPr id="0" name=""/>
        <dsp:cNvSpPr/>
      </dsp:nvSpPr>
      <dsp:spPr>
        <a:xfrm>
          <a:off x="1423325" y="2372161"/>
          <a:ext cx="91440" cy="441294"/>
        </a:xfrm>
        <a:custGeom>
          <a:avLst/>
          <a:gdLst/>
          <a:ahLst/>
          <a:cxnLst/>
          <a:rect l="0" t="0" r="0" b="0"/>
          <a:pathLst>
            <a:path>
              <a:moveTo>
                <a:pt x="45720" y="0"/>
              </a:moveTo>
              <a:lnTo>
                <a:pt x="45720" y="441294"/>
              </a:lnTo>
            </a:path>
          </a:pathLst>
        </a:custGeom>
        <a:noFill/>
        <a:ln w="48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C4E2D8-5811-4010-A170-FBAFB6675891}">
      <dsp:nvSpPr>
        <dsp:cNvPr id="0" name=""/>
        <dsp:cNvSpPr/>
      </dsp:nvSpPr>
      <dsp:spPr>
        <a:xfrm>
          <a:off x="1469045" y="878988"/>
          <a:ext cx="3542890" cy="529658"/>
        </a:xfrm>
        <a:custGeom>
          <a:avLst/>
          <a:gdLst/>
          <a:ahLst/>
          <a:cxnLst/>
          <a:rect l="0" t="0" r="0" b="0"/>
          <a:pathLst>
            <a:path>
              <a:moveTo>
                <a:pt x="3542890" y="0"/>
              </a:moveTo>
              <a:lnTo>
                <a:pt x="3542890" y="389093"/>
              </a:lnTo>
              <a:lnTo>
                <a:pt x="0" y="389093"/>
              </a:lnTo>
              <a:lnTo>
                <a:pt x="0" y="529658"/>
              </a:lnTo>
            </a:path>
          </a:pathLst>
        </a:custGeom>
        <a:noFill/>
        <a:ln w="48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B1B694-5FDF-4F7E-BD1A-2093444AA484}">
      <dsp:nvSpPr>
        <dsp:cNvPr id="0" name=""/>
        <dsp:cNvSpPr/>
      </dsp:nvSpPr>
      <dsp:spPr>
        <a:xfrm>
          <a:off x="3965673" y="-84525"/>
          <a:ext cx="2092524" cy="963513"/>
        </a:xfrm>
        <a:prstGeom prst="roundRect">
          <a:avLst>
            <a:gd name="adj" fmla="val 10000"/>
          </a:avLst>
        </a:prstGeom>
        <a:gradFill rotWithShape="0">
          <a:gsLst>
            <a:gs pos="0">
              <a:schemeClr val="accent1">
                <a:hueOff val="0"/>
                <a:satOff val="0"/>
                <a:lumOff val="0"/>
                <a:alphaOff val="0"/>
                <a:tint val="58000"/>
                <a:satMod val="300000"/>
              </a:schemeClr>
            </a:gs>
            <a:gs pos="100000">
              <a:schemeClr val="accent1">
                <a:hueOff val="0"/>
                <a:satOff val="0"/>
                <a:lumOff val="0"/>
                <a:alphaOff val="0"/>
                <a:tint val="68000"/>
                <a:satMod val="300000"/>
              </a:schemeClr>
            </a:gs>
          </a:gsLst>
          <a:path path="rect">
            <a:fillToRect l="50000" t="50000" r="50000" b="50000"/>
          </a:path>
        </a:gradFill>
        <a:ln>
          <a:noFill/>
        </a:ln>
        <a:effectLst>
          <a:outerShdw blurRad="45000" dist="25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A6B8732-C744-41B3-9130-DAFB718580FC}">
      <dsp:nvSpPr>
        <dsp:cNvPr id="0" name=""/>
        <dsp:cNvSpPr/>
      </dsp:nvSpPr>
      <dsp:spPr>
        <a:xfrm>
          <a:off x="4134267" y="75639"/>
          <a:ext cx="2092524" cy="963513"/>
        </a:xfrm>
        <a:prstGeom prst="roundRect">
          <a:avLst>
            <a:gd name="adj" fmla="val 10000"/>
          </a:avLst>
        </a:prstGeom>
        <a:solidFill>
          <a:schemeClr val="lt1">
            <a:alpha val="90000"/>
            <a:hueOff val="0"/>
            <a:satOff val="0"/>
            <a:lumOff val="0"/>
            <a:alphaOff val="0"/>
          </a:schemeClr>
        </a:solidFill>
        <a:ln w="635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IN" sz="2800" b="1" kern="1200" dirty="0"/>
            <a:t>Assessment</a:t>
          </a:r>
          <a:endParaRPr lang="en-GB" sz="2000" b="1" kern="1200" dirty="0"/>
        </a:p>
      </dsp:txBody>
      <dsp:txXfrm>
        <a:off x="4162487" y="103859"/>
        <a:ext cx="2036084" cy="907073"/>
      </dsp:txXfrm>
    </dsp:sp>
    <dsp:sp modelId="{110F7DB7-3CD0-47EB-934F-DCC2C5BD9639}">
      <dsp:nvSpPr>
        <dsp:cNvPr id="0" name=""/>
        <dsp:cNvSpPr/>
      </dsp:nvSpPr>
      <dsp:spPr>
        <a:xfrm>
          <a:off x="710372" y="1408647"/>
          <a:ext cx="1517344" cy="963513"/>
        </a:xfrm>
        <a:prstGeom prst="roundRect">
          <a:avLst>
            <a:gd name="adj" fmla="val 10000"/>
          </a:avLst>
        </a:prstGeom>
        <a:gradFill rotWithShape="0">
          <a:gsLst>
            <a:gs pos="0">
              <a:schemeClr val="accent1">
                <a:hueOff val="0"/>
                <a:satOff val="0"/>
                <a:lumOff val="0"/>
                <a:alphaOff val="0"/>
                <a:tint val="58000"/>
                <a:satMod val="300000"/>
              </a:schemeClr>
            </a:gs>
            <a:gs pos="100000">
              <a:schemeClr val="accent1">
                <a:hueOff val="0"/>
                <a:satOff val="0"/>
                <a:lumOff val="0"/>
                <a:alphaOff val="0"/>
                <a:tint val="68000"/>
                <a:satMod val="300000"/>
              </a:schemeClr>
            </a:gs>
          </a:gsLst>
          <a:path path="rect">
            <a:fillToRect l="50000" t="50000" r="50000" b="50000"/>
          </a:path>
        </a:gradFill>
        <a:ln>
          <a:noFill/>
        </a:ln>
        <a:effectLst>
          <a:outerShdw blurRad="45000" dist="25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54AFE94E-89F1-46E9-A120-48BE42921426}">
      <dsp:nvSpPr>
        <dsp:cNvPr id="0" name=""/>
        <dsp:cNvSpPr/>
      </dsp:nvSpPr>
      <dsp:spPr>
        <a:xfrm>
          <a:off x="878966" y="1568811"/>
          <a:ext cx="1517344" cy="963513"/>
        </a:xfrm>
        <a:prstGeom prst="roundRect">
          <a:avLst>
            <a:gd name="adj" fmla="val 10000"/>
          </a:avLst>
        </a:prstGeom>
        <a:solidFill>
          <a:schemeClr val="lt1">
            <a:alpha val="90000"/>
            <a:hueOff val="0"/>
            <a:satOff val="0"/>
            <a:lumOff val="0"/>
            <a:alphaOff val="0"/>
          </a:schemeClr>
        </a:solidFill>
        <a:ln w="635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kern="1200" dirty="0"/>
            <a:t>By Tax Payer</a:t>
          </a:r>
          <a:endParaRPr lang="en-GB" sz="1800" kern="1200" dirty="0"/>
        </a:p>
      </dsp:txBody>
      <dsp:txXfrm>
        <a:off x="907186" y="1597031"/>
        <a:ext cx="1460904" cy="907073"/>
      </dsp:txXfrm>
    </dsp:sp>
    <dsp:sp modelId="{52010470-F026-46B5-A2C5-B8053F55D735}">
      <dsp:nvSpPr>
        <dsp:cNvPr id="0" name=""/>
        <dsp:cNvSpPr/>
      </dsp:nvSpPr>
      <dsp:spPr>
        <a:xfrm>
          <a:off x="710372" y="2813455"/>
          <a:ext cx="1517344" cy="963513"/>
        </a:xfrm>
        <a:prstGeom prst="roundRect">
          <a:avLst>
            <a:gd name="adj" fmla="val 10000"/>
          </a:avLst>
        </a:prstGeom>
        <a:gradFill rotWithShape="0">
          <a:gsLst>
            <a:gs pos="0">
              <a:schemeClr val="accent1">
                <a:hueOff val="0"/>
                <a:satOff val="0"/>
                <a:lumOff val="0"/>
                <a:alphaOff val="0"/>
                <a:tint val="58000"/>
                <a:satMod val="300000"/>
              </a:schemeClr>
            </a:gs>
            <a:gs pos="100000">
              <a:schemeClr val="accent1">
                <a:hueOff val="0"/>
                <a:satOff val="0"/>
                <a:lumOff val="0"/>
                <a:alphaOff val="0"/>
                <a:tint val="68000"/>
                <a:satMod val="300000"/>
              </a:schemeClr>
            </a:gs>
          </a:gsLst>
          <a:path path="rect">
            <a:fillToRect l="50000" t="50000" r="50000" b="50000"/>
          </a:path>
        </a:gradFill>
        <a:ln>
          <a:noFill/>
        </a:ln>
        <a:effectLst>
          <a:outerShdw blurRad="45000" dist="25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E1F2EFF5-4414-4517-B6E0-E92A4804F35D}">
      <dsp:nvSpPr>
        <dsp:cNvPr id="0" name=""/>
        <dsp:cNvSpPr/>
      </dsp:nvSpPr>
      <dsp:spPr>
        <a:xfrm>
          <a:off x="878966" y="2973619"/>
          <a:ext cx="1517344" cy="963513"/>
        </a:xfrm>
        <a:prstGeom prst="roundRect">
          <a:avLst>
            <a:gd name="adj" fmla="val 10000"/>
          </a:avLst>
        </a:prstGeom>
        <a:solidFill>
          <a:schemeClr val="lt1">
            <a:alpha val="90000"/>
            <a:hueOff val="0"/>
            <a:satOff val="0"/>
            <a:lumOff val="0"/>
            <a:alphaOff val="0"/>
          </a:schemeClr>
        </a:solidFill>
        <a:ln w="635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kern="1200" dirty="0"/>
            <a:t>Self-assessment</a:t>
          </a:r>
          <a:endParaRPr lang="en-GB" sz="1800" kern="1200" dirty="0"/>
        </a:p>
      </dsp:txBody>
      <dsp:txXfrm>
        <a:off x="907186" y="3001839"/>
        <a:ext cx="1460904" cy="907073"/>
      </dsp:txXfrm>
    </dsp:sp>
    <dsp:sp modelId="{72306F58-B8A3-4678-8110-A36FC5347644}">
      <dsp:nvSpPr>
        <dsp:cNvPr id="0" name=""/>
        <dsp:cNvSpPr/>
      </dsp:nvSpPr>
      <dsp:spPr>
        <a:xfrm>
          <a:off x="7722502" y="1408656"/>
          <a:ext cx="1517344" cy="963513"/>
        </a:xfrm>
        <a:prstGeom prst="roundRect">
          <a:avLst>
            <a:gd name="adj" fmla="val 10000"/>
          </a:avLst>
        </a:prstGeom>
        <a:gradFill rotWithShape="0">
          <a:gsLst>
            <a:gs pos="0">
              <a:schemeClr val="accent1">
                <a:hueOff val="0"/>
                <a:satOff val="0"/>
                <a:lumOff val="0"/>
                <a:alphaOff val="0"/>
                <a:tint val="58000"/>
                <a:satMod val="300000"/>
              </a:schemeClr>
            </a:gs>
            <a:gs pos="100000">
              <a:schemeClr val="accent1">
                <a:hueOff val="0"/>
                <a:satOff val="0"/>
                <a:lumOff val="0"/>
                <a:alphaOff val="0"/>
                <a:tint val="68000"/>
                <a:satMod val="300000"/>
              </a:schemeClr>
            </a:gs>
          </a:gsLst>
          <a:path path="rect">
            <a:fillToRect l="50000" t="50000" r="50000" b="50000"/>
          </a:path>
        </a:gradFill>
        <a:ln>
          <a:noFill/>
        </a:ln>
        <a:effectLst>
          <a:outerShdw blurRad="45000" dist="25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4F183DD-81F3-42E8-A121-486492054837}">
      <dsp:nvSpPr>
        <dsp:cNvPr id="0" name=""/>
        <dsp:cNvSpPr/>
      </dsp:nvSpPr>
      <dsp:spPr>
        <a:xfrm>
          <a:off x="7891095" y="1568821"/>
          <a:ext cx="1517344" cy="963513"/>
        </a:xfrm>
        <a:prstGeom prst="roundRect">
          <a:avLst>
            <a:gd name="adj" fmla="val 10000"/>
          </a:avLst>
        </a:prstGeom>
        <a:solidFill>
          <a:schemeClr val="lt1">
            <a:alpha val="90000"/>
            <a:hueOff val="0"/>
            <a:satOff val="0"/>
            <a:lumOff val="0"/>
            <a:alphaOff val="0"/>
          </a:schemeClr>
        </a:solidFill>
        <a:ln w="635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kern="1200" dirty="0"/>
            <a:t>By tax authorities</a:t>
          </a:r>
          <a:endParaRPr lang="en-GB" sz="1800" kern="1200" dirty="0"/>
        </a:p>
      </dsp:txBody>
      <dsp:txXfrm>
        <a:off x="7919315" y="1597041"/>
        <a:ext cx="1460904" cy="907073"/>
      </dsp:txXfrm>
    </dsp:sp>
    <dsp:sp modelId="{F9E09809-452F-4F3D-B1CB-9B1E9366FFA6}">
      <dsp:nvSpPr>
        <dsp:cNvPr id="0" name=""/>
        <dsp:cNvSpPr/>
      </dsp:nvSpPr>
      <dsp:spPr>
        <a:xfrm>
          <a:off x="3065932" y="2813388"/>
          <a:ext cx="1517344" cy="963513"/>
        </a:xfrm>
        <a:prstGeom prst="roundRect">
          <a:avLst>
            <a:gd name="adj" fmla="val 10000"/>
          </a:avLst>
        </a:prstGeom>
        <a:gradFill rotWithShape="0">
          <a:gsLst>
            <a:gs pos="0">
              <a:schemeClr val="accent1">
                <a:hueOff val="0"/>
                <a:satOff val="0"/>
                <a:lumOff val="0"/>
                <a:alphaOff val="0"/>
                <a:tint val="58000"/>
                <a:satMod val="300000"/>
              </a:schemeClr>
            </a:gs>
            <a:gs pos="100000">
              <a:schemeClr val="accent1">
                <a:hueOff val="0"/>
                <a:satOff val="0"/>
                <a:lumOff val="0"/>
                <a:alphaOff val="0"/>
                <a:tint val="68000"/>
                <a:satMod val="300000"/>
              </a:schemeClr>
            </a:gs>
          </a:gsLst>
          <a:path path="rect">
            <a:fillToRect l="50000" t="50000" r="50000" b="50000"/>
          </a:path>
        </a:gradFill>
        <a:ln>
          <a:noFill/>
        </a:ln>
        <a:effectLst>
          <a:outerShdw blurRad="45000" dist="25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E4CE308E-499D-4154-A42A-BF1B76601A69}">
      <dsp:nvSpPr>
        <dsp:cNvPr id="0" name=""/>
        <dsp:cNvSpPr/>
      </dsp:nvSpPr>
      <dsp:spPr>
        <a:xfrm>
          <a:off x="3234526" y="2973552"/>
          <a:ext cx="1517344" cy="963513"/>
        </a:xfrm>
        <a:prstGeom prst="roundRect">
          <a:avLst>
            <a:gd name="adj" fmla="val 10000"/>
          </a:avLst>
        </a:prstGeom>
        <a:solidFill>
          <a:schemeClr val="lt1">
            <a:alpha val="90000"/>
            <a:hueOff val="0"/>
            <a:satOff val="0"/>
            <a:lumOff val="0"/>
            <a:alphaOff val="0"/>
          </a:schemeClr>
        </a:solidFill>
        <a:ln w="635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kern="1200" dirty="0"/>
            <a:t>Provisional assessment</a:t>
          </a:r>
          <a:endParaRPr lang="en-GB" sz="1800" kern="1200" dirty="0"/>
        </a:p>
      </dsp:txBody>
      <dsp:txXfrm>
        <a:off x="3262746" y="3001772"/>
        <a:ext cx="1460904" cy="907073"/>
      </dsp:txXfrm>
    </dsp:sp>
    <dsp:sp modelId="{E93744EF-FE69-42EB-93C3-4E4C8F35ED78}">
      <dsp:nvSpPr>
        <dsp:cNvPr id="0" name=""/>
        <dsp:cNvSpPr/>
      </dsp:nvSpPr>
      <dsp:spPr>
        <a:xfrm>
          <a:off x="4953497" y="2813388"/>
          <a:ext cx="1517344" cy="963513"/>
        </a:xfrm>
        <a:prstGeom prst="roundRect">
          <a:avLst>
            <a:gd name="adj" fmla="val 10000"/>
          </a:avLst>
        </a:prstGeom>
        <a:gradFill rotWithShape="0">
          <a:gsLst>
            <a:gs pos="0">
              <a:schemeClr val="accent1">
                <a:hueOff val="0"/>
                <a:satOff val="0"/>
                <a:lumOff val="0"/>
                <a:alphaOff val="0"/>
                <a:tint val="58000"/>
                <a:satMod val="300000"/>
              </a:schemeClr>
            </a:gs>
            <a:gs pos="100000">
              <a:schemeClr val="accent1">
                <a:hueOff val="0"/>
                <a:satOff val="0"/>
                <a:lumOff val="0"/>
                <a:alphaOff val="0"/>
                <a:tint val="68000"/>
                <a:satMod val="300000"/>
              </a:schemeClr>
            </a:gs>
          </a:gsLst>
          <a:path path="rect">
            <a:fillToRect l="50000" t="50000" r="50000" b="50000"/>
          </a:path>
        </a:gradFill>
        <a:ln>
          <a:noFill/>
        </a:ln>
        <a:effectLst>
          <a:outerShdw blurRad="45000" dist="25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131AF47-E6C9-4106-B46D-7CC0D3AD2203}">
      <dsp:nvSpPr>
        <dsp:cNvPr id="0" name=""/>
        <dsp:cNvSpPr/>
      </dsp:nvSpPr>
      <dsp:spPr>
        <a:xfrm>
          <a:off x="5122091" y="2973552"/>
          <a:ext cx="1517344" cy="963513"/>
        </a:xfrm>
        <a:prstGeom prst="roundRect">
          <a:avLst>
            <a:gd name="adj" fmla="val 10000"/>
          </a:avLst>
        </a:prstGeom>
        <a:solidFill>
          <a:schemeClr val="lt1">
            <a:alpha val="90000"/>
            <a:hueOff val="0"/>
            <a:satOff val="0"/>
            <a:lumOff val="0"/>
            <a:alphaOff val="0"/>
          </a:schemeClr>
        </a:solidFill>
        <a:ln w="635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kern="1200" dirty="0"/>
            <a:t>Summary assessment</a:t>
          </a:r>
          <a:endParaRPr lang="en-GB" sz="1800" kern="1200" dirty="0"/>
        </a:p>
      </dsp:txBody>
      <dsp:txXfrm>
        <a:off x="5150311" y="3001772"/>
        <a:ext cx="1460904" cy="907073"/>
      </dsp:txXfrm>
    </dsp:sp>
    <dsp:sp modelId="{83D01B80-4534-452F-A872-A2E979C22DAE}">
      <dsp:nvSpPr>
        <dsp:cNvPr id="0" name=""/>
        <dsp:cNvSpPr/>
      </dsp:nvSpPr>
      <dsp:spPr>
        <a:xfrm>
          <a:off x="6818970" y="2813388"/>
          <a:ext cx="1517344" cy="963513"/>
        </a:xfrm>
        <a:prstGeom prst="roundRect">
          <a:avLst>
            <a:gd name="adj" fmla="val 10000"/>
          </a:avLst>
        </a:prstGeom>
        <a:gradFill rotWithShape="0">
          <a:gsLst>
            <a:gs pos="0">
              <a:schemeClr val="accent1">
                <a:hueOff val="0"/>
                <a:satOff val="0"/>
                <a:lumOff val="0"/>
                <a:alphaOff val="0"/>
                <a:tint val="58000"/>
                <a:satMod val="300000"/>
              </a:schemeClr>
            </a:gs>
            <a:gs pos="100000">
              <a:schemeClr val="accent1">
                <a:hueOff val="0"/>
                <a:satOff val="0"/>
                <a:lumOff val="0"/>
                <a:alphaOff val="0"/>
                <a:tint val="68000"/>
                <a:satMod val="300000"/>
              </a:schemeClr>
            </a:gs>
          </a:gsLst>
          <a:path path="rect">
            <a:fillToRect l="50000" t="50000" r="50000" b="50000"/>
          </a:path>
        </a:gradFill>
        <a:ln>
          <a:noFill/>
        </a:ln>
        <a:effectLst>
          <a:outerShdw blurRad="45000" dist="25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D7574F9-EE3E-4BF0-A291-3211B77C6652}">
      <dsp:nvSpPr>
        <dsp:cNvPr id="0" name=""/>
        <dsp:cNvSpPr/>
      </dsp:nvSpPr>
      <dsp:spPr>
        <a:xfrm>
          <a:off x="6987564" y="2973552"/>
          <a:ext cx="1517344" cy="963513"/>
        </a:xfrm>
        <a:prstGeom prst="roundRect">
          <a:avLst>
            <a:gd name="adj" fmla="val 10000"/>
          </a:avLst>
        </a:prstGeom>
        <a:solidFill>
          <a:schemeClr val="lt1">
            <a:alpha val="90000"/>
            <a:hueOff val="0"/>
            <a:satOff val="0"/>
            <a:lumOff val="0"/>
            <a:alphaOff val="0"/>
          </a:schemeClr>
        </a:solidFill>
        <a:ln w="635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kern="1200" dirty="0"/>
            <a:t>Scrutiny of returns</a:t>
          </a:r>
          <a:endParaRPr lang="en-GB" sz="1800" kern="1200" dirty="0"/>
        </a:p>
      </dsp:txBody>
      <dsp:txXfrm>
        <a:off x="7015784" y="3001772"/>
        <a:ext cx="1460904" cy="907073"/>
      </dsp:txXfrm>
    </dsp:sp>
    <dsp:sp modelId="{B43C8753-18FA-4E75-8A22-CE65AD01ED20}">
      <dsp:nvSpPr>
        <dsp:cNvPr id="0" name=""/>
        <dsp:cNvSpPr/>
      </dsp:nvSpPr>
      <dsp:spPr>
        <a:xfrm>
          <a:off x="8930343" y="2813455"/>
          <a:ext cx="1517344" cy="963513"/>
        </a:xfrm>
        <a:prstGeom prst="roundRect">
          <a:avLst>
            <a:gd name="adj" fmla="val 10000"/>
          </a:avLst>
        </a:prstGeom>
        <a:gradFill rotWithShape="0">
          <a:gsLst>
            <a:gs pos="0">
              <a:schemeClr val="accent1">
                <a:hueOff val="0"/>
                <a:satOff val="0"/>
                <a:lumOff val="0"/>
                <a:alphaOff val="0"/>
                <a:tint val="58000"/>
                <a:satMod val="300000"/>
              </a:schemeClr>
            </a:gs>
            <a:gs pos="100000">
              <a:schemeClr val="accent1">
                <a:hueOff val="0"/>
                <a:satOff val="0"/>
                <a:lumOff val="0"/>
                <a:alphaOff val="0"/>
                <a:tint val="68000"/>
                <a:satMod val="300000"/>
              </a:schemeClr>
            </a:gs>
          </a:gsLst>
          <a:path path="rect">
            <a:fillToRect l="50000" t="50000" r="50000" b="50000"/>
          </a:path>
        </a:gradFill>
        <a:ln>
          <a:noFill/>
        </a:ln>
        <a:effectLst>
          <a:outerShdw blurRad="45000" dist="25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342BAB8-CA1C-47A6-B73F-76C72065DAB2}">
      <dsp:nvSpPr>
        <dsp:cNvPr id="0" name=""/>
        <dsp:cNvSpPr/>
      </dsp:nvSpPr>
      <dsp:spPr>
        <a:xfrm>
          <a:off x="9098937" y="2973619"/>
          <a:ext cx="1517344" cy="963513"/>
        </a:xfrm>
        <a:prstGeom prst="roundRect">
          <a:avLst>
            <a:gd name="adj" fmla="val 10000"/>
          </a:avLst>
        </a:prstGeom>
        <a:solidFill>
          <a:schemeClr val="lt1">
            <a:alpha val="90000"/>
            <a:hueOff val="0"/>
            <a:satOff val="0"/>
            <a:lumOff val="0"/>
            <a:alphaOff val="0"/>
          </a:schemeClr>
        </a:solidFill>
        <a:ln w="635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kern="1200" dirty="0"/>
            <a:t>Best Judgement assessment</a:t>
          </a:r>
          <a:endParaRPr lang="en-GB" sz="1800" kern="1200" dirty="0"/>
        </a:p>
      </dsp:txBody>
      <dsp:txXfrm>
        <a:off x="9127157" y="3001839"/>
        <a:ext cx="1460904" cy="907073"/>
      </dsp:txXfrm>
    </dsp:sp>
    <dsp:sp modelId="{1254DDF9-3A77-442D-9B6B-D1564FAF75DB}">
      <dsp:nvSpPr>
        <dsp:cNvPr id="0" name=""/>
        <dsp:cNvSpPr/>
      </dsp:nvSpPr>
      <dsp:spPr>
        <a:xfrm>
          <a:off x="7201236" y="4218264"/>
          <a:ext cx="1517344" cy="963513"/>
        </a:xfrm>
        <a:prstGeom prst="roundRect">
          <a:avLst>
            <a:gd name="adj" fmla="val 10000"/>
          </a:avLst>
        </a:prstGeom>
        <a:gradFill rotWithShape="0">
          <a:gsLst>
            <a:gs pos="0">
              <a:schemeClr val="accent1">
                <a:hueOff val="0"/>
                <a:satOff val="0"/>
                <a:lumOff val="0"/>
                <a:alphaOff val="0"/>
                <a:tint val="58000"/>
                <a:satMod val="300000"/>
              </a:schemeClr>
            </a:gs>
            <a:gs pos="100000">
              <a:schemeClr val="accent1">
                <a:hueOff val="0"/>
                <a:satOff val="0"/>
                <a:lumOff val="0"/>
                <a:alphaOff val="0"/>
                <a:tint val="68000"/>
                <a:satMod val="300000"/>
              </a:schemeClr>
            </a:gs>
          </a:gsLst>
          <a:path path="rect">
            <a:fillToRect l="50000" t="50000" r="50000" b="50000"/>
          </a:path>
        </a:gradFill>
        <a:ln>
          <a:noFill/>
        </a:ln>
        <a:effectLst>
          <a:outerShdw blurRad="45000" dist="25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E4A2488-7BAB-43F3-A276-AB9BC6773004}">
      <dsp:nvSpPr>
        <dsp:cNvPr id="0" name=""/>
        <dsp:cNvSpPr/>
      </dsp:nvSpPr>
      <dsp:spPr>
        <a:xfrm>
          <a:off x="7369830" y="4378428"/>
          <a:ext cx="1517344" cy="963513"/>
        </a:xfrm>
        <a:prstGeom prst="roundRect">
          <a:avLst>
            <a:gd name="adj" fmla="val 10000"/>
          </a:avLst>
        </a:prstGeom>
        <a:solidFill>
          <a:schemeClr val="lt1">
            <a:alpha val="90000"/>
            <a:hueOff val="0"/>
            <a:satOff val="0"/>
            <a:lumOff val="0"/>
            <a:alphaOff val="0"/>
          </a:schemeClr>
        </a:solidFill>
        <a:ln w="635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kern="1200" dirty="0"/>
            <a:t>Non-filers</a:t>
          </a:r>
          <a:endParaRPr lang="en-GB" sz="1800" kern="1200" dirty="0"/>
        </a:p>
      </dsp:txBody>
      <dsp:txXfrm>
        <a:off x="7398050" y="4406648"/>
        <a:ext cx="1460904" cy="907073"/>
      </dsp:txXfrm>
    </dsp:sp>
    <dsp:sp modelId="{ED2CE662-AA37-473C-B3B1-8327767F5F03}">
      <dsp:nvSpPr>
        <dsp:cNvPr id="0" name=""/>
        <dsp:cNvSpPr/>
      </dsp:nvSpPr>
      <dsp:spPr>
        <a:xfrm>
          <a:off x="9055769" y="4218264"/>
          <a:ext cx="1517344" cy="963513"/>
        </a:xfrm>
        <a:prstGeom prst="roundRect">
          <a:avLst>
            <a:gd name="adj" fmla="val 10000"/>
          </a:avLst>
        </a:prstGeom>
        <a:gradFill rotWithShape="0">
          <a:gsLst>
            <a:gs pos="0">
              <a:schemeClr val="accent1">
                <a:hueOff val="0"/>
                <a:satOff val="0"/>
                <a:lumOff val="0"/>
                <a:alphaOff val="0"/>
                <a:tint val="58000"/>
                <a:satMod val="300000"/>
              </a:schemeClr>
            </a:gs>
            <a:gs pos="100000">
              <a:schemeClr val="accent1">
                <a:hueOff val="0"/>
                <a:satOff val="0"/>
                <a:lumOff val="0"/>
                <a:alphaOff val="0"/>
                <a:tint val="68000"/>
                <a:satMod val="300000"/>
              </a:schemeClr>
            </a:gs>
          </a:gsLst>
          <a:path path="rect">
            <a:fillToRect l="50000" t="50000" r="50000" b="50000"/>
          </a:path>
        </a:gradFill>
        <a:ln>
          <a:noFill/>
        </a:ln>
        <a:effectLst>
          <a:outerShdw blurRad="45000" dist="25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6C88CD0-3AAB-40FB-9094-5AC4D05E8195}">
      <dsp:nvSpPr>
        <dsp:cNvPr id="0" name=""/>
        <dsp:cNvSpPr/>
      </dsp:nvSpPr>
      <dsp:spPr>
        <a:xfrm>
          <a:off x="9224363" y="4378428"/>
          <a:ext cx="1517344" cy="963513"/>
        </a:xfrm>
        <a:prstGeom prst="roundRect">
          <a:avLst>
            <a:gd name="adj" fmla="val 10000"/>
          </a:avLst>
        </a:prstGeom>
        <a:solidFill>
          <a:schemeClr val="lt1">
            <a:alpha val="90000"/>
            <a:hueOff val="0"/>
            <a:satOff val="0"/>
            <a:lumOff val="0"/>
            <a:alphaOff val="0"/>
          </a:schemeClr>
        </a:solidFill>
        <a:ln w="635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kern="1200" dirty="0"/>
            <a:t>Unregistered persons</a:t>
          </a:r>
          <a:endParaRPr lang="en-GB" sz="1800" kern="1200" dirty="0"/>
        </a:p>
      </dsp:txBody>
      <dsp:txXfrm>
        <a:off x="9252583" y="4406648"/>
        <a:ext cx="1460904" cy="90707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BC0E9A-8963-4864-AD97-AA425F9CB547}">
      <dsp:nvSpPr>
        <dsp:cNvPr id="0" name=""/>
        <dsp:cNvSpPr/>
      </dsp:nvSpPr>
      <dsp:spPr>
        <a:xfrm>
          <a:off x="3992880" y="1478"/>
          <a:ext cx="5989320" cy="525177"/>
        </a:xfrm>
        <a:prstGeom prst="rightArrow">
          <a:avLst>
            <a:gd name="adj1" fmla="val 75000"/>
            <a:gd name="adj2" fmla="val 50000"/>
          </a:avLst>
        </a:prstGeom>
        <a:solidFill>
          <a:schemeClr val="accent1">
            <a:alpha val="90000"/>
            <a:tint val="40000"/>
            <a:hueOff val="0"/>
            <a:satOff val="0"/>
            <a:lumOff val="0"/>
            <a:alphaOff val="0"/>
          </a:schemeClr>
        </a:solidFill>
        <a:ln w="48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875" tIns="15875" rIns="15875" bIns="15875" numCol="1" spcCol="1270" anchor="t" anchorCtr="0">
          <a:noAutofit/>
        </a:bodyPr>
        <a:lstStyle/>
        <a:p>
          <a:pPr marL="228600" lvl="1" indent="-228600" algn="l" defTabSz="1111250" rtl="0">
            <a:lnSpc>
              <a:spcPct val="90000"/>
            </a:lnSpc>
            <a:spcBef>
              <a:spcPct val="0"/>
            </a:spcBef>
            <a:spcAft>
              <a:spcPct val="15000"/>
            </a:spcAft>
            <a:buChar char="••"/>
          </a:pPr>
          <a:r>
            <a:rPr lang="en-US" sz="2500" kern="1200" dirty="0" smtClean="0"/>
            <a:t>Application/ Reason</a:t>
          </a:r>
          <a:endParaRPr lang="en-IN" sz="2500" kern="1200" dirty="0"/>
        </a:p>
      </dsp:txBody>
      <dsp:txXfrm>
        <a:off x="3992880" y="67125"/>
        <a:ext cx="5792379" cy="393883"/>
      </dsp:txXfrm>
    </dsp:sp>
    <dsp:sp modelId="{C175BC58-919B-473E-9937-2B3510C67F32}">
      <dsp:nvSpPr>
        <dsp:cNvPr id="0" name=""/>
        <dsp:cNvSpPr/>
      </dsp:nvSpPr>
      <dsp:spPr>
        <a:xfrm>
          <a:off x="0" y="1478"/>
          <a:ext cx="3992880" cy="525177"/>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rtl="0">
            <a:lnSpc>
              <a:spcPct val="90000"/>
            </a:lnSpc>
            <a:spcBef>
              <a:spcPct val="0"/>
            </a:spcBef>
            <a:spcAft>
              <a:spcPct val="35000"/>
            </a:spcAft>
          </a:pPr>
          <a:r>
            <a:rPr lang="en-US" sz="2600" kern="1200" smtClean="0"/>
            <a:t>ASMT 1 </a:t>
          </a:r>
          <a:endParaRPr lang="en-IN" sz="2600" kern="1200"/>
        </a:p>
      </dsp:txBody>
      <dsp:txXfrm>
        <a:off x="25637" y="27115"/>
        <a:ext cx="3941606" cy="473903"/>
      </dsp:txXfrm>
    </dsp:sp>
    <dsp:sp modelId="{FFF12E41-2601-4B94-990B-8D32167255B1}">
      <dsp:nvSpPr>
        <dsp:cNvPr id="0" name=""/>
        <dsp:cNvSpPr/>
      </dsp:nvSpPr>
      <dsp:spPr>
        <a:xfrm>
          <a:off x="3992880" y="579173"/>
          <a:ext cx="5989320" cy="525177"/>
        </a:xfrm>
        <a:prstGeom prst="rightArrow">
          <a:avLst>
            <a:gd name="adj1" fmla="val 75000"/>
            <a:gd name="adj2" fmla="val 50000"/>
          </a:avLst>
        </a:prstGeom>
        <a:solidFill>
          <a:schemeClr val="accent1">
            <a:alpha val="90000"/>
            <a:tint val="40000"/>
            <a:hueOff val="0"/>
            <a:satOff val="0"/>
            <a:lumOff val="0"/>
            <a:alphaOff val="0"/>
          </a:schemeClr>
        </a:solidFill>
        <a:ln w="48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875" tIns="15875" rIns="15875" bIns="15875" numCol="1" spcCol="1270" anchor="t" anchorCtr="0">
          <a:noAutofit/>
        </a:bodyPr>
        <a:lstStyle/>
        <a:p>
          <a:pPr marL="228600" lvl="1" indent="-228600" algn="l" defTabSz="1111250" rtl="0">
            <a:lnSpc>
              <a:spcPct val="90000"/>
            </a:lnSpc>
            <a:spcBef>
              <a:spcPct val="0"/>
            </a:spcBef>
            <a:spcAft>
              <a:spcPct val="15000"/>
            </a:spcAft>
            <a:buChar char="••"/>
          </a:pPr>
          <a:r>
            <a:rPr lang="en-US" sz="2500" kern="1200" dirty="0" smtClean="0"/>
            <a:t>Notice/ Personal Hearing</a:t>
          </a:r>
          <a:endParaRPr lang="en-IN" sz="2500" kern="1200" dirty="0"/>
        </a:p>
      </dsp:txBody>
      <dsp:txXfrm>
        <a:off x="3992880" y="644820"/>
        <a:ext cx="5792379" cy="393883"/>
      </dsp:txXfrm>
    </dsp:sp>
    <dsp:sp modelId="{4E819443-EF0A-423D-B9EB-415341623F62}">
      <dsp:nvSpPr>
        <dsp:cNvPr id="0" name=""/>
        <dsp:cNvSpPr/>
      </dsp:nvSpPr>
      <dsp:spPr>
        <a:xfrm>
          <a:off x="0" y="579173"/>
          <a:ext cx="3992880" cy="525177"/>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rtl="0">
            <a:lnSpc>
              <a:spcPct val="90000"/>
            </a:lnSpc>
            <a:spcBef>
              <a:spcPct val="0"/>
            </a:spcBef>
            <a:spcAft>
              <a:spcPct val="35000"/>
            </a:spcAft>
          </a:pPr>
          <a:r>
            <a:rPr lang="en-US" sz="2600" kern="1200" dirty="0" smtClean="0"/>
            <a:t>ASMT 2</a:t>
          </a:r>
          <a:endParaRPr lang="en-IN" sz="2600" kern="1200" dirty="0"/>
        </a:p>
      </dsp:txBody>
      <dsp:txXfrm>
        <a:off x="25637" y="604810"/>
        <a:ext cx="3941606" cy="473903"/>
      </dsp:txXfrm>
    </dsp:sp>
    <dsp:sp modelId="{DE8E8E6B-FD8C-4818-98FA-89564A7BD63D}">
      <dsp:nvSpPr>
        <dsp:cNvPr id="0" name=""/>
        <dsp:cNvSpPr/>
      </dsp:nvSpPr>
      <dsp:spPr>
        <a:xfrm>
          <a:off x="3992880" y="1156868"/>
          <a:ext cx="5989320" cy="525177"/>
        </a:xfrm>
        <a:prstGeom prst="rightArrow">
          <a:avLst>
            <a:gd name="adj1" fmla="val 75000"/>
            <a:gd name="adj2" fmla="val 50000"/>
          </a:avLst>
        </a:prstGeom>
        <a:solidFill>
          <a:schemeClr val="accent1">
            <a:alpha val="90000"/>
            <a:tint val="40000"/>
            <a:hueOff val="0"/>
            <a:satOff val="0"/>
            <a:lumOff val="0"/>
            <a:alphaOff val="0"/>
          </a:schemeClr>
        </a:solidFill>
        <a:ln w="48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875" tIns="15875" rIns="15875" bIns="15875" numCol="1" spcCol="1270" anchor="t" anchorCtr="0">
          <a:noAutofit/>
        </a:bodyPr>
        <a:lstStyle/>
        <a:p>
          <a:pPr marL="228600" lvl="1" indent="-228600" algn="l" defTabSz="1111250" rtl="0">
            <a:lnSpc>
              <a:spcPct val="90000"/>
            </a:lnSpc>
            <a:spcBef>
              <a:spcPct val="0"/>
            </a:spcBef>
            <a:spcAft>
              <a:spcPct val="15000"/>
            </a:spcAft>
            <a:buChar char="••"/>
          </a:pPr>
          <a:r>
            <a:rPr lang="en-US" sz="2500" kern="1200" dirty="0" smtClean="0"/>
            <a:t>Reply/ Additional Documents</a:t>
          </a:r>
          <a:endParaRPr lang="en-IN" sz="2500" kern="1200" dirty="0"/>
        </a:p>
      </dsp:txBody>
      <dsp:txXfrm>
        <a:off x="3992880" y="1222515"/>
        <a:ext cx="5792379" cy="393883"/>
      </dsp:txXfrm>
    </dsp:sp>
    <dsp:sp modelId="{0BB56099-E043-4D0B-99B0-A2ACCB5A6FD9}">
      <dsp:nvSpPr>
        <dsp:cNvPr id="0" name=""/>
        <dsp:cNvSpPr/>
      </dsp:nvSpPr>
      <dsp:spPr>
        <a:xfrm>
          <a:off x="0" y="1156868"/>
          <a:ext cx="3992880" cy="525177"/>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rtl="0">
            <a:lnSpc>
              <a:spcPct val="90000"/>
            </a:lnSpc>
            <a:spcBef>
              <a:spcPct val="0"/>
            </a:spcBef>
            <a:spcAft>
              <a:spcPct val="35000"/>
            </a:spcAft>
          </a:pPr>
          <a:r>
            <a:rPr lang="en-US" sz="2600" kern="1200" smtClean="0"/>
            <a:t>ASMT 3</a:t>
          </a:r>
          <a:endParaRPr lang="en-IN" sz="2600" kern="1200"/>
        </a:p>
      </dsp:txBody>
      <dsp:txXfrm>
        <a:off x="25637" y="1182505"/>
        <a:ext cx="3941606" cy="473903"/>
      </dsp:txXfrm>
    </dsp:sp>
    <dsp:sp modelId="{0C3E0ABC-2966-4002-8CF7-949165C47416}">
      <dsp:nvSpPr>
        <dsp:cNvPr id="0" name=""/>
        <dsp:cNvSpPr/>
      </dsp:nvSpPr>
      <dsp:spPr>
        <a:xfrm>
          <a:off x="3992880" y="1734563"/>
          <a:ext cx="5989320" cy="525177"/>
        </a:xfrm>
        <a:prstGeom prst="rightArrow">
          <a:avLst>
            <a:gd name="adj1" fmla="val 75000"/>
            <a:gd name="adj2" fmla="val 50000"/>
          </a:avLst>
        </a:prstGeom>
        <a:solidFill>
          <a:schemeClr val="accent1">
            <a:alpha val="90000"/>
            <a:tint val="40000"/>
            <a:hueOff val="0"/>
            <a:satOff val="0"/>
            <a:lumOff val="0"/>
            <a:alphaOff val="0"/>
          </a:schemeClr>
        </a:solidFill>
        <a:ln w="48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875" tIns="15875" rIns="15875" bIns="15875" numCol="1" spcCol="1270" anchor="t" anchorCtr="0">
          <a:noAutofit/>
        </a:bodyPr>
        <a:lstStyle/>
        <a:p>
          <a:pPr marL="228600" lvl="1" indent="-228600" algn="l" defTabSz="1111250" rtl="0">
            <a:lnSpc>
              <a:spcPct val="90000"/>
            </a:lnSpc>
            <a:spcBef>
              <a:spcPct val="0"/>
            </a:spcBef>
            <a:spcAft>
              <a:spcPct val="15000"/>
            </a:spcAft>
            <a:buChar char="••"/>
          </a:pPr>
          <a:r>
            <a:rPr lang="en-US" sz="2500" kern="1200" smtClean="0"/>
            <a:t>Provisional Order, 25% of Amount</a:t>
          </a:r>
          <a:endParaRPr lang="en-IN" sz="2500" kern="1200"/>
        </a:p>
      </dsp:txBody>
      <dsp:txXfrm>
        <a:off x="3992880" y="1800210"/>
        <a:ext cx="5792379" cy="393883"/>
      </dsp:txXfrm>
    </dsp:sp>
    <dsp:sp modelId="{045C3B94-ACC5-4B94-8A3F-2959C835247E}">
      <dsp:nvSpPr>
        <dsp:cNvPr id="0" name=""/>
        <dsp:cNvSpPr/>
      </dsp:nvSpPr>
      <dsp:spPr>
        <a:xfrm>
          <a:off x="0" y="1734563"/>
          <a:ext cx="3992880" cy="525177"/>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rtl="0">
            <a:lnSpc>
              <a:spcPct val="90000"/>
            </a:lnSpc>
            <a:spcBef>
              <a:spcPct val="0"/>
            </a:spcBef>
            <a:spcAft>
              <a:spcPct val="35000"/>
            </a:spcAft>
          </a:pPr>
          <a:r>
            <a:rPr lang="en-US" sz="2600" kern="1200" smtClean="0"/>
            <a:t>ASMT 4</a:t>
          </a:r>
          <a:endParaRPr lang="en-IN" sz="2600" kern="1200"/>
        </a:p>
      </dsp:txBody>
      <dsp:txXfrm>
        <a:off x="25637" y="1760200"/>
        <a:ext cx="3941606" cy="473903"/>
      </dsp:txXfrm>
    </dsp:sp>
    <dsp:sp modelId="{9A37FCCB-647D-44DB-B2AA-4C28B3329CBC}">
      <dsp:nvSpPr>
        <dsp:cNvPr id="0" name=""/>
        <dsp:cNvSpPr/>
      </dsp:nvSpPr>
      <dsp:spPr>
        <a:xfrm>
          <a:off x="3992880" y="2312258"/>
          <a:ext cx="5989320" cy="525177"/>
        </a:xfrm>
        <a:prstGeom prst="rightArrow">
          <a:avLst>
            <a:gd name="adj1" fmla="val 75000"/>
            <a:gd name="adj2" fmla="val 50000"/>
          </a:avLst>
        </a:prstGeom>
        <a:solidFill>
          <a:schemeClr val="accent1">
            <a:alpha val="90000"/>
            <a:tint val="40000"/>
            <a:hueOff val="0"/>
            <a:satOff val="0"/>
            <a:lumOff val="0"/>
            <a:alphaOff val="0"/>
          </a:schemeClr>
        </a:solidFill>
        <a:ln w="48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875" tIns="15875" rIns="15875" bIns="15875" numCol="1" spcCol="1270" anchor="t" anchorCtr="0">
          <a:noAutofit/>
        </a:bodyPr>
        <a:lstStyle/>
        <a:p>
          <a:pPr marL="228600" lvl="1" indent="-228600" algn="l" defTabSz="1111250" rtl="0">
            <a:lnSpc>
              <a:spcPct val="90000"/>
            </a:lnSpc>
            <a:spcBef>
              <a:spcPct val="0"/>
            </a:spcBef>
            <a:spcAft>
              <a:spcPct val="15000"/>
            </a:spcAft>
            <a:buChar char="••"/>
          </a:pPr>
          <a:r>
            <a:rPr lang="en-US" sz="2500" kern="1200" smtClean="0"/>
            <a:t>Bond &amp; Bank Guarantee</a:t>
          </a:r>
          <a:endParaRPr lang="en-IN" sz="2500" kern="1200"/>
        </a:p>
      </dsp:txBody>
      <dsp:txXfrm>
        <a:off x="3992880" y="2377905"/>
        <a:ext cx="5792379" cy="393883"/>
      </dsp:txXfrm>
    </dsp:sp>
    <dsp:sp modelId="{FF9682AB-1962-419E-9238-C20F5175E5FF}">
      <dsp:nvSpPr>
        <dsp:cNvPr id="0" name=""/>
        <dsp:cNvSpPr/>
      </dsp:nvSpPr>
      <dsp:spPr>
        <a:xfrm>
          <a:off x="0" y="2312258"/>
          <a:ext cx="3992880" cy="525177"/>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rtl="0">
            <a:lnSpc>
              <a:spcPct val="90000"/>
            </a:lnSpc>
            <a:spcBef>
              <a:spcPct val="0"/>
            </a:spcBef>
            <a:spcAft>
              <a:spcPct val="35000"/>
            </a:spcAft>
          </a:pPr>
          <a:r>
            <a:rPr lang="en-US" sz="2600" kern="1200" smtClean="0"/>
            <a:t>ASMT 5</a:t>
          </a:r>
          <a:endParaRPr lang="en-IN" sz="2600" kern="1200"/>
        </a:p>
      </dsp:txBody>
      <dsp:txXfrm>
        <a:off x="25637" y="2337895"/>
        <a:ext cx="3941606" cy="473903"/>
      </dsp:txXfrm>
    </dsp:sp>
    <dsp:sp modelId="{A79495F2-60E4-4B0F-B12D-82044195493A}">
      <dsp:nvSpPr>
        <dsp:cNvPr id="0" name=""/>
        <dsp:cNvSpPr/>
      </dsp:nvSpPr>
      <dsp:spPr>
        <a:xfrm>
          <a:off x="3992880" y="2889953"/>
          <a:ext cx="5989320" cy="525177"/>
        </a:xfrm>
        <a:prstGeom prst="rightArrow">
          <a:avLst>
            <a:gd name="adj1" fmla="val 75000"/>
            <a:gd name="adj2" fmla="val 50000"/>
          </a:avLst>
        </a:prstGeom>
        <a:solidFill>
          <a:schemeClr val="accent1">
            <a:alpha val="90000"/>
            <a:tint val="40000"/>
            <a:hueOff val="0"/>
            <a:satOff val="0"/>
            <a:lumOff val="0"/>
            <a:alphaOff val="0"/>
          </a:schemeClr>
        </a:solidFill>
        <a:ln w="48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875" tIns="15875" rIns="15875" bIns="15875" numCol="1" spcCol="1270" anchor="t" anchorCtr="0">
          <a:noAutofit/>
        </a:bodyPr>
        <a:lstStyle/>
        <a:p>
          <a:pPr marL="228600" lvl="1" indent="-228600" algn="l" defTabSz="1111250" rtl="0">
            <a:lnSpc>
              <a:spcPct val="90000"/>
            </a:lnSpc>
            <a:spcBef>
              <a:spcPct val="0"/>
            </a:spcBef>
            <a:spcAft>
              <a:spcPct val="15000"/>
            </a:spcAft>
            <a:buChar char="••"/>
          </a:pPr>
          <a:r>
            <a:rPr lang="en-US" sz="2500" kern="1200" dirty="0" smtClean="0"/>
            <a:t>Notice for finalization</a:t>
          </a:r>
          <a:endParaRPr lang="en-IN" sz="2500" kern="1200" dirty="0"/>
        </a:p>
      </dsp:txBody>
      <dsp:txXfrm>
        <a:off x="3992880" y="2955600"/>
        <a:ext cx="5792379" cy="393883"/>
      </dsp:txXfrm>
    </dsp:sp>
    <dsp:sp modelId="{25DC1B2B-E134-4998-81E7-A25D83BA2C2F}">
      <dsp:nvSpPr>
        <dsp:cNvPr id="0" name=""/>
        <dsp:cNvSpPr/>
      </dsp:nvSpPr>
      <dsp:spPr>
        <a:xfrm>
          <a:off x="0" y="2889953"/>
          <a:ext cx="3992880" cy="525177"/>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rtl="0">
            <a:lnSpc>
              <a:spcPct val="90000"/>
            </a:lnSpc>
            <a:spcBef>
              <a:spcPct val="0"/>
            </a:spcBef>
            <a:spcAft>
              <a:spcPct val="35000"/>
            </a:spcAft>
          </a:pPr>
          <a:r>
            <a:rPr lang="en-US" sz="2600" kern="1200" smtClean="0"/>
            <a:t>ASMT 6</a:t>
          </a:r>
          <a:endParaRPr lang="en-IN" sz="2600" kern="1200"/>
        </a:p>
      </dsp:txBody>
      <dsp:txXfrm>
        <a:off x="25637" y="2915590"/>
        <a:ext cx="3941606" cy="473903"/>
      </dsp:txXfrm>
    </dsp:sp>
    <dsp:sp modelId="{B42949FB-39DA-4979-9263-707C96B5CE3F}">
      <dsp:nvSpPr>
        <dsp:cNvPr id="0" name=""/>
        <dsp:cNvSpPr/>
      </dsp:nvSpPr>
      <dsp:spPr>
        <a:xfrm>
          <a:off x="3992880" y="3467648"/>
          <a:ext cx="5989320" cy="525177"/>
        </a:xfrm>
        <a:prstGeom prst="rightArrow">
          <a:avLst>
            <a:gd name="adj1" fmla="val 75000"/>
            <a:gd name="adj2" fmla="val 50000"/>
          </a:avLst>
        </a:prstGeom>
        <a:solidFill>
          <a:schemeClr val="accent1">
            <a:alpha val="90000"/>
            <a:tint val="40000"/>
            <a:hueOff val="0"/>
            <a:satOff val="0"/>
            <a:lumOff val="0"/>
            <a:alphaOff val="0"/>
          </a:schemeClr>
        </a:solidFill>
        <a:ln w="48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875" tIns="15875" rIns="15875" bIns="15875" numCol="1" spcCol="1270" anchor="t" anchorCtr="0">
          <a:noAutofit/>
        </a:bodyPr>
        <a:lstStyle/>
        <a:p>
          <a:pPr marL="228600" lvl="1" indent="-228600" algn="l" defTabSz="1111250" rtl="0">
            <a:lnSpc>
              <a:spcPct val="90000"/>
            </a:lnSpc>
            <a:spcBef>
              <a:spcPct val="0"/>
            </a:spcBef>
            <a:spcAft>
              <a:spcPct val="15000"/>
            </a:spcAft>
            <a:buChar char="••"/>
          </a:pPr>
          <a:r>
            <a:rPr lang="en-US" sz="2500" kern="1200" smtClean="0"/>
            <a:t>Final Order</a:t>
          </a:r>
          <a:endParaRPr lang="en-IN" sz="2500" kern="1200"/>
        </a:p>
      </dsp:txBody>
      <dsp:txXfrm>
        <a:off x="3992880" y="3533295"/>
        <a:ext cx="5792379" cy="393883"/>
      </dsp:txXfrm>
    </dsp:sp>
    <dsp:sp modelId="{9BAEF530-EACA-4834-8559-DBDE0561F6A9}">
      <dsp:nvSpPr>
        <dsp:cNvPr id="0" name=""/>
        <dsp:cNvSpPr/>
      </dsp:nvSpPr>
      <dsp:spPr>
        <a:xfrm>
          <a:off x="0" y="3467648"/>
          <a:ext cx="3992880" cy="525177"/>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rtl="0">
            <a:lnSpc>
              <a:spcPct val="90000"/>
            </a:lnSpc>
            <a:spcBef>
              <a:spcPct val="0"/>
            </a:spcBef>
            <a:spcAft>
              <a:spcPct val="35000"/>
            </a:spcAft>
          </a:pPr>
          <a:r>
            <a:rPr lang="en-US" sz="2600" kern="1200" smtClean="0"/>
            <a:t>ASMT 7</a:t>
          </a:r>
          <a:endParaRPr lang="en-IN" sz="2600" kern="1200"/>
        </a:p>
      </dsp:txBody>
      <dsp:txXfrm>
        <a:off x="25637" y="3493285"/>
        <a:ext cx="3941606" cy="473903"/>
      </dsp:txXfrm>
    </dsp:sp>
    <dsp:sp modelId="{E73DCEA9-493F-42A9-97F9-C8677CC81C38}">
      <dsp:nvSpPr>
        <dsp:cNvPr id="0" name=""/>
        <dsp:cNvSpPr/>
      </dsp:nvSpPr>
      <dsp:spPr>
        <a:xfrm>
          <a:off x="3992880" y="4045343"/>
          <a:ext cx="5989320" cy="525177"/>
        </a:xfrm>
        <a:prstGeom prst="rightArrow">
          <a:avLst>
            <a:gd name="adj1" fmla="val 75000"/>
            <a:gd name="adj2" fmla="val 50000"/>
          </a:avLst>
        </a:prstGeom>
        <a:solidFill>
          <a:schemeClr val="accent1">
            <a:alpha val="90000"/>
            <a:tint val="40000"/>
            <a:hueOff val="0"/>
            <a:satOff val="0"/>
            <a:lumOff val="0"/>
            <a:alphaOff val="0"/>
          </a:schemeClr>
        </a:solidFill>
        <a:ln w="48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875" tIns="15875" rIns="15875" bIns="15875" numCol="1" spcCol="1270" anchor="t" anchorCtr="0">
          <a:noAutofit/>
        </a:bodyPr>
        <a:lstStyle/>
        <a:p>
          <a:pPr marL="228600" lvl="1" indent="-228600" algn="l" defTabSz="1111250" rtl="0">
            <a:lnSpc>
              <a:spcPct val="90000"/>
            </a:lnSpc>
            <a:spcBef>
              <a:spcPct val="0"/>
            </a:spcBef>
            <a:spcAft>
              <a:spcPct val="15000"/>
            </a:spcAft>
            <a:buChar char="••"/>
          </a:pPr>
          <a:r>
            <a:rPr lang="en-US" sz="2500" kern="1200" dirty="0" smtClean="0"/>
            <a:t>Release of Security</a:t>
          </a:r>
          <a:endParaRPr lang="en-IN" sz="2500" kern="1200" dirty="0"/>
        </a:p>
      </dsp:txBody>
      <dsp:txXfrm>
        <a:off x="3992880" y="4110990"/>
        <a:ext cx="5792379" cy="393883"/>
      </dsp:txXfrm>
    </dsp:sp>
    <dsp:sp modelId="{28B7A999-DE20-4566-B8AA-CBB7E7E9BD4B}">
      <dsp:nvSpPr>
        <dsp:cNvPr id="0" name=""/>
        <dsp:cNvSpPr/>
      </dsp:nvSpPr>
      <dsp:spPr>
        <a:xfrm>
          <a:off x="0" y="4045343"/>
          <a:ext cx="3992880" cy="525177"/>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rtl="0">
            <a:lnSpc>
              <a:spcPct val="90000"/>
            </a:lnSpc>
            <a:spcBef>
              <a:spcPct val="0"/>
            </a:spcBef>
            <a:spcAft>
              <a:spcPct val="35000"/>
            </a:spcAft>
          </a:pPr>
          <a:r>
            <a:rPr lang="en-US" sz="2600" kern="1200" smtClean="0"/>
            <a:t>ASMT 8</a:t>
          </a:r>
          <a:endParaRPr lang="en-IN" sz="2600" kern="1200"/>
        </a:p>
      </dsp:txBody>
      <dsp:txXfrm>
        <a:off x="25637" y="4070980"/>
        <a:ext cx="3941606" cy="47390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5/28/2021</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5/28/2021</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a:p>
        </p:txBody>
      </p:sp>
    </p:spTree>
    <p:extLst>
      <p:ext uri="{BB962C8B-B14F-4D97-AF65-F5344CB8AC3E}">
        <p14:creationId xmlns:p14="http://schemas.microsoft.com/office/powerpoint/2010/main" val="240615026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n-US" smtClean="0"/>
              <a:t>Click to edit Master title style</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A1CB06D1-3DC4-491F-969E-524EDD1706D3}" type="datetime1">
              <a:rPr lang="en-US" smtClean="0"/>
              <a:t>5/28/2021</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r>
              <a:rPr lang="en-US" smtClean="0"/>
              <a:t>CA. Rajesh Kumar T.R.</a:t>
            </a:r>
            <a:endParaRPr lang="en-US"/>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smtClean="0"/>
              <a:t>Click to edit Master title style</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5" name="Date Placeholder 4"/>
          <p:cNvSpPr>
            <a:spLocks noGrp="1"/>
          </p:cNvSpPr>
          <p:nvPr>
            <p:ph type="dt" sz="half" idx="10"/>
          </p:nvPr>
        </p:nvSpPr>
        <p:spPr/>
        <p:txBody>
          <a:bodyPr/>
          <a:lstStyle/>
          <a:p>
            <a:fld id="{A1799C2A-2DB2-44AA-B398-4360B29186B6}" type="datetime1">
              <a:rPr lang="en-US" smtClean="0"/>
              <a:t>5/28/2021</a:t>
            </a:fld>
            <a:endParaRPr/>
          </a:p>
        </p:txBody>
      </p:sp>
      <p:sp>
        <p:nvSpPr>
          <p:cNvPr id="6" name="Footer Placeholder 5"/>
          <p:cNvSpPr>
            <a:spLocks noGrp="1"/>
          </p:cNvSpPr>
          <p:nvPr>
            <p:ph type="ftr" sz="quarter" idx="11"/>
          </p:nvPr>
        </p:nvSpPr>
        <p:spPr/>
        <p:txBody>
          <a:bodyPr/>
          <a:lstStyle/>
          <a:p>
            <a:r>
              <a:rPr lang="en-IN" smtClean="0"/>
              <a:t>CA. Rajesh Kumar T.R.</a:t>
            </a:r>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305880C8-9DE9-4AE4-8F61-EC816E3923FD}" type="datetime1">
              <a:rPr lang="en-US" smtClean="0"/>
              <a:t>5/28/2021</a:t>
            </a:fld>
            <a:endParaRPr/>
          </a:p>
        </p:txBody>
      </p:sp>
      <p:sp>
        <p:nvSpPr>
          <p:cNvPr id="5" name="Footer Placeholder 4"/>
          <p:cNvSpPr>
            <a:spLocks noGrp="1"/>
          </p:cNvSpPr>
          <p:nvPr>
            <p:ph type="ftr" sz="quarter" idx="11"/>
          </p:nvPr>
        </p:nvSpPr>
        <p:spPr/>
        <p:txBody>
          <a:bodyPr/>
          <a:lstStyle/>
          <a:p>
            <a:r>
              <a:rPr lang="en-IN" smtClean="0"/>
              <a:t>CA. Rajesh Kumar T.R.</a:t>
            </a:r>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6A98FF69-DB9C-44B3-931C-286E48638DCC}" type="datetime1">
              <a:rPr lang="en-US" smtClean="0"/>
              <a:t>5/28/2021</a:t>
            </a:fld>
            <a:endParaRPr/>
          </a:p>
        </p:txBody>
      </p:sp>
      <p:sp>
        <p:nvSpPr>
          <p:cNvPr id="5" name="Footer Placeholder 4"/>
          <p:cNvSpPr>
            <a:spLocks noGrp="1"/>
          </p:cNvSpPr>
          <p:nvPr>
            <p:ph type="ftr" sz="quarter" idx="11"/>
          </p:nvPr>
        </p:nvSpPr>
        <p:spPr/>
        <p:txBody>
          <a:bodyPr/>
          <a:lstStyle/>
          <a:p>
            <a:r>
              <a:rPr lang="en-IN" smtClean="0"/>
              <a:t>CA. Rajesh Kumar T.R.</a:t>
            </a:r>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BAF531FB-ADB2-4A56-8B10-C74677E1AE33}" type="datetime1">
              <a:rPr lang="en-US" smtClean="0"/>
              <a:t>5/28/2021</a:t>
            </a:fld>
            <a:endParaRPr/>
          </a:p>
        </p:txBody>
      </p:sp>
      <p:sp>
        <p:nvSpPr>
          <p:cNvPr id="5" name="Footer Placeholder 4"/>
          <p:cNvSpPr>
            <a:spLocks noGrp="1"/>
          </p:cNvSpPr>
          <p:nvPr>
            <p:ph type="ftr" sz="quarter" idx="11"/>
          </p:nvPr>
        </p:nvSpPr>
        <p:spPr/>
        <p:txBody>
          <a:bodyPr/>
          <a:lstStyle/>
          <a:p>
            <a:r>
              <a:rPr lang="en-IN" smtClean="0"/>
              <a:t>CA. Rajesh Kumar T.R.</a:t>
            </a:r>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smtClean="0"/>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smtClean="0"/>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A2840E-BEF9-4FD1-8C76-16ED1A7BA16A}" type="datetime1">
              <a:rPr lang="en-US" smtClean="0"/>
              <a:t>5/28/2021</a:t>
            </a:fld>
            <a:endParaRPr/>
          </a:p>
        </p:txBody>
      </p:sp>
      <p:sp>
        <p:nvSpPr>
          <p:cNvPr id="5" name="Footer Placeholder 4"/>
          <p:cNvSpPr>
            <a:spLocks noGrp="1"/>
          </p:cNvSpPr>
          <p:nvPr>
            <p:ph type="ftr" sz="quarter" idx="11"/>
          </p:nvPr>
        </p:nvSpPr>
        <p:spPr/>
        <p:txBody>
          <a:bodyPr/>
          <a:lstStyle/>
          <a:p>
            <a:r>
              <a:rPr lang="en-IN" smtClean="0"/>
              <a:t>CA. Rajesh Kumar T.R.</a:t>
            </a:r>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67BA721A-5B53-4B69-A8BD-63B25106F12C}" type="datetime1">
              <a:rPr lang="en-US" smtClean="0"/>
              <a:t>5/28/2021</a:t>
            </a:fld>
            <a:endParaRPr/>
          </a:p>
        </p:txBody>
      </p:sp>
      <p:sp>
        <p:nvSpPr>
          <p:cNvPr id="6" name="Footer Placeholder 5"/>
          <p:cNvSpPr>
            <a:spLocks noGrp="1"/>
          </p:cNvSpPr>
          <p:nvPr>
            <p:ph type="ftr" sz="quarter" idx="11"/>
          </p:nvPr>
        </p:nvSpPr>
        <p:spPr/>
        <p:txBody>
          <a:bodyPr/>
          <a:lstStyle/>
          <a:p>
            <a:r>
              <a:rPr lang="en-IN" smtClean="0"/>
              <a:t>CA. Rajesh Kumar T.R.</a:t>
            </a:r>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4900" y="2424112"/>
            <a:ext cx="4919472" cy="37480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66110" y="2424112"/>
            <a:ext cx="4919472" cy="37480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EE392EF8-C1E6-4AC2-9E8C-A1F9103C24C0}" type="datetime1">
              <a:rPr lang="en-US" smtClean="0"/>
              <a:t>5/28/2021</a:t>
            </a:fld>
            <a:endParaRPr/>
          </a:p>
        </p:txBody>
      </p:sp>
      <p:sp>
        <p:nvSpPr>
          <p:cNvPr id="8" name="Footer Placeholder 7"/>
          <p:cNvSpPr>
            <a:spLocks noGrp="1"/>
          </p:cNvSpPr>
          <p:nvPr>
            <p:ph type="ftr" sz="quarter" idx="11"/>
          </p:nvPr>
        </p:nvSpPr>
        <p:spPr/>
        <p:txBody>
          <a:bodyPr/>
          <a:lstStyle/>
          <a:p>
            <a:r>
              <a:rPr lang="en-IN" smtClean="0"/>
              <a:t>CA. Rajesh Kumar T.R.</a:t>
            </a:r>
            <a:endParaRPr/>
          </a:p>
        </p:txBody>
      </p:sp>
      <p:sp>
        <p:nvSpPr>
          <p:cNvPr id="9" name="Slide Number Placeholder 8"/>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640A46B8-3770-4207-9590-DCB8955CD259}" type="datetime1">
              <a:rPr lang="en-US" smtClean="0"/>
              <a:t>5/28/2021</a:t>
            </a:fld>
            <a:endParaRPr/>
          </a:p>
        </p:txBody>
      </p:sp>
      <p:sp>
        <p:nvSpPr>
          <p:cNvPr id="4" name="Footer Placeholder 3"/>
          <p:cNvSpPr>
            <a:spLocks noGrp="1"/>
          </p:cNvSpPr>
          <p:nvPr>
            <p:ph type="ftr" sz="quarter" idx="11"/>
          </p:nvPr>
        </p:nvSpPr>
        <p:spPr/>
        <p:txBody>
          <a:bodyPr/>
          <a:lstStyle/>
          <a:p>
            <a:r>
              <a:rPr lang="en-IN" smtClean="0"/>
              <a:t>CA. Rajesh Kumar T.R.</a:t>
            </a:r>
            <a:endParaRPr/>
          </a:p>
        </p:txBody>
      </p:sp>
      <p:sp>
        <p:nvSpPr>
          <p:cNvPr id="5" name="Slide Number Placeholder 4"/>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BD0D1D-CEFF-4A00-8539-AF231C5D55CA}" type="datetime1">
              <a:rPr lang="en-US" smtClean="0"/>
              <a:t>5/28/2021</a:t>
            </a:fld>
            <a:endParaRPr/>
          </a:p>
        </p:txBody>
      </p:sp>
      <p:sp>
        <p:nvSpPr>
          <p:cNvPr id="3" name="Footer Placeholder 2"/>
          <p:cNvSpPr>
            <a:spLocks noGrp="1"/>
          </p:cNvSpPr>
          <p:nvPr>
            <p:ph type="ftr" sz="quarter" idx="11"/>
          </p:nvPr>
        </p:nvSpPr>
        <p:spPr/>
        <p:txBody>
          <a:bodyPr/>
          <a:lstStyle/>
          <a:p>
            <a:r>
              <a:rPr lang="en-IN" smtClean="0"/>
              <a:t>CA. Rajesh Kumar T.R.</a:t>
            </a:r>
            <a:endParaRPr/>
          </a:p>
        </p:txBody>
      </p:sp>
      <p:sp>
        <p:nvSpPr>
          <p:cNvPr id="4" name="Slide Number Placeholder 3"/>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smtClean="0"/>
              <a:t>Click to edit Master title style</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14919522-7D86-41C1-A57E-97D1D35A61F4}" type="datetime1">
              <a:rPr lang="en-US" smtClean="0"/>
              <a:t>5/28/2021</a:t>
            </a:fld>
            <a:endParaRPr/>
          </a:p>
        </p:txBody>
      </p:sp>
      <p:sp>
        <p:nvSpPr>
          <p:cNvPr id="6" name="Footer Placeholder 5"/>
          <p:cNvSpPr>
            <a:spLocks noGrp="1"/>
          </p:cNvSpPr>
          <p:nvPr>
            <p:ph type="ftr" sz="quarter" idx="11"/>
          </p:nvPr>
        </p:nvSpPr>
        <p:spPr/>
        <p:txBody>
          <a:bodyPr/>
          <a:lstStyle/>
          <a:p>
            <a:r>
              <a:rPr lang="en-IN" smtClean="0"/>
              <a:t>CA. Rajesh Kumar T.R.</a:t>
            </a:r>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0B905F22-8FF4-4F61-9876-AF19DB423474}" type="datetime1">
              <a:rPr lang="en-US" smtClean="0"/>
              <a:t>5/28/2021</a:t>
            </a:fld>
            <a:endParaRPr lang="en-US"/>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r>
              <a:rPr lang="en-US" smtClean="0"/>
              <a:t>CA. Rajesh Kumar T.R.</a:t>
            </a:r>
            <a:endParaRPr lang="en-US"/>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cleartax.in/s/inspect-search-seizure-gst/" TargetMode="External"/><Relationship Id="rId2" Type="http://schemas.openxmlformats.org/officeDocument/2006/relationships/hyperlink" Target="https://cleartax.in/s/audit-under-gst/"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rajeshtr77@gmail.com"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 y="1596980"/>
            <a:ext cx="6981063" cy="2914805"/>
          </a:xfrm>
        </p:spPr>
        <p:txBody>
          <a:bodyPr anchor="ctr">
            <a:noAutofit/>
          </a:bodyPr>
          <a:lstStyle/>
          <a:p>
            <a:pPr algn="ctr"/>
            <a:r>
              <a:rPr lang="en-US" sz="6600" dirty="0" smtClean="0"/>
              <a:t>GST </a:t>
            </a:r>
            <a:br>
              <a:rPr lang="en-US" sz="6600" dirty="0" smtClean="0"/>
            </a:br>
            <a:r>
              <a:rPr lang="en-US" sz="6600" dirty="0" smtClean="0"/>
              <a:t>Assessment</a:t>
            </a:r>
            <a:endParaRPr lang="en-US" sz="6600" dirty="0">
              <a:solidFill>
                <a:srgbClr val="FF0000"/>
              </a:solidFill>
            </a:endParaRPr>
          </a:p>
        </p:txBody>
      </p:sp>
      <p:sp>
        <p:nvSpPr>
          <p:cNvPr id="7" name="Subtitle 6"/>
          <p:cNvSpPr>
            <a:spLocks noGrp="1"/>
          </p:cNvSpPr>
          <p:nvPr>
            <p:ph type="subTitle" idx="1"/>
          </p:nvPr>
        </p:nvSpPr>
        <p:spPr>
          <a:xfrm>
            <a:off x="1104900" y="4511785"/>
            <a:ext cx="5876162" cy="1142040"/>
          </a:xfrm>
        </p:spPr>
        <p:txBody>
          <a:bodyPr>
            <a:noAutofit/>
          </a:bodyPr>
          <a:lstStyle/>
          <a:p>
            <a:pPr algn="ctr"/>
            <a:r>
              <a:rPr lang="en-US" sz="2800" dirty="0" smtClean="0"/>
              <a:t>By:</a:t>
            </a:r>
          </a:p>
          <a:p>
            <a:pPr algn="ctr"/>
            <a:r>
              <a:rPr lang="en-US" sz="2800" dirty="0" smtClean="0"/>
              <a:t>CA. Rajesh Kumar T.R.</a:t>
            </a:r>
            <a:endParaRPr lang="en-US" sz="2800" dirty="0"/>
          </a:p>
          <a:p>
            <a:pPr algn="ctr"/>
            <a:endParaRPr lang="en-US" sz="2800" dirty="0" smtClean="0"/>
          </a:p>
        </p:txBody>
      </p:sp>
      <p:pic>
        <p:nvPicPr>
          <p:cNvPr id="3" name="Picture Placeholder 2"/>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9328" r="9328"/>
          <a:stretch>
            <a:fillRect/>
          </a:stretch>
        </p:blipFill>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Appearance before Authorities – 116(1)</a:t>
            </a:r>
            <a:endParaRPr lang="en-IN" b="1" dirty="0"/>
          </a:p>
        </p:txBody>
      </p:sp>
      <p:sp>
        <p:nvSpPr>
          <p:cNvPr id="3" name="Content Placeholder 2"/>
          <p:cNvSpPr>
            <a:spLocks noGrp="1"/>
          </p:cNvSpPr>
          <p:nvPr>
            <p:ph idx="1"/>
          </p:nvPr>
        </p:nvSpPr>
        <p:spPr/>
        <p:txBody>
          <a:bodyPr>
            <a:normAutofit/>
          </a:bodyPr>
          <a:lstStyle/>
          <a:p>
            <a:r>
              <a:rPr lang="en-US" sz="2800" dirty="0" smtClean="0"/>
              <a:t>Any </a:t>
            </a:r>
            <a:r>
              <a:rPr lang="en-US" sz="2800" dirty="0"/>
              <a:t>person who is entitled or required to appear before </a:t>
            </a:r>
            <a:endParaRPr lang="en-US" sz="2800" dirty="0" smtClean="0"/>
          </a:p>
          <a:p>
            <a:pPr lvl="1"/>
            <a:r>
              <a:rPr lang="en-US" sz="2000" dirty="0" smtClean="0"/>
              <a:t>an officer under GST, </a:t>
            </a:r>
            <a:r>
              <a:rPr lang="en-US" sz="2000" dirty="0"/>
              <a:t>or </a:t>
            </a:r>
            <a:endParaRPr lang="en-US" sz="2000" dirty="0" smtClean="0"/>
          </a:p>
          <a:p>
            <a:pPr lvl="1"/>
            <a:r>
              <a:rPr lang="en-US" sz="2000" dirty="0" smtClean="0"/>
              <a:t>the </a:t>
            </a:r>
            <a:r>
              <a:rPr lang="en-US" sz="2000" dirty="0"/>
              <a:t>Appellate Authority or </a:t>
            </a:r>
            <a:endParaRPr lang="en-US" sz="2000" dirty="0" smtClean="0"/>
          </a:p>
          <a:p>
            <a:pPr lvl="1"/>
            <a:r>
              <a:rPr lang="en-US" sz="2000" dirty="0" smtClean="0"/>
              <a:t>the </a:t>
            </a:r>
            <a:r>
              <a:rPr lang="en-US" sz="2000" dirty="0"/>
              <a:t>Appellate Tribunal </a:t>
            </a:r>
            <a:endParaRPr lang="en-US" sz="2000" dirty="0" smtClean="0"/>
          </a:p>
          <a:p>
            <a:r>
              <a:rPr lang="en-US" sz="2800" dirty="0" smtClean="0"/>
              <a:t>in </a:t>
            </a:r>
            <a:r>
              <a:rPr lang="en-US" sz="2800" dirty="0"/>
              <a:t>connection with any proceedings under GST</a:t>
            </a:r>
            <a:r>
              <a:rPr lang="en-US" sz="2800" dirty="0" smtClean="0"/>
              <a:t>, </a:t>
            </a:r>
          </a:p>
          <a:p>
            <a:r>
              <a:rPr lang="en-US" sz="2800" dirty="0" smtClean="0"/>
              <a:t>may</a:t>
            </a:r>
            <a:r>
              <a:rPr lang="en-US" sz="2800" dirty="0"/>
              <a:t>, </a:t>
            </a:r>
            <a:r>
              <a:rPr lang="en-US" sz="2800" dirty="0" smtClean="0"/>
              <a:t>appear </a:t>
            </a:r>
            <a:r>
              <a:rPr lang="en-US" sz="2800" dirty="0"/>
              <a:t>by an </a:t>
            </a:r>
            <a:r>
              <a:rPr lang="en-US" sz="2800" dirty="0" err="1"/>
              <a:t>authorised</a:t>
            </a:r>
            <a:r>
              <a:rPr lang="en-US" sz="2800" dirty="0"/>
              <a:t> </a:t>
            </a:r>
            <a:r>
              <a:rPr lang="en-US" sz="2800" dirty="0" smtClean="0"/>
              <a:t>representative.</a:t>
            </a:r>
          </a:p>
          <a:p>
            <a:r>
              <a:rPr lang="en-US" sz="2800" b="1" dirty="0" smtClean="0"/>
              <a:t>Exception : when Act requires to </a:t>
            </a:r>
            <a:r>
              <a:rPr lang="en-US" sz="2800" b="1" dirty="0"/>
              <a:t>appear personally for examination on oath or </a:t>
            </a:r>
            <a:r>
              <a:rPr lang="en-US" sz="2800" b="1" dirty="0" smtClean="0"/>
              <a:t>affirmation</a:t>
            </a:r>
          </a:p>
          <a:p>
            <a:r>
              <a:rPr lang="en-US" sz="2800" dirty="0" err="1" smtClean="0"/>
              <a:t>Authorised</a:t>
            </a:r>
            <a:r>
              <a:rPr lang="en-US" sz="2800" dirty="0" smtClean="0"/>
              <a:t> Representative – 2(15)- As referred in S.116.</a:t>
            </a:r>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B6F5FCF6-8973-4F45-9598-DE94B5B3C62D}" type="slidenum">
              <a:rPr lang="en-IN" smtClean="0"/>
              <a:t>10</a:t>
            </a:fld>
            <a:endParaRPr lang="en-IN"/>
          </a:p>
        </p:txBody>
      </p:sp>
    </p:spTree>
    <p:extLst>
      <p:ext uri="{BB962C8B-B14F-4D97-AF65-F5344CB8AC3E}">
        <p14:creationId xmlns:p14="http://schemas.microsoft.com/office/powerpoint/2010/main" val="1808474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Authorised</a:t>
            </a:r>
            <a:r>
              <a:rPr lang="en-US" b="1" dirty="0" smtClean="0"/>
              <a:t> Representative – 116(2)</a:t>
            </a:r>
            <a:endParaRPr lang="en-IN" b="1" dirty="0"/>
          </a:p>
        </p:txBody>
      </p:sp>
      <p:sp>
        <p:nvSpPr>
          <p:cNvPr id="3" name="Content Placeholder 2"/>
          <p:cNvSpPr>
            <a:spLocks noGrp="1"/>
          </p:cNvSpPr>
          <p:nvPr>
            <p:ph idx="1"/>
          </p:nvPr>
        </p:nvSpPr>
        <p:spPr/>
        <p:txBody>
          <a:bodyPr>
            <a:normAutofit/>
          </a:bodyPr>
          <a:lstStyle/>
          <a:p>
            <a:r>
              <a:rPr lang="en-US" sz="2800" dirty="0" smtClean="0"/>
              <a:t>a </a:t>
            </a:r>
            <a:r>
              <a:rPr lang="en-US" sz="2800" dirty="0"/>
              <a:t>person </a:t>
            </a:r>
            <a:r>
              <a:rPr lang="en-US" sz="2800" dirty="0" err="1"/>
              <a:t>authorised</a:t>
            </a:r>
            <a:r>
              <a:rPr lang="en-US" sz="2800" dirty="0"/>
              <a:t> </a:t>
            </a:r>
            <a:r>
              <a:rPr lang="en-US" sz="2800" dirty="0" smtClean="0"/>
              <a:t>to appear on behalf of the </a:t>
            </a:r>
            <a:r>
              <a:rPr lang="en-US" sz="2800" dirty="0"/>
              <a:t>person </a:t>
            </a:r>
            <a:r>
              <a:rPr lang="en-US" sz="2800" dirty="0" smtClean="0"/>
              <a:t>entitled or required to appear, </a:t>
            </a:r>
            <a:r>
              <a:rPr lang="en-US" sz="2800" dirty="0"/>
              <a:t>being— </a:t>
            </a:r>
          </a:p>
          <a:p>
            <a:pPr lvl="1"/>
            <a:r>
              <a:rPr lang="en-US" sz="2000" dirty="0" smtClean="0"/>
              <a:t>his relative;</a:t>
            </a:r>
          </a:p>
          <a:p>
            <a:pPr lvl="1"/>
            <a:r>
              <a:rPr lang="en-US" sz="2000" dirty="0" smtClean="0"/>
              <a:t>regular </a:t>
            </a:r>
            <a:r>
              <a:rPr lang="en-US" sz="2000" dirty="0"/>
              <a:t>employee; </a:t>
            </a:r>
          </a:p>
          <a:p>
            <a:pPr lvl="1"/>
            <a:r>
              <a:rPr lang="en-US" sz="2000" dirty="0" smtClean="0"/>
              <a:t>an practicing advocate; </a:t>
            </a:r>
            <a:endParaRPr lang="en-US" sz="2000" dirty="0"/>
          </a:p>
          <a:p>
            <a:pPr lvl="1"/>
            <a:r>
              <a:rPr lang="en-US" sz="2000" dirty="0" smtClean="0"/>
              <a:t>any practicing chartered accountant;</a:t>
            </a:r>
          </a:p>
          <a:p>
            <a:pPr lvl="1"/>
            <a:r>
              <a:rPr lang="en-US" sz="2000" dirty="0" smtClean="0"/>
              <a:t>a practicing cost accountant; </a:t>
            </a:r>
          </a:p>
          <a:p>
            <a:pPr lvl="1"/>
            <a:r>
              <a:rPr lang="en-US" sz="2000" dirty="0" smtClean="0"/>
              <a:t>a </a:t>
            </a:r>
            <a:r>
              <a:rPr lang="en-US" sz="2000" dirty="0"/>
              <a:t>company </a:t>
            </a:r>
            <a:r>
              <a:rPr lang="en-US" sz="2000" dirty="0" smtClean="0"/>
              <a:t>secretary; </a:t>
            </a:r>
          </a:p>
          <a:p>
            <a:pPr lvl="1"/>
            <a:r>
              <a:rPr lang="en-US" sz="2000" dirty="0" smtClean="0"/>
              <a:t>a </a:t>
            </a:r>
            <a:r>
              <a:rPr lang="en-US" sz="2000" dirty="0"/>
              <a:t>retired officer of the </a:t>
            </a:r>
            <a:r>
              <a:rPr lang="en-US" sz="2000" dirty="0" smtClean="0"/>
              <a:t>CTD of any </a:t>
            </a:r>
            <a:r>
              <a:rPr lang="en-US" sz="2000" dirty="0" err="1" smtClean="0"/>
              <a:t>S.Govt</a:t>
            </a:r>
            <a:r>
              <a:rPr lang="en-US" sz="2000" dirty="0" smtClean="0"/>
              <a:t>. or UT </a:t>
            </a:r>
            <a:r>
              <a:rPr lang="en-US" sz="2000" dirty="0"/>
              <a:t>or of the Board </a:t>
            </a:r>
            <a:r>
              <a:rPr lang="en-US" sz="2000" dirty="0" smtClean="0"/>
              <a:t>- </a:t>
            </a:r>
            <a:r>
              <a:rPr lang="en-US" sz="2000" dirty="0"/>
              <a:t>worked </a:t>
            </a:r>
            <a:r>
              <a:rPr lang="en-US" sz="2000" dirty="0" smtClean="0"/>
              <a:t>at least 2 </a:t>
            </a:r>
            <a:r>
              <a:rPr lang="en-US" sz="2000" dirty="0" err="1" smtClean="0"/>
              <a:t>Yrs</a:t>
            </a:r>
            <a:r>
              <a:rPr lang="en-US" sz="2000" dirty="0" smtClean="0"/>
              <a:t> in </a:t>
            </a:r>
            <a:r>
              <a:rPr lang="en-US" sz="2000" dirty="0"/>
              <a:t>a post not below the rank than that of a Group-B </a:t>
            </a:r>
            <a:r>
              <a:rPr lang="en-US" sz="2000" dirty="0" err="1"/>
              <a:t>Gazetted</a:t>
            </a:r>
            <a:r>
              <a:rPr lang="en-US" sz="2000" dirty="0"/>
              <a:t> officer </a:t>
            </a:r>
            <a:r>
              <a:rPr lang="en-US" sz="2000" dirty="0" smtClean="0"/>
              <a:t>after 1 </a:t>
            </a:r>
            <a:r>
              <a:rPr lang="en-US" sz="2000" dirty="0" err="1" smtClean="0"/>
              <a:t>Yr</a:t>
            </a:r>
            <a:r>
              <a:rPr lang="en-US" sz="2000" dirty="0" smtClean="0"/>
              <a:t> from retirement/resignation</a:t>
            </a:r>
          </a:p>
          <a:p>
            <a:pPr lvl="1"/>
            <a:r>
              <a:rPr lang="en-US" sz="2000" dirty="0" err="1" smtClean="0"/>
              <a:t>Authorised</a:t>
            </a:r>
            <a:r>
              <a:rPr lang="en-US" sz="2000" dirty="0" smtClean="0"/>
              <a:t> GSTP</a:t>
            </a:r>
            <a:endParaRPr lang="en-US" sz="20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B6F5FCF6-8973-4F45-9598-DE94B5B3C62D}" type="slidenum">
              <a:rPr lang="en-IN" smtClean="0"/>
              <a:t>11</a:t>
            </a:fld>
            <a:endParaRPr lang="en-IN"/>
          </a:p>
        </p:txBody>
      </p:sp>
    </p:spTree>
    <p:extLst>
      <p:ext uri="{BB962C8B-B14F-4D97-AF65-F5344CB8AC3E}">
        <p14:creationId xmlns:p14="http://schemas.microsoft.com/office/powerpoint/2010/main" val="773697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Cross power – S.6</a:t>
            </a:r>
            <a:endParaRPr lang="en-IN" b="1" dirty="0"/>
          </a:p>
        </p:txBody>
      </p:sp>
      <p:sp>
        <p:nvSpPr>
          <p:cNvPr id="3" name="Content Placeholder 2"/>
          <p:cNvSpPr>
            <a:spLocks noGrp="1"/>
          </p:cNvSpPr>
          <p:nvPr>
            <p:ph idx="1"/>
          </p:nvPr>
        </p:nvSpPr>
        <p:spPr/>
        <p:txBody>
          <a:bodyPr>
            <a:normAutofit/>
          </a:bodyPr>
          <a:lstStyle/>
          <a:p>
            <a:pPr algn="just"/>
            <a:r>
              <a:rPr lang="en-US" sz="2800" dirty="0" smtClean="0"/>
              <a:t>Officers of State/Centre are construed as proper officer of other as well as per the notification issued by Govt. </a:t>
            </a:r>
          </a:p>
          <a:p>
            <a:pPr algn="just"/>
            <a:r>
              <a:rPr lang="en-US" sz="2800" dirty="0" smtClean="0"/>
              <a:t>Proper officer is required to issue orders under both CGST/SGST.</a:t>
            </a:r>
          </a:p>
          <a:p>
            <a:pPr algn="just"/>
            <a:r>
              <a:rPr lang="en-US" sz="2800" dirty="0" smtClean="0"/>
              <a:t>Proper officer of Centre/State has initiated any proceedings on a subject matter, no proceedings shall be initiated on same subject matter by other.</a:t>
            </a:r>
          </a:p>
          <a:p>
            <a:pPr algn="just"/>
            <a:r>
              <a:rPr lang="en-US" sz="2800" dirty="0" smtClean="0"/>
              <a:t>Rectification, Appeal, Revision proceedings shall lie before the same Central/State officers.  </a:t>
            </a:r>
            <a:endParaRPr lang="en-IN" sz="28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B6F5FCF6-8973-4F45-9598-DE94B5B3C62D}" type="slidenum">
              <a:rPr lang="en-IN" smtClean="0"/>
              <a:t>12</a:t>
            </a:fld>
            <a:endParaRPr lang="en-IN"/>
          </a:p>
        </p:txBody>
      </p:sp>
    </p:spTree>
    <p:extLst>
      <p:ext uri="{BB962C8B-B14F-4D97-AF65-F5344CB8AC3E}">
        <p14:creationId xmlns:p14="http://schemas.microsoft.com/office/powerpoint/2010/main" val="94214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Preliminary points</a:t>
            </a:r>
            <a:endParaRPr lang="en-US" b="1" dirty="0"/>
          </a:p>
        </p:txBody>
      </p:sp>
      <p:sp>
        <p:nvSpPr>
          <p:cNvPr id="3" name="Content Placeholder 2"/>
          <p:cNvSpPr>
            <a:spLocks noGrp="1"/>
          </p:cNvSpPr>
          <p:nvPr>
            <p:ph idx="1"/>
          </p:nvPr>
        </p:nvSpPr>
        <p:spPr>
          <a:xfrm>
            <a:off x="1040524" y="1608082"/>
            <a:ext cx="10042635" cy="4945851"/>
          </a:xfrm>
        </p:spPr>
        <p:txBody>
          <a:bodyPr>
            <a:normAutofit fontScale="92500" lnSpcReduction="10000"/>
          </a:bodyPr>
          <a:lstStyle/>
          <a:p>
            <a:pPr algn="just">
              <a:lnSpc>
                <a:spcPct val="100000"/>
              </a:lnSpc>
            </a:pPr>
            <a:r>
              <a:rPr lang="en-US" sz="3200" dirty="0"/>
              <a:t>Article 265 – No tax shall be levied or collected except by authority of law</a:t>
            </a:r>
          </a:p>
          <a:p>
            <a:pPr algn="just">
              <a:lnSpc>
                <a:spcPct val="100000"/>
              </a:lnSpc>
            </a:pPr>
            <a:r>
              <a:rPr lang="en-US" sz="3200" dirty="0"/>
              <a:t>Collection of tax – procedure to be followed by the PO should be proper</a:t>
            </a:r>
          </a:p>
          <a:p>
            <a:pPr algn="just">
              <a:lnSpc>
                <a:spcPct val="100000"/>
              </a:lnSpc>
            </a:pPr>
            <a:r>
              <a:rPr lang="en-US" sz="3200" dirty="0"/>
              <a:t>Search or enquiry is to be conducted by the PO with powers and </a:t>
            </a:r>
            <a:r>
              <a:rPr lang="en-US" sz="3200" dirty="0" err="1"/>
              <a:t>authorisation</a:t>
            </a:r>
            <a:endParaRPr lang="en-US" sz="3200" dirty="0"/>
          </a:p>
          <a:p>
            <a:pPr algn="just">
              <a:lnSpc>
                <a:spcPct val="100000"/>
              </a:lnSpc>
            </a:pPr>
            <a:r>
              <a:rPr lang="en-US" sz="3200" dirty="0"/>
              <a:t>Search may be illegal but evidence collected out of such search becomes valid </a:t>
            </a:r>
          </a:p>
          <a:p>
            <a:pPr marL="685800" lvl="2" algn="just">
              <a:lnSpc>
                <a:spcPct val="100000"/>
              </a:lnSpc>
              <a:spcBef>
                <a:spcPts val="1800"/>
              </a:spcBef>
            </a:pPr>
            <a:r>
              <a:rPr lang="en-US" sz="2800" dirty="0" err="1" smtClean="0"/>
              <a:t>Pooran</a:t>
            </a:r>
            <a:r>
              <a:rPr lang="en-US" sz="2800" dirty="0" smtClean="0"/>
              <a:t> </a:t>
            </a:r>
            <a:r>
              <a:rPr lang="en-US" sz="2800" dirty="0"/>
              <a:t>Mal </a:t>
            </a:r>
            <a:r>
              <a:rPr lang="en-US" sz="2800" dirty="0" err="1"/>
              <a:t>Vs</a:t>
            </a:r>
            <a:r>
              <a:rPr lang="en-US" sz="2800" dirty="0"/>
              <a:t> Director of Investigation – 1974 (93) ITR 505 (SC)</a:t>
            </a:r>
            <a:r>
              <a:rPr lang="en-US" sz="3600" dirty="0" smtClean="0"/>
              <a:t> </a:t>
            </a:r>
            <a:endParaRPr lang="en-US" sz="2800" dirty="0" smtClean="0"/>
          </a:p>
          <a:p>
            <a:pPr algn="just"/>
            <a:endParaRPr lang="en-US" sz="30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13</a:t>
            </a:fld>
            <a:endParaRPr lang="en-IN"/>
          </a:p>
        </p:txBody>
      </p:sp>
    </p:spTree>
    <p:extLst>
      <p:ext uri="{BB962C8B-B14F-4D97-AF65-F5344CB8AC3E}">
        <p14:creationId xmlns:p14="http://schemas.microsoft.com/office/powerpoint/2010/main" val="3350681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 xmlns:a16="http://schemas.microsoft.com/office/drawing/2014/main" id="{62561874-50D3-4CF3-A548-F0C0235D3B45}"/>
              </a:ext>
            </a:extLst>
          </p:cNvPr>
          <p:cNvGraphicFramePr>
            <a:graphicFrameLocks/>
          </p:cNvGraphicFramePr>
          <p:nvPr>
            <p:extLst>
              <p:ext uri="{D42A27DB-BD31-4B8C-83A1-F6EECF244321}">
                <p14:modId xmlns:p14="http://schemas.microsoft.com/office/powerpoint/2010/main" val="736283810"/>
              </p:ext>
            </p:extLst>
          </p:nvPr>
        </p:nvGraphicFramePr>
        <p:xfrm>
          <a:off x="739919" y="316010"/>
          <a:ext cx="11452081" cy="53457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endParaRPr lang="en-IN"/>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6" name="Slide Number Placeholder 5"/>
          <p:cNvSpPr>
            <a:spLocks noGrp="1"/>
          </p:cNvSpPr>
          <p:nvPr>
            <p:ph type="sldNum" sz="quarter" idx="12"/>
          </p:nvPr>
        </p:nvSpPr>
        <p:spPr/>
        <p:txBody>
          <a:bodyPr/>
          <a:lstStyle/>
          <a:p>
            <a:fld id="{0FF54DE5-C571-48E8-A5BC-B369434E2F44}" type="slidenum">
              <a:rPr lang="en-IN" smtClean="0"/>
              <a:t>14</a:t>
            </a:fld>
            <a:endParaRPr lang="en-IN"/>
          </a:p>
        </p:txBody>
      </p:sp>
    </p:spTree>
    <p:extLst>
      <p:ext uri="{BB962C8B-B14F-4D97-AF65-F5344CB8AC3E}">
        <p14:creationId xmlns:p14="http://schemas.microsoft.com/office/powerpoint/2010/main" val="1757816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59 – Self Assessment</a:t>
            </a:r>
            <a:endParaRPr lang="en-IN" dirty="0"/>
          </a:p>
        </p:txBody>
      </p:sp>
      <p:sp>
        <p:nvSpPr>
          <p:cNvPr id="3" name="Content Placeholder 2"/>
          <p:cNvSpPr>
            <a:spLocks noGrp="1"/>
          </p:cNvSpPr>
          <p:nvPr>
            <p:ph idx="1"/>
          </p:nvPr>
        </p:nvSpPr>
        <p:spPr/>
        <p:txBody>
          <a:bodyPr>
            <a:normAutofit/>
          </a:bodyPr>
          <a:lstStyle/>
          <a:p>
            <a:pPr algn="just"/>
            <a:endParaRPr lang="en-US" sz="2800" dirty="0" smtClean="0"/>
          </a:p>
          <a:p>
            <a:pPr algn="just"/>
            <a:r>
              <a:rPr lang="en-US" sz="2800" dirty="0" smtClean="0"/>
              <a:t>Every </a:t>
            </a:r>
            <a:r>
              <a:rPr lang="en-US" sz="2800" b="1" u="sng" dirty="0">
                <a:solidFill>
                  <a:srgbClr val="FF0000"/>
                </a:solidFill>
              </a:rPr>
              <a:t>registered person</a:t>
            </a:r>
            <a:r>
              <a:rPr lang="en-US" sz="2800" b="1" dirty="0">
                <a:solidFill>
                  <a:srgbClr val="FF0000"/>
                </a:solidFill>
              </a:rPr>
              <a:t> shall self-assess</a:t>
            </a:r>
            <a:r>
              <a:rPr lang="en-US" sz="2800" dirty="0"/>
              <a:t> the taxes </a:t>
            </a:r>
            <a:r>
              <a:rPr lang="en-US" sz="2800" b="1" u="sng" dirty="0"/>
              <a:t>payable</a:t>
            </a:r>
            <a:r>
              <a:rPr lang="en-US" sz="2800" dirty="0"/>
              <a:t> under this Act and furnish a return for </a:t>
            </a:r>
            <a:r>
              <a:rPr lang="en-US" sz="2800" b="1" dirty="0"/>
              <a:t>each tax period</a:t>
            </a:r>
            <a:r>
              <a:rPr lang="en-US" sz="2800" dirty="0"/>
              <a:t> as specified under section 39</a:t>
            </a:r>
            <a:r>
              <a:rPr lang="en-US" sz="2800" dirty="0" smtClean="0"/>
              <a:t>.</a:t>
            </a:r>
          </a:p>
          <a:p>
            <a:pPr marL="0" indent="0" algn="just">
              <a:buNone/>
            </a:pPr>
            <a:endParaRPr lang="en-US" sz="2800" dirty="0" smtClean="0"/>
          </a:p>
          <a:p>
            <a:pPr algn="just"/>
            <a:endParaRPr lang="en-IN" sz="28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15</a:t>
            </a:fld>
            <a:endParaRPr lang="en-IN"/>
          </a:p>
        </p:txBody>
      </p:sp>
    </p:spTree>
    <p:extLst>
      <p:ext uri="{BB962C8B-B14F-4D97-AF65-F5344CB8AC3E}">
        <p14:creationId xmlns:p14="http://schemas.microsoft.com/office/powerpoint/2010/main" val="3841354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61</a:t>
            </a:r>
            <a:endParaRPr lang="en-IN" dirty="0"/>
          </a:p>
        </p:txBody>
      </p:sp>
      <p:sp>
        <p:nvSpPr>
          <p:cNvPr id="3" name="Content Placeholder 2"/>
          <p:cNvSpPr>
            <a:spLocks noGrp="1"/>
          </p:cNvSpPr>
          <p:nvPr>
            <p:ph idx="1"/>
          </p:nvPr>
        </p:nvSpPr>
        <p:spPr/>
        <p:txBody>
          <a:bodyPr>
            <a:noAutofit/>
          </a:bodyPr>
          <a:lstStyle/>
          <a:p>
            <a:pPr algn="just"/>
            <a:r>
              <a:rPr lang="en-US" sz="2400" dirty="0" smtClean="0"/>
              <a:t>S.61 (1</a:t>
            </a:r>
            <a:r>
              <a:rPr lang="en-US" sz="2400" dirty="0"/>
              <a:t>) The proper officer may scrutinize the return and </a:t>
            </a:r>
            <a:r>
              <a:rPr lang="en-US" sz="2400" b="1" dirty="0">
                <a:solidFill>
                  <a:srgbClr val="FF0000"/>
                </a:solidFill>
              </a:rPr>
              <a:t>related particulars furnished</a:t>
            </a:r>
            <a:r>
              <a:rPr lang="en-US" sz="2400" dirty="0"/>
              <a:t> by the registered person to verify the </a:t>
            </a:r>
            <a:r>
              <a:rPr lang="en-US" sz="2400" b="1" dirty="0"/>
              <a:t>correctness of the return </a:t>
            </a:r>
            <a:r>
              <a:rPr lang="en-US" sz="2400" dirty="0"/>
              <a:t>and inform him of the discrepancies noticed, if any, in such manner as may be prescribed and seek his explanation thereto.</a:t>
            </a:r>
          </a:p>
          <a:p>
            <a:pPr algn="just"/>
            <a:r>
              <a:rPr lang="en-US" sz="2400" dirty="0" smtClean="0"/>
              <a:t>R99(1) - Where </a:t>
            </a:r>
            <a:r>
              <a:rPr lang="en-US" sz="2400" dirty="0"/>
              <a:t>any return furnished by a registered person is </a:t>
            </a:r>
            <a:r>
              <a:rPr lang="en-US" sz="2400" b="1" dirty="0">
                <a:solidFill>
                  <a:srgbClr val="FF0000"/>
                </a:solidFill>
              </a:rPr>
              <a:t>selected for scrutiny</a:t>
            </a:r>
            <a:r>
              <a:rPr lang="en-US" sz="2400" dirty="0"/>
              <a:t>, the proper officer shall scrutinize the same in accordance with the provisions of section 61 with reference to the </a:t>
            </a:r>
            <a:r>
              <a:rPr lang="en-US" sz="2400" b="1" dirty="0">
                <a:solidFill>
                  <a:srgbClr val="FF0000"/>
                </a:solidFill>
              </a:rPr>
              <a:t>information available with him</a:t>
            </a:r>
            <a:r>
              <a:rPr lang="en-US" sz="2400" dirty="0"/>
              <a:t>, and in case of any discrepancy, he shall issue a notice to the said person in </a:t>
            </a:r>
            <a:r>
              <a:rPr lang="en-US" sz="2400" b="1" dirty="0"/>
              <a:t>FORM GST ASMT-10*,</a:t>
            </a:r>
            <a:r>
              <a:rPr lang="en-US" sz="2400" dirty="0"/>
              <a:t> informing him of such discrepancy and seeking his explanation thereto within such time, not exceeding thirty days from the date of service of the notice or such further period as may be permitted by him and also, </a:t>
            </a:r>
            <a:r>
              <a:rPr lang="en-US" sz="2400" b="1" dirty="0"/>
              <a:t>where possible</a:t>
            </a:r>
            <a:r>
              <a:rPr lang="en-US" sz="2400" dirty="0"/>
              <a:t>, </a:t>
            </a:r>
            <a:r>
              <a:rPr lang="en-US" sz="2400" b="1" dirty="0"/>
              <a:t>quantifying </a:t>
            </a:r>
            <a:r>
              <a:rPr lang="en-US" sz="2400" dirty="0"/>
              <a:t>the amount of tax, interest and any other amount payable in relation to such discrepancy.</a:t>
            </a:r>
            <a:endParaRPr lang="en-IN" sz="24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16</a:t>
            </a:fld>
            <a:endParaRPr lang="en-IN"/>
          </a:p>
        </p:txBody>
      </p:sp>
    </p:spTree>
    <p:extLst>
      <p:ext uri="{BB962C8B-B14F-4D97-AF65-F5344CB8AC3E}">
        <p14:creationId xmlns:p14="http://schemas.microsoft.com/office/powerpoint/2010/main" val="2910533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61</a:t>
            </a:r>
            <a:endParaRPr lang="en-IN" dirty="0"/>
          </a:p>
        </p:txBody>
      </p:sp>
      <p:sp>
        <p:nvSpPr>
          <p:cNvPr id="3" name="Content Placeholder 2"/>
          <p:cNvSpPr>
            <a:spLocks noGrp="1"/>
          </p:cNvSpPr>
          <p:nvPr>
            <p:ph idx="1"/>
          </p:nvPr>
        </p:nvSpPr>
        <p:spPr/>
        <p:txBody>
          <a:bodyPr>
            <a:normAutofit fontScale="92500"/>
          </a:bodyPr>
          <a:lstStyle/>
          <a:p>
            <a:pPr algn="just"/>
            <a:r>
              <a:rPr lang="en-US" sz="2800" dirty="0" smtClean="0"/>
              <a:t>S61(2) -</a:t>
            </a:r>
            <a:r>
              <a:rPr lang="en-US" sz="2800" dirty="0"/>
              <a:t> In case the explanation is found acceptable, the registered person shall be informed accordingly and no further action shall be taken in this regard. </a:t>
            </a:r>
            <a:endParaRPr lang="en-US" sz="2800" dirty="0" smtClean="0"/>
          </a:p>
          <a:p>
            <a:pPr algn="just"/>
            <a:r>
              <a:rPr lang="en-US" sz="2800" dirty="0" smtClean="0"/>
              <a:t>R99(2</a:t>
            </a:r>
            <a:r>
              <a:rPr lang="en-US" sz="2800" dirty="0"/>
              <a:t>) The registered person may </a:t>
            </a:r>
            <a:r>
              <a:rPr lang="en-US" sz="2800" b="1" u="sng" dirty="0"/>
              <a:t>accept</a:t>
            </a:r>
            <a:r>
              <a:rPr lang="en-US" sz="2800" dirty="0"/>
              <a:t> the discrepancy mentioned in the notice issued under sub-rule (1), and </a:t>
            </a:r>
            <a:r>
              <a:rPr lang="en-US" sz="2800" b="1" u="sng" dirty="0"/>
              <a:t>pay the tax, interest and any other amount</a:t>
            </a:r>
            <a:r>
              <a:rPr lang="en-US" sz="2800" dirty="0"/>
              <a:t> arising from such discrepancy and inform the same </a:t>
            </a:r>
            <a:r>
              <a:rPr lang="en-US" sz="2800" b="1" u="sng" dirty="0">
                <a:solidFill>
                  <a:srgbClr val="FF0000"/>
                </a:solidFill>
              </a:rPr>
              <a:t>or </a:t>
            </a:r>
            <a:r>
              <a:rPr lang="en-US" sz="2800" dirty="0"/>
              <a:t>furnish an </a:t>
            </a:r>
            <a:r>
              <a:rPr lang="en-US" sz="2800" b="1" u="sng" dirty="0">
                <a:solidFill>
                  <a:srgbClr val="FF0000"/>
                </a:solidFill>
              </a:rPr>
              <a:t>explanation for the discrepancy</a:t>
            </a:r>
            <a:r>
              <a:rPr lang="en-US" sz="2800" dirty="0"/>
              <a:t> in </a:t>
            </a:r>
            <a:r>
              <a:rPr lang="en-US" sz="2800" b="1" dirty="0"/>
              <a:t>FORM GST ASMT-11</a:t>
            </a:r>
            <a:r>
              <a:rPr lang="en-US" sz="2800" dirty="0"/>
              <a:t> to the proper officer</a:t>
            </a:r>
            <a:r>
              <a:rPr lang="en-US" sz="2800" dirty="0" smtClean="0"/>
              <a:t>.</a:t>
            </a:r>
          </a:p>
          <a:p>
            <a:pPr algn="just"/>
            <a:r>
              <a:rPr lang="en-US" sz="2800" dirty="0" smtClean="0"/>
              <a:t>R99(3</a:t>
            </a:r>
            <a:r>
              <a:rPr lang="en-US" sz="2800" dirty="0"/>
              <a:t>) Where the explanation furnished by the registered person or the information submitted under sub-rule (2) is found to be acceptable, the proper officer shall inform him accordingly in </a:t>
            </a:r>
            <a:r>
              <a:rPr lang="en-US" sz="2800" b="1" dirty="0"/>
              <a:t>FORM GST </a:t>
            </a:r>
            <a:r>
              <a:rPr lang="en-US" sz="2800" b="1" dirty="0" smtClean="0"/>
              <a:t>ASMT-12.</a:t>
            </a:r>
            <a:endParaRPr lang="en-US" sz="2800" dirty="0"/>
          </a:p>
          <a:p>
            <a:pPr algn="just"/>
            <a:endParaRPr lang="en-US" sz="28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17</a:t>
            </a:fld>
            <a:endParaRPr lang="en-IN"/>
          </a:p>
        </p:txBody>
      </p:sp>
    </p:spTree>
    <p:extLst>
      <p:ext uri="{BB962C8B-B14F-4D97-AF65-F5344CB8AC3E}">
        <p14:creationId xmlns:p14="http://schemas.microsoft.com/office/powerpoint/2010/main" val="1415404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61</a:t>
            </a:r>
            <a:endParaRPr lang="en-IN" dirty="0"/>
          </a:p>
        </p:txBody>
      </p:sp>
      <p:sp>
        <p:nvSpPr>
          <p:cNvPr id="3" name="Content Placeholder 2"/>
          <p:cNvSpPr>
            <a:spLocks noGrp="1"/>
          </p:cNvSpPr>
          <p:nvPr>
            <p:ph idx="1"/>
          </p:nvPr>
        </p:nvSpPr>
        <p:spPr/>
        <p:txBody>
          <a:bodyPr>
            <a:normAutofit/>
          </a:bodyPr>
          <a:lstStyle/>
          <a:p>
            <a:pPr algn="just"/>
            <a:r>
              <a:rPr lang="en-US" sz="2800" dirty="0" smtClean="0"/>
              <a:t>S61 (3</a:t>
            </a:r>
            <a:r>
              <a:rPr lang="en-US" sz="2800" dirty="0"/>
              <a:t>) In case </a:t>
            </a:r>
            <a:r>
              <a:rPr lang="en-US" sz="2800" b="1" u="sng" dirty="0"/>
              <a:t>no satisfactory explanation is furnished </a:t>
            </a:r>
            <a:r>
              <a:rPr lang="en-US" sz="2800" dirty="0"/>
              <a:t>within a period of thirty days of being informed by the proper officer or such further period as may be permitted by him </a:t>
            </a:r>
            <a:r>
              <a:rPr lang="en-US" sz="2800" b="1" dirty="0">
                <a:solidFill>
                  <a:srgbClr val="FF0000"/>
                </a:solidFill>
              </a:rPr>
              <a:t>or </a:t>
            </a:r>
            <a:r>
              <a:rPr lang="en-US" sz="2800" dirty="0"/>
              <a:t>where the registered person, </a:t>
            </a:r>
            <a:r>
              <a:rPr lang="en-US" sz="2800" b="1" u="sng" dirty="0"/>
              <a:t>after accepting the discrepancies, fails to </a:t>
            </a:r>
            <a:r>
              <a:rPr lang="en-US" sz="2800" dirty="0"/>
              <a:t>take the corrective measure </a:t>
            </a:r>
            <a:r>
              <a:rPr lang="en-US" sz="2800" b="1" dirty="0"/>
              <a:t>in his return for the month </a:t>
            </a:r>
            <a:r>
              <a:rPr lang="en-US" sz="2800" dirty="0"/>
              <a:t>in which the discrepancy is accepted, the proper officer may initiate appropriate action including those under section 65 or section 66 or section 67, or proceed to determine the tax and other dues under section 73 or section 74.</a:t>
            </a:r>
          </a:p>
          <a:p>
            <a:pPr algn="just"/>
            <a:endParaRPr lang="en-IN" sz="28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18</a:t>
            </a:fld>
            <a:endParaRPr lang="en-IN"/>
          </a:p>
        </p:txBody>
      </p:sp>
    </p:spTree>
    <p:extLst>
      <p:ext uri="{BB962C8B-B14F-4D97-AF65-F5344CB8AC3E}">
        <p14:creationId xmlns:p14="http://schemas.microsoft.com/office/powerpoint/2010/main" val="2652228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Section 61 - Scrutiny of returns</a:t>
            </a:r>
            <a:endParaRPr lang="en-US" b="1" dirty="0"/>
          </a:p>
        </p:txBody>
      </p:sp>
      <p:sp>
        <p:nvSpPr>
          <p:cNvPr id="3" name="Content Placeholder 2"/>
          <p:cNvSpPr>
            <a:spLocks noGrp="1"/>
          </p:cNvSpPr>
          <p:nvPr>
            <p:ph idx="1"/>
          </p:nvPr>
        </p:nvSpPr>
        <p:spPr>
          <a:xfrm>
            <a:off x="1040524" y="1450428"/>
            <a:ext cx="10089931" cy="4344296"/>
          </a:xfrm>
        </p:spPr>
        <p:txBody>
          <a:bodyPr>
            <a:noAutofit/>
          </a:bodyPr>
          <a:lstStyle/>
          <a:p>
            <a:pPr algn="just"/>
            <a:r>
              <a:rPr lang="en-GB" sz="2400" dirty="0" smtClean="0"/>
              <a:t>The </a:t>
            </a:r>
            <a:r>
              <a:rPr lang="en-GB" sz="2400" dirty="0"/>
              <a:t>proper officer can scrutinize the </a:t>
            </a:r>
            <a:r>
              <a:rPr lang="en-GB" sz="2400" b="1" dirty="0"/>
              <a:t>return </a:t>
            </a:r>
            <a:r>
              <a:rPr lang="en-GB" sz="2400" b="1" dirty="0" smtClean="0"/>
              <a:t>or related particulars </a:t>
            </a:r>
            <a:r>
              <a:rPr lang="en-GB" sz="2400" b="1" u="sng" dirty="0" smtClean="0"/>
              <a:t>furnished </a:t>
            </a:r>
            <a:r>
              <a:rPr lang="en-GB" sz="2400" dirty="0" smtClean="0"/>
              <a:t>to </a:t>
            </a:r>
            <a:r>
              <a:rPr lang="en-GB" sz="2400" dirty="0"/>
              <a:t>verify its correctness (arithmetical accuracy + </a:t>
            </a:r>
            <a:r>
              <a:rPr lang="en-GB" sz="2400" dirty="0" smtClean="0"/>
              <a:t>ratios + </a:t>
            </a:r>
            <a:r>
              <a:rPr lang="en-GB" sz="2400" dirty="0"/>
              <a:t>detailed </a:t>
            </a:r>
            <a:r>
              <a:rPr lang="en-GB" sz="2400" dirty="0" smtClean="0"/>
              <a:t>assessment ??) </a:t>
            </a:r>
            <a:r>
              <a:rPr lang="en-GB" sz="2400" dirty="0"/>
              <a:t>– called as pre-adjudication process. </a:t>
            </a:r>
          </a:p>
          <a:p>
            <a:pPr algn="just"/>
            <a:r>
              <a:rPr lang="en-GB" sz="2400" dirty="0"/>
              <a:t>If any discrepancies are noticed would be informed to the assessee in ASMT-10 + quantification + interest.</a:t>
            </a:r>
          </a:p>
          <a:p>
            <a:pPr algn="just"/>
            <a:r>
              <a:rPr lang="en-IN" sz="2400" dirty="0"/>
              <a:t>Assessee need to provide explanation within 30 days </a:t>
            </a:r>
            <a:r>
              <a:rPr lang="en-IN" sz="2400" dirty="0" smtClean="0"/>
              <a:t>or extended time.</a:t>
            </a:r>
          </a:p>
          <a:p>
            <a:pPr algn="just"/>
            <a:r>
              <a:rPr lang="en-GB" sz="2400" dirty="0" smtClean="0"/>
              <a:t>Acceptance / Explanation to be provided by the </a:t>
            </a:r>
            <a:r>
              <a:rPr lang="en-GB" sz="2400" dirty="0" err="1" smtClean="0"/>
              <a:t>Assessee</a:t>
            </a:r>
            <a:r>
              <a:rPr lang="en-GB" sz="2400" dirty="0" smtClean="0"/>
              <a:t> in ASMT-11.</a:t>
            </a:r>
            <a:endParaRPr lang="en-GB" sz="2400" dirty="0"/>
          </a:p>
          <a:p>
            <a:pPr algn="just"/>
            <a:r>
              <a:rPr lang="en-IN" sz="2400" dirty="0" smtClean="0"/>
              <a:t>If </a:t>
            </a:r>
            <a:r>
              <a:rPr lang="en-IN" sz="2400" dirty="0"/>
              <a:t>the explanation found satisfactory – </a:t>
            </a:r>
            <a:r>
              <a:rPr lang="en-IN" sz="2400" dirty="0" smtClean="0"/>
              <a:t>ASMT-12 </a:t>
            </a:r>
            <a:r>
              <a:rPr lang="en-GB" sz="2400" dirty="0"/>
              <a:t>and no further action to be </a:t>
            </a:r>
            <a:r>
              <a:rPr lang="en-GB" sz="2400" dirty="0" smtClean="0"/>
              <a:t>taken.</a:t>
            </a:r>
            <a:endParaRPr lang="en-GB" sz="24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19</a:t>
            </a:fld>
            <a:endParaRPr lang="en-IN"/>
          </a:p>
        </p:txBody>
      </p:sp>
    </p:spTree>
    <p:extLst>
      <p:ext uri="{BB962C8B-B14F-4D97-AF65-F5344CB8AC3E}">
        <p14:creationId xmlns:p14="http://schemas.microsoft.com/office/powerpoint/2010/main" val="730629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Coverage</a:t>
            </a:r>
            <a:endParaRPr lang="en-IN" b="1" dirty="0"/>
          </a:p>
        </p:txBody>
      </p:sp>
      <p:sp>
        <p:nvSpPr>
          <p:cNvPr id="3" name="Content Placeholder 2"/>
          <p:cNvSpPr>
            <a:spLocks noGrp="1"/>
          </p:cNvSpPr>
          <p:nvPr>
            <p:ph idx="1"/>
          </p:nvPr>
        </p:nvSpPr>
        <p:spPr/>
        <p:txBody>
          <a:bodyPr>
            <a:normAutofit/>
          </a:bodyPr>
          <a:lstStyle/>
          <a:p>
            <a:pPr algn="just"/>
            <a:r>
              <a:rPr lang="en-US" sz="2800" dirty="0" smtClean="0"/>
              <a:t>Introduction</a:t>
            </a:r>
          </a:p>
          <a:p>
            <a:pPr algn="just"/>
            <a:r>
              <a:rPr lang="en-US" sz="2800" dirty="0" smtClean="0"/>
              <a:t>Types of Assessment</a:t>
            </a:r>
          </a:p>
          <a:p>
            <a:pPr algn="just"/>
            <a:r>
              <a:rPr lang="en-US" sz="2800" dirty="0" smtClean="0"/>
              <a:t>Assessment Statutory Provisions and Analysis</a:t>
            </a:r>
          </a:p>
          <a:p>
            <a:pPr algn="just"/>
            <a:r>
              <a:rPr lang="en-US" sz="2800" dirty="0" smtClean="0"/>
              <a:t>Audit</a:t>
            </a:r>
          </a:p>
          <a:p>
            <a:pPr algn="just"/>
            <a:r>
              <a:rPr lang="en-US" sz="2800" dirty="0" smtClean="0"/>
              <a:t>Practical tips</a:t>
            </a:r>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2</a:t>
            </a:fld>
            <a:endParaRPr lang="en-IN"/>
          </a:p>
        </p:txBody>
      </p:sp>
    </p:spTree>
    <p:extLst>
      <p:ext uri="{BB962C8B-B14F-4D97-AF65-F5344CB8AC3E}">
        <p14:creationId xmlns:p14="http://schemas.microsoft.com/office/powerpoint/2010/main" val="2174478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Scrutiny of returns</a:t>
            </a:r>
            <a:endParaRPr lang="en-US" b="1" dirty="0"/>
          </a:p>
        </p:txBody>
      </p:sp>
      <p:sp>
        <p:nvSpPr>
          <p:cNvPr id="3" name="Content Placeholder 2"/>
          <p:cNvSpPr>
            <a:spLocks noGrp="1"/>
          </p:cNvSpPr>
          <p:nvPr>
            <p:ph idx="1"/>
          </p:nvPr>
        </p:nvSpPr>
        <p:spPr>
          <a:xfrm>
            <a:off x="1072055" y="1639614"/>
            <a:ext cx="10026870" cy="4155110"/>
          </a:xfrm>
        </p:spPr>
        <p:txBody>
          <a:bodyPr>
            <a:noAutofit/>
          </a:bodyPr>
          <a:lstStyle/>
          <a:p>
            <a:pPr algn="just">
              <a:lnSpc>
                <a:spcPct val="150000"/>
              </a:lnSpc>
            </a:pPr>
            <a:r>
              <a:rPr lang="en-IN" sz="2800" dirty="0"/>
              <a:t>In case,</a:t>
            </a:r>
            <a:endParaRPr lang="en-GB" sz="2800" dirty="0"/>
          </a:p>
          <a:p>
            <a:pPr lvl="1" algn="just">
              <a:lnSpc>
                <a:spcPct val="150000"/>
              </a:lnSpc>
            </a:pPr>
            <a:r>
              <a:rPr lang="en-GB" sz="2800" dirty="0"/>
              <a:t>If the taxable person does not give a satisfactory explanation within 30 days (extended) Or</a:t>
            </a:r>
          </a:p>
          <a:p>
            <a:pPr lvl="1" algn="just">
              <a:lnSpc>
                <a:spcPct val="150000"/>
              </a:lnSpc>
            </a:pPr>
            <a:r>
              <a:rPr lang="en-GB" sz="2800" dirty="0"/>
              <a:t>He does not rectify the discrepancies within a reasonable time (after acceptance)</a:t>
            </a:r>
          </a:p>
          <a:p>
            <a:pPr algn="just">
              <a:lnSpc>
                <a:spcPct val="150000"/>
              </a:lnSpc>
            </a:pPr>
            <a:r>
              <a:rPr lang="en-GB" sz="2800" dirty="0"/>
              <a:t>The officer may initiate appropriate </a:t>
            </a:r>
            <a:r>
              <a:rPr lang="en-GB" sz="2800" dirty="0" smtClean="0"/>
              <a:t>action</a:t>
            </a:r>
            <a:endParaRPr lang="en-GB" sz="28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20</a:t>
            </a:fld>
            <a:endParaRPr lang="en-IN"/>
          </a:p>
        </p:txBody>
      </p:sp>
    </p:spTree>
    <p:extLst>
      <p:ext uri="{BB962C8B-B14F-4D97-AF65-F5344CB8AC3E}">
        <p14:creationId xmlns:p14="http://schemas.microsoft.com/office/powerpoint/2010/main" val="254455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Scrutiny of returns</a:t>
            </a:r>
            <a:endParaRPr lang="en-US" b="1" dirty="0"/>
          </a:p>
        </p:txBody>
      </p:sp>
      <p:sp>
        <p:nvSpPr>
          <p:cNvPr id="3" name="Content Placeholder 2"/>
          <p:cNvSpPr>
            <a:spLocks noGrp="1"/>
          </p:cNvSpPr>
          <p:nvPr>
            <p:ph idx="1"/>
          </p:nvPr>
        </p:nvSpPr>
        <p:spPr>
          <a:xfrm>
            <a:off x="1072055" y="1639614"/>
            <a:ext cx="10026870" cy="4155110"/>
          </a:xfrm>
        </p:spPr>
        <p:txBody>
          <a:bodyPr>
            <a:noAutofit/>
          </a:bodyPr>
          <a:lstStyle/>
          <a:p>
            <a:pPr algn="just">
              <a:lnSpc>
                <a:spcPct val="150000"/>
              </a:lnSpc>
            </a:pPr>
            <a:r>
              <a:rPr lang="en-GB" sz="2800" dirty="0" smtClean="0"/>
              <a:t>The </a:t>
            </a:r>
            <a:r>
              <a:rPr lang="en-GB" sz="2800" dirty="0"/>
              <a:t>officer may initiate appropriate action including, -</a:t>
            </a:r>
          </a:p>
          <a:p>
            <a:pPr lvl="1" algn="just">
              <a:lnSpc>
                <a:spcPct val="150000"/>
              </a:lnSpc>
            </a:pPr>
            <a:r>
              <a:rPr lang="en-GB" sz="2800" dirty="0"/>
              <a:t>Conduct department </a:t>
            </a:r>
            <a:r>
              <a:rPr lang="en-GB" sz="2800" dirty="0">
                <a:hlinkClick r:id="rId2"/>
              </a:rPr>
              <a:t>audit</a:t>
            </a:r>
            <a:r>
              <a:rPr lang="en-GB" sz="2800" dirty="0"/>
              <a:t> as per u/s 65</a:t>
            </a:r>
          </a:p>
          <a:p>
            <a:pPr lvl="1" algn="just">
              <a:lnSpc>
                <a:spcPct val="150000"/>
              </a:lnSpc>
            </a:pPr>
            <a:r>
              <a:rPr lang="en-GB" sz="2800" dirty="0"/>
              <a:t>Initiate </a:t>
            </a:r>
            <a:r>
              <a:rPr lang="en-GB" sz="2800" dirty="0">
                <a:hlinkClick r:id="rId2"/>
              </a:rPr>
              <a:t>Special Audit</a:t>
            </a:r>
            <a:r>
              <a:rPr lang="en-GB" sz="2800" dirty="0"/>
              <a:t> as per u/s 66</a:t>
            </a:r>
          </a:p>
          <a:p>
            <a:pPr lvl="1" algn="just">
              <a:lnSpc>
                <a:spcPct val="150000"/>
              </a:lnSpc>
            </a:pPr>
            <a:r>
              <a:rPr lang="en-GB" sz="2800" dirty="0">
                <a:hlinkClick r:id="rId3"/>
              </a:rPr>
              <a:t>Initiate Inspect, search</a:t>
            </a:r>
            <a:r>
              <a:rPr lang="en-GB" sz="2800" dirty="0"/>
              <a:t> and seizure as per u/s 67</a:t>
            </a:r>
          </a:p>
          <a:p>
            <a:pPr lvl="1" algn="just">
              <a:lnSpc>
                <a:spcPct val="150000"/>
              </a:lnSpc>
            </a:pPr>
            <a:r>
              <a:rPr lang="en-GB" sz="2800" dirty="0"/>
              <a:t>Issue SCN u/s 73 or </a:t>
            </a:r>
            <a:r>
              <a:rPr lang="en-GB" sz="2800" dirty="0" smtClean="0"/>
              <a:t>74</a:t>
            </a:r>
            <a:endParaRPr lang="en-GB" sz="28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21</a:t>
            </a:fld>
            <a:endParaRPr lang="en-IN"/>
          </a:p>
        </p:txBody>
      </p:sp>
    </p:spTree>
    <p:extLst>
      <p:ext uri="{BB962C8B-B14F-4D97-AF65-F5344CB8AC3E}">
        <p14:creationId xmlns:p14="http://schemas.microsoft.com/office/powerpoint/2010/main" val="899569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Best Judgment assessment</a:t>
            </a:r>
            <a:endParaRPr lang="en-US" b="1" dirty="0"/>
          </a:p>
        </p:txBody>
      </p:sp>
      <p:sp>
        <p:nvSpPr>
          <p:cNvPr id="3" name="Content Placeholder 2"/>
          <p:cNvSpPr>
            <a:spLocks noGrp="1"/>
          </p:cNvSpPr>
          <p:nvPr>
            <p:ph idx="1"/>
          </p:nvPr>
        </p:nvSpPr>
        <p:spPr>
          <a:xfrm>
            <a:off x="1087820" y="1481959"/>
            <a:ext cx="10058401" cy="4312765"/>
          </a:xfrm>
        </p:spPr>
        <p:txBody>
          <a:bodyPr>
            <a:noAutofit/>
          </a:bodyPr>
          <a:lstStyle/>
          <a:p>
            <a:pPr>
              <a:lnSpc>
                <a:spcPct val="150000"/>
              </a:lnSpc>
            </a:pPr>
            <a:r>
              <a:rPr lang="en-GB" sz="2600" dirty="0"/>
              <a:t>In the best judgment assessment, an assessing officer assesses the tax liability based on his reasoning and using the information available. The assessment will be made without any bias.</a:t>
            </a:r>
          </a:p>
          <a:p>
            <a:pPr>
              <a:lnSpc>
                <a:spcPct val="150000"/>
              </a:lnSpc>
            </a:pPr>
            <a:r>
              <a:rPr lang="en-GB" sz="2600" dirty="0"/>
              <a:t>Under GST, best judgement assessment becomes applicable in 2 situations-</a:t>
            </a:r>
          </a:p>
          <a:p>
            <a:pPr lvl="1">
              <a:lnSpc>
                <a:spcPct val="150000"/>
              </a:lnSpc>
            </a:pPr>
            <a:r>
              <a:rPr lang="en-GB" sz="2600" dirty="0"/>
              <a:t>When a taxable person has not filed a </a:t>
            </a:r>
            <a:r>
              <a:rPr lang="en-GB" sz="2600" dirty="0" smtClean="0"/>
              <a:t>return – Section 62</a:t>
            </a:r>
            <a:endParaRPr lang="en-GB" sz="2600" dirty="0"/>
          </a:p>
          <a:p>
            <a:pPr lvl="1">
              <a:lnSpc>
                <a:spcPct val="150000"/>
              </a:lnSpc>
            </a:pPr>
            <a:r>
              <a:rPr lang="en-GB" sz="2600" dirty="0"/>
              <a:t>When a person has not registered for GST even though </a:t>
            </a:r>
            <a:r>
              <a:rPr lang="en-GB" sz="2600" dirty="0" smtClean="0"/>
              <a:t>liable – S. 63</a:t>
            </a:r>
            <a:endParaRPr lang="en-GB" sz="2600" dirty="0"/>
          </a:p>
          <a:p>
            <a:pPr algn="just">
              <a:lnSpc>
                <a:spcPct val="150000"/>
              </a:lnSpc>
            </a:pPr>
            <a:endParaRPr lang="en-GB" sz="26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22</a:t>
            </a:fld>
            <a:endParaRPr lang="en-IN"/>
          </a:p>
        </p:txBody>
      </p:sp>
    </p:spTree>
    <p:extLst>
      <p:ext uri="{BB962C8B-B14F-4D97-AF65-F5344CB8AC3E}">
        <p14:creationId xmlns:p14="http://schemas.microsoft.com/office/powerpoint/2010/main" val="3945227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62 – Assessment of Non-Filers</a:t>
            </a:r>
            <a:endParaRPr lang="en-IN" dirty="0"/>
          </a:p>
        </p:txBody>
      </p:sp>
      <p:sp>
        <p:nvSpPr>
          <p:cNvPr id="3" name="Content Placeholder 2"/>
          <p:cNvSpPr>
            <a:spLocks noGrp="1"/>
          </p:cNvSpPr>
          <p:nvPr>
            <p:ph idx="1"/>
          </p:nvPr>
        </p:nvSpPr>
        <p:spPr>
          <a:xfrm>
            <a:off x="1104900" y="1426779"/>
            <a:ext cx="9982200" cy="4572000"/>
          </a:xfrm>
        </p:spPr>
        <p:txBody>
          <a:bodyPr>
            <a:noAutofit/>
          </a:bodyPr>
          <a:lstStyle/>
          <a:p>
            <a:pPr algn="just"/>
            <a:r>
              <a:rPr lang="en-US" sz="2300" dirty="0" smtClean="0"/>
              <a:t>62(1</a:t>
            </a:r>
            <a:r>
              <a:rPr lang="en-US" sz="2300" dirty="0"/>
              <a:t>) </a:t>
            </a:r>
            <a:r>
              <a:rPr lang="en-US" sz="2300" b="1" dirty="0">
                <a:solidFill>
                  <a:srgbClr val="FF0000"/>
                </a:solidFill>
              </a:rPr>
              <a:t>Notwithstanding </a:t>
            </a:r>
            <a:r>
              <a:rPr lang="en-US" sz="2300" dirty="0"/>
              <a:t>anything to the contrary contained in </a:t>
            </a:r>
            <a:r>
              <a:rPr lang="en-US" sz="2300" u="sng" dirty="0">
                <a:solidFill>
                  <a:srgbClr val="FF0000"/>
                </a:solidFill>
              </a:rPr>
              <a:t>section 73 or section 74</a:t>
            </a:r>
            <a:r>
              <a:rPr lang="en-US" sz="2300" dirty="0"/>
              <a:t>, where a registered person </a:t>
            </a:r>
            <a:r>
              <a:rPr lang="en-US" sz="2300" b="1" dirty="0">
                <a:solidFill>
                  <a:srgbClr val="FF0000"/>
                </a:solidFill>
              </a:rPr>
              <a:t>fails </a:t>
            </a:r>
            <a:r>
              <a:rPr lang="en-US" sz="2300" dirty="0"/>
              <a:t>to furnish the return under </a:t>
            </a:r>
            <a:r>
              <a:rPr lang="en-US" sz="2300" dirty="0">
                <a:solidFill>
                  <a:srgbClr val="FF0000"/>
                </a:solidFill>
              </a:rPr>
              <a:t>section 39 or section 45</a:t>
            </a:r>
            <a:r>
              <a:rPr lang="en-US" sz="2300" dirty="0"/>
              <a:t>, </a:t>
            </a:r>
            <a:r>
              <a:rPr lang="en-US" sz="2300" u="sng" dirty="0"/>
              <a:t>even after the service </a:t>
            </a:r>
            <a:r>
              <a:rPr lang="en-US" sz="2300" dirty="0"/>
              <a:t>of a notice under </a:t>
            </a:r>
            <a:r>
              <a:rPr lang="en-US" sz="2300" b="1" dirty="0">
                <a:solidFill>
                  <a:srgbClr val="FF0000"/>
                </a:solidFill>
              </a:rPr>
              <a:t>section 46</a:t>
            </a:r>
            <a:r>
              <a:rPr lang="en-US" sz="2300" dirty="0"/>
              <a:t>, the proper officer may proceed to assess the tax liability of the said person to the best of his judgment taking into account all the relevant material which is available or which he has gathered and </a:t>
            </a:r>
            <a:r>
              <a:rPr lang="en-US" sz="2300" b="1" u="sng" dirty="0"/>
              <a:t>issue an assessment order </a:t>
            </a:r>
            <a:r>
              <a:rPr lang="en-US" sz="2300" dirty="0"/>
              <a:t>within a period of five years from the date specified under section 44 for furnishing of the annual return for the financial year to which the tax not paid relates</a:t>
            </a:r>
            <a:r>
              <a:rPr lang="en-US" sz="2300" dirty="0" smtClean="0"/>
              <a:t>.</a:t>
            </a:r>
          </a:p>
          <a:p>
            <a:pPr algn="just"/>
            <a:r>
              <a:rPr lang="en-US" sz="2300" dirty="0" smtClean="0"/>
              <a:t>Sec 46 - Where </a:t>
            </a:r>
            <a:r>
              <a:rPr lang="en-US" sz="2300" dirty="0"/>
              <a:t>a registered person fails to furnish a return under </a:t>
            </a:r>
            <a:r>
              <a:rPr lang="en-US" sz="2300" b="1" dirty="0"/>
              <a:t>section 39 </a:t>
            </a:r>
            <a:r>
              <a:rPr lang="en-US" sz="2300" dirty="0"/>
              <a:t>or </a:t>
            </a:r>
            <a:r>
              <a:rPr lang="en-US" sz="2300" b="1" dirty="0"/>
              <a:t>section 44 </a:t>
            </a:r>
            <a:r>
              <a:rPr lang="en-US" sz="2300" dirty="0"/>
              <a:t>or </a:t>
            </a:r>
            <a:r>
              <a:rPr lang="en-US" sz="2300" b="1" dirty="0"/>
              <a:t>section 45</a:t>
            </a:r>
            <a:r>
              <a:rPr lang="en-US" sz="2300" dirty="0"/>
              <a:t>, a notice shall be issued requiring him to furnish such return within fifteen days in such form and manner as may be prescribed</a:t>
            </a:r>
            <a:r>
              <a:rPr lang="en-US" sz="2300" dirty="0" smtClean="0"/>
              <a:t>.</a:t>
            </a:r>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23</a:t>
            </a:fld>
            <a:endParaRPr lang="en-IN"/>
          </a:p>
        </p:txBody>
      </p:sp>
    </p:spTree>
    <p:extLst>
      <p:ext uri="{BB962C8B-B14F-4D97-AF65-F5344CB8AC3E}">
        <p14:creationId xmlns:p14="http://schemas.microsoft.com/office/powerpoint/2010/main" val="1626475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Non-filing of Returns</a:t>
            </a:r>
            <a:endParaRPr lang="en-IN" dirty="0"/>
          </a:p>
        </p:txBody>
      </p:sp>
      <p:sp>
        <p:nvSpPr>
          <p:cNvPr id="8" name="Content Placeholder 7"/>
          <p:cNvSpPr>
            <a:spLocks noGrp="1"/>
          </p:cNvSpPr>
          <p:nvPr>
            <p:ph idx="1"/>
          </p:nvPr>
        </p:nvSpPr>
        <p:spPr/>
        <p:txBody>
          <a:bodyPr>
            <a:normAutofit/>
          </a:bodyPr>
          <a:lstStyle/>
          <a:p>
            <a:r>
              <a:rPr lang="en-US" sz="2800" dirty="0" smtClean="0"/>
              <a:t>Notice u/s 46 in Form GSTR-3A</a:t>
            </a:r>
          </a:p>
          <a:p>
            <a:r>
              <a:rPr lang="en-US" sz="2800" dirty="0" smtClean="0"/>
              <a:t>Who fail to furnish returns u/s</a:t>
            </a:r>
          </a:p>
          <a:p>
            <a:pPr lvl="1"/>
            <a:r>
              <a:rPr lang="en-US" sz="2400" dirty="0" smtClean="0"/>
              <a:t>39 – Regular </a:t>
            </a:r>
            <a:r>
              <a:rPr lang="en-US" sz="2400" dirty="0" err="1" smtClean="0"/>
              <a:t>Regn</a:t>
            </a:r>
            <a:r>
              <a:rPr lang="en-US" sz="2400" dirty="0" smtClean="0"/>
              <a:t>, Comp. Dealer, TDS </a:t>
            </a:r>
            <a:r>
              <a:rPr lang="en-US" sz="2400" dirty="0" err="1" smtClean="0"/>
              <a:t>Regn</a:t>
            </a:r>
            <a:r>
              <a:rPr lang="en-US" sz="2400" dirty="0" smtClean="0"/>
              <a:t>., ISD, NRTP,  Monthly/Quarterly/</a:t>
            </a:r>
            <a:r>
              <a:rPr lang="en-US" sz="2400" dirty="0" err="1" smtClean="0"/>
              <a:t>Annualy</a:t>
            </a:r>
            <a:r>
              <a:rPr lang="en-US" sz="2400" dirty="0" smtClean="0"/>
              <a:t> Returns</a:t>
            </a:r>
          </a:p>
          <a:p>
            <a:pPr lvl="1"/>
            <a:r>
              <a:rPr lang="en-US" sz="2400" dirty="0" smtClean="0"/>
              <a:t>44 – Annual Returns</a:t>
            </a:r>
          </a:p>
          <a:p>
            <a:pPr lvl="1"/>
            <a:r>
              <a:rPr lang="en-US" sz="2400" dirty="0" smtClean="0"/>
              <a:t>45 – Final Returns</a:t>
            </a:r>
          </a:p>
          <a:p>
            <a:pPr lvl="1"/>
            <a:endParaRPr lang="en-US" sz="2000" dirty="0" smtClean="0"/>
          </a:p>
          <a:p>
            <a:endParaRPr lang="en-IN" sz="2800" dirty="0"/>
          </a:p>
        </p:txBody>
      </p:sp>
      <p:sp>
        <p:nvSpPr>
          <p:cNvPr id="5" name="Footer Placeholder 4"/>
          <p:cNvSpPr>
            <a:spLocks noGrp="1"/>
          </p:cNvSpPr>
          <p:nvPr>
            <p:ph type="ftr" sz="quarter" idx="11"/>
          </p:nvPr>
        </p:nvSpPr>
        <p:spPr/>
        <p:txBody>
          <a:bodyPr/>
          <a:lstStyle/>
          <a:p>
            <a:r>
              <a:rPr lang="en-IN" smtClean="0"/>
              <a:t>CA. Rajesh Kumar T.R.</a:t>
            </a:r>
            <a:endParaRPr lang="en-IN"/>
          </a:p>
        </p:txBody>
      </p:sp>
      <p:sp>
        <p:nvSpPr>
          <p:cNvPr id="6" name="Slide Number Placeholder 5"/>
          <p:cNvSpPr>
            <a:spLocks noGrp="1"/>
          </p:cNvSpPr>
          <p:nvPr>
            <p:ph type="sldNum" sz="quarter" idx="12"/>
          </p:nvPr>
        </p:nvSpPr>
        <p:spPr/>
        <p:txBody>
          <a:bodyPr/>
          <a:lstStyle/>
          <a:p>
            <a:fld id="{B6F5FCF6-8973-4F45-9598-DE94B5B3C62D}" type="slidenum">
              <a:rPr lang="en-IN" smtClean="0"/>
              <a:t>24</a:t>
            </a:fld>
            <a:endParaRPr lang="en-IN"/>
          </a:p>
        </p:txBody>
      </p:sp>
    </p:spTree>
    <p:extLst>
      <p:ext uri="{BB962C8B-B14F-4D97-AF65-F5344CB8AC3E}">
        <p14:creationId xmlns:p14="http://schemas.microsoft.com/office/powerpoint/2010/main" val="2540792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62 – Assessment of Non-Filers</a:t>
            </a:r>
            <a:endParaRPr lang="en-IN" dirty="0"/>
          </a:p>
        </p:txBody>
      </p:sp>
      <p:sp>
        <p:nvSpPr>
          <p:cNvPr id="3" name="Content Placeholder 2"/>
          <p:cNvSpPr>
            <a:spLocks noGrp="1"/>
          </p:cNvSpPr>
          <p:nvPr>
            <p:ph idx="1"/>
          </p:nvPr>
        </p:nvSpPr>
        <p:spPr/>
        <p:txBody>
          <a:bodyPr>
            <a:normAutofit/>
          </a:bodyPr>
          <a:lstStyle/>
          <a:p>
            <a:pPr algn="just"/>
            <a:r>
              <a:rPr lang="en-US" sz="2400" dirty="0"/>
              <a:t>R100(1) - The order of assessment made under sub-section (1) of section 62 shall be issued in </a:t>
            </a:r>
            <a:r>
              <a:rPr lang="en-US" sz="2400" b="1" dirty="0"/>
              <a:t>FORM GST ASMT-13</a:t>
            </a:r>
            <a:r>
              <a:rPr lang="en-US" sz="2400" dirty="0"/>
              <a:t> and a summary thereof shall be uploaded electronically in </a:t>
            </a:r>
            <a:r>
              <a:rPr lang="en-US" sz="2400" b="1" dirty="0"/>
              <a:t>FORM GST DRC-07*</a:t>
            </a:r>
            <a:r>
              <a:rPr lang="en-US" sz="2400" dirty="0"/>
              <a:t>.</a:t>
            </a:r>
            <a:endParaRPr lang="en-IN" sz="2400" dirty="0"/>
          </a:p>
          <a:p>
            <a:pPr marL="0" indent="0" algn="just">
              <a:buNone/>
            </a:pPr>
            <a:endParaRPr lang="en-US" sz="2400" dirty="0" smtClean="0"/>
          </a:p>
          <a:p>
            <a:pPr algn="just"/>
            <a:r>
              <a:rPr lang="en-US" sz="2400" dirty="0" smtClean="0"/>
              <a:t>62(2) -</a:t>
            </a:r>
            <a:r>
              <a:rPr lang="en-US" sz="2400" dirty="0"/>
              <a:t> Where the registered person furnishes a valid return within </a:t>
            </a:r>
            <a:r>
              <a:rPr lang="en-US" sz="2400" b="1" u="sng" dirty="0">
                <a:solidFill>
                  <a:srgbClr val="FF0000"/>
                </a:solidFill>
              </a:rPr>
              <a:t>thirty days of the service </a:t>
            </a:r>
            <a:r>
              <a:rPr lang="en-US" sz="2400" dirty="0"/>
              <a:t>of </a:t>
            </a:r>
            <a:r>
              <a:rPr lang="en-US" sz="2400" dirty="0" smtClean="0"/>
              <a:t>the </a:t>
            </a:r>
            <a:r>
              <a:rPr lang="en-US" sz="2400" dirty="0"/>
              <a:t>assessment order under sub-section (1), the said assessment order shall be </a:t>
            </a:r>
            <a:r>
              <a:rPr lang="en-US" sz="2400" b="1" dirty="0"/>
              <a:t>deemed to have been withdrawn </a:t>
            </a:r>
            <a:r>
              <a:rPr lang="en-US" sz="2400" dirty="0"/>
              <a:t>but the </a:t>
            </a:r>
            <a:r>
              <a:rPr lang="en-US" sz="2400" b="1" dirty="0"/>
              <a:t>liability for payment of interest</a:t>
            </a:r>
            <a:r>
              <a:rPr lang="en-US" sz="2400" dirty="0"/>
              <a:t> under sub-section (1) of section 50 or for payment of </a:t>
            </a:r>
            <a:r>
              <a:rPr lang="en-US" sz="2400" b="1" dirty="0"/>
              <a:t>late fee </a:t>
            </a:r>
            <a:r>
              <a:rPr lang="en-US" sz="2400" dirty="0"/>
              <a:t>under section 47 </a:t>
            </a:r>
            <a:r>
              <a:rPr lang="en-US" sz="2400" b="1" dirty="0"/>
              <a:t>shall continue</a:t>
            </a:r>
            <a:r>
              <a:rPr lang="en-US" sz="2400" dirty="0" smtClean="0"/>
              <a:t>.</a:t>
            </a:r>
            <a:endParaRPr lang="en-US" sz="24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25</a:t>
            </a:fld>
            <a:endParaRPr lang="en-IN"/>
          </a:p>
        </p:txBody>
      </p:sp>
    </p:spTree>
    <p:extLst>
      <p:ext uri="{BB962C8B-B14F-4D97-AF65-F5344CB8AC3E}">
        <p14:creationId xmlns:p14="http://schemas.microsoft.com/office/powerpoint/2010/main" val="2806015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7821" y="2825"/>
            <a:ext cx="9995338" cy="1143000"/>
          </a:xfrm>
        </p:spPr>
        <p:txBody>
          <a:bodyPr/>
          <a:lstStyle/>
          <a:p>
            <a:r>
              <a:rPr lang="en-US" b="1" dirty="0" smtClean="0"/>
              <a:t>Non filers of returns</a:t>
            </a:r>
            <a:endParaRPr lang="en-US" b="1" dirty="0"/>
          </a:p>
        </p:txBody>
      </p:sp>
      <p:sp>
        <p:nvSpPr>
          <p:cNvPr id="7" name="Content Placeholder 6"/>
          <p:cNvSpPr>
            <a:spLocks noGrp="1"/>
          </p:cNvSpPr>
          <p:nvPr>
            <p:ph idx="1"/>
          </p:nvPr>
        </p:nvSpPr>
        <p:spPr/>
        <p:txBody>
          <a:bodyPr>
            <a:normAutofit fontScale="47500" lnSpcReduction="20000"/>
          </a:bodyPr>
          <a:lstStyle/>
          <a:p>
            <a:pPr algn="ctr"/>
            <a:r>
              <a:rPr lang="en-US" sz="3600" dirty="0">
                <a:latin typeface="Calibri" panose="020F0502020204030204" pitchFamily="34" charset="0"/>
                <a:cs typeface="Arial" pitchFamily="34" charset="0"/>
              </a:rPr>
              <a:t>Registered taxable person </a:t>
            </a:r>
          </a:p>
          <a:p>
            <a:pPr algn="ctr"/>
            <a:endParaRPr lang="en-US" sz="3600" dirty="0">
              <a:latin typeface="Calibri" panose="020F0502020204030204" pitchFamily="34" charset="0"/>
              <a:cs typeface="Arial" pitchFamily="34" charset="0"/>
            </a:endParaRPr>
          </a:p>
          <a:p>
            <a:pPr algn="ctr"/>
            <a:r>
              <a:rPr lang="en-US" sz="3600" dirty="0">
                <a:latin typeface="Calibri" panose="020F0502020204030204" pitchFamily="34" charset="0"/>
                <a:cs typeface="Arial" pitchFamily="34" charset="0"/>
              </a:rPr>
              <a:t>fails to furnish return required u/s 39 or 45, even after notice u/s 46 (15days)</a:t>
            </a:r>
          </a:p>
          <a:p>
            <a:pPr algn="ctr"/>
            <a:endParaRPr lang="en-US" sz="3600" dirty="0">
              <a:latin typeface="Calibri" panose="020F0502020204030204" pitchFamily="34" charset="0"/>
              <a:cs typeface="Arial" pitchFamily="34" charset="0"/>
            </a:endParaRPr>
          </a:p>
          <a:p>
            <a:pPr algn="ctr"/>
            <a:r>
              <a:rPr lang="en-US" sz="3600" dirty="0">
                <a:latin typeface="Calibri" panose="020F0502020204030204" pitchFamily="34" charset="0"/>
                <a:cs typeface="Arial" pitchFamily="34" charset="0"/>
              </a:rPr>
              <a:t>Best </a:t>
            </a:r>
            <a:r>
              <a:rPr lang="en-US" sz="3600" dirty="0" err="1">
                <a:latin typeface="Calibri" panose="020F0502020204030204" pitchFamily="34" charset="0"/>
                <a:cs typeface="Arial" pitchFamily="34" charset="0"/>
              </a:rPr>
              <a:t>judgement</a:t>
            </a:r>
            <a:r>
              <a:rPr lang="en-US" sz="3600" dirty="0">
                <a:latin typeface="Calibri" panose="020F0502020204030204" pitchFamily="34" charset="0"/>
                <a:cs typeface="Arial" pitchFamily="34" charset="0"/>
              </a:rPr>
              <a:t> assessment by proper officer</a:t>
            </a:r>
          </a:p>
          <a:p>
            <a:pPr algn="ctr"/>
            <a:endParaRPr lang="en-US" sz="3600" dirty="0" smtClean="0">
              <a:latin typeface="Calibri" panose="020F0502020204030204" pitchFamily="34" charset="0"/>
              <a:cs typeface="Arial" pitchFamily="34" charset="0"/>
            </a:endParaRPr>
          </a:p>
          <a:p>
            <a:pPr algn="ctr"/>
            <a:r>
              <a:rPr lang="en-US" sz="3600" dirty="0" smtClean="0">
                <a:latin typeface="Calibri" panose="020F0502020204030204" pitchFamily="34" charset="0"/>
                <a:cs typeface="Arial" pitchFamily="34" charset="0"/>
              </a:rPr>
              <a:t>issuance </a:t>
            </a:r>
            <a:r>
              <a:rPr lang="en-US" sz="3600" dirty="0">
                <a:latin typeface="Calibri" panose="020F0502020204030204" pitchFamily="34" charset="0"/>
                <a:cs typeface="Arial" pitchFamily="34" charset="0"/>
              </a:rPr>
              <a:t>of assessment order </a:t>
            </a:r>
          </a:p>
          <a:p>
            <a:endParaRPr lang="en-US" sz="3600" dirty="0">
              <a:latin typeface="Calibri" panose="020F0502020204030204" pitchFamily="34" charset="0"/>
              <a:cs typeface="Arial" pitchFamily="34" charset="0"/>
            </a:endParaRPr>
          </a:p>
          <a:p>
            <a:r>
              <a:rPr lang="en-US" sz="3600" dirty="0">
                <a:latin typeface="Calibri" panose="020F0502020204030204" pitchFamily="34" charset="0"/>
                <a:cs typeface="Arial" pitchFamily="34" charset="0"/>
              </a:rPr>
              <a:t>  within 30 days-return furnished                   </a:t>
            </a:r>
            <a:r>
              <a:rPr lang="en-US" sz="3600" dirty="0" smtClean="0">
                <a:latin typeface="Calibri" panose="020F0502020204030204" pitchFamily="34" charset="0"/>
                <a:cs typeface="Arial" pitchFamily="34" charset="0"/>
              </a:rPr>
              <a:t>		   within </a:t>
            </a:r>
            <a:r>
              <a:rPr lang="en-US" sz="3600" dirty="0">
                <a:latin typeface="Calibri" panose="020F0502020204030204" pitchFamily="34" charset="0"/>
                <a:cs typeface="Arial" pitchFamily="34" charset="0"/>
              </a:rPr>
              <a:t>30 days return not furnished</a:t>
            </a:r>
          </a:p>
          <a:p>
            <a:pPr marL="0" indent="0">
              <a:buNone/>
            </a:pPr>
            <a:endParaRPr lang="en-US" sz="3600" dirty="0" smtClean="0">
              <a:latin typeface="Calibri" panose="020F0502020204030204" pitchFamily="34" charset="0"/>
              <a:cs typeface="Arial" pitchFamily="34" charset="0"/>
            </a:endParaRPr>
          </a:p>
          <a:p>
            <a:r>
              <a:rPr lang="en-US" sz="3600" dirty="0" smtClean="0">
                <a:latin typeface="Calibri" panose="020F0502020204030204" pitchFamily="34" charset="0"/>
                <a:cs typeface="Arial" pitchFamily="34" charset="0"/>
              </a:rPr>
              <a:t>Assessment </a:t>
            </a:r>
            <a:r>
              <a:rPr lang="en-US" sz="3600" dirty="0">
                <a:latin typeface="Calibri" panose="020F0502020204030204" pitchFamily="34" charset="0"/>
                <a:cs typeface="Arial" pitchFamily="34" charset="0"/>
              </a:rPr>
              <a:t>order withdrawn			 </a:t>
            </a:r>
            <a:r>
              <a:rPr lang="en-US" sz="3600" dirty="0" smtClean="0">
                <a:latin typeface="Calibri" panose="020F0502020204030204" pitchFamily="34" charset="0"/>
                <a:cs typeface="Arial" pitchFamily="34" charset="0"/>
              </a:rPr>
              <a:t>	 Assessment order final</a:t>
            </a:r>
            <a:endParaRPr lang="en-US" sz="3600" dirty="0">
              <a:latin typeface="Calibri" panose="020F0502020204030204" pitchFamily="34" charset="0"/>
              <a:cs typeface="Arial" pitchFamily="34" charset="0"/>
            </a:endParaRPr>
          </a:p>
          <a:p>
            <a:endParaRPr lang="en-US" dirty="0"/>
          </a:p>
        </p:txBody>
      </p:sp>
      <p:cxnSp>
        <p:nvCxnSpPr>
          <p:cNvPr id="10" name="Straight Arrow Connector 9">
            <a:extLst>
              <a:ext uri="{FF2B5EF4-FFF2-40B4-BE49-F238E27FC236}">
                <a16:creationId xmlns="" xmlns:a16="http://schemas.microsoft.com/office/drawing/2014/main" id="{F2D5CA06-BAD8-4682-97EC-9322D4BD522E}"/>
              </a:ext>
            </a:extLst>
          </p:cNvPr>
          <p:cNvCxnSpPr/>
          <p:nvPr/>
        </p:nvCxnSpPr>
        <p:spPr>
          <a:xfrm>
            <a:off x="6023973" y="1921165"/>
            <a:ext cx="0" cy="468000"/>
          </a:xfrm>
          <a:prstGeom prst="straightConnector1">
            <a:avLst/>
          </a:prstGeom>
          <a:ln w="38100">
            <a:tailEnd type="triangle"/>
          </a:ln>
        </p:spPr>
        <p:style>
          <a:lnRef idx="3">
            <a:schemeClr val="accent1"/>
          </a:lnRef>
          <a:fillRef idx="0">
            <a:schemeClr val="accent1"/>
          </a:fillRef>
          <a:effectRef idx="2">
            <a:schemeClr val="accent1"/>
          </a:effectRef>
          <a:fontRef idx="minor">
            <a:schemeClr val="tx1"/>
          </a:fontRef>
        </p:style>
      </p:cxnSp>
      <p:cxnSp>
        <p:nvCxnSpPr>
          <p:cNvPr id="11" name="Straight Arrow Connector 10">
            <a:extLst>
              <a:ext uri="{FF2B5EF4-FFF2-40B4-BE49-F238E27FC236}">
                <a16:creationId xmlns="" xmlns:a16="http://schemas.microsoft.com/office/drawing/2014/main" id="{F2D5CA06-BAD8-4682-97EC-9322D4BD522E}"/>
              </a:ext>
            </a:extLst>
          </p:cNvPr>
          <p:cNvCxnSpPr/>
          <p:nvPr/>
        </p:nvCxnSpPr>
        <p:spPr>
          <a:xfrm>
            <a:off x="6002923" y="2780928"/>
            <a:ext cx="0" cy="468000"/>
          </a:xfrm>
          <a:prstGeom prst="straightConnector1">
            <a:avLst/>
          </a:prstGeom>
          <a:ln w="38100">
            <a:tailEnd type="triangle"/>
          </a:ln>
        </p:spPr>
        <p:style>
          <a:lnRef idx="3">
            <a:schemeClr val="accent1"/>
          </a:lnRef>
          <a:fillRef idx="0">
            <a:schemeClr val="accent1"/>
          </a:fillRef>
          <a:effectRef idx="2">
            <a:schemeClr val="accent1"/>
          </a:effectRef>
          <a:fontRef idx="minor">
            <a:schemeClr val="tx1"/>
          </a:fontRef>
        </p:style>
      </p:cxnSp>
      <p:cxnSp>
        <p:nvCxnSpPr>
          <p:cNvPr id="12" name="Straight Arrow Connector 11">
            <a:extLst>
              <a:ext uri="{FF2B5EF4-FFF2-40B4-BE49-F238E27FC236}">
                <a16:creationId xmlns="" xmlns:a16="http://schemas.microsoft.com/office/drawing/2014/main" id="{F2D5CA06-BAD8-4682-97EC-9322D4BD522E}"/>
              </a:ext>
            </a:extLst>
          </p:cNvPr>
          <p:cNvCxnSpPr/>
          <p:nvPr/>
        </p:nvCxnSpPr>
        <p:spPr>
          <a:xfrm>
            <a:off x="6029206" y="3429000"/>
            <a:ext cx="0" cy="468000"/>
          </a:xfrm>
          <a:prstGeom prst="straightConnector1">
            <a:avLst/>
          </a:prstGeom>
          <a:ln w="38100">
            <a:tailEnd type="triangle"/>
          </a:ln>
        </p:spPr>
        <p:style>
          <a:lnRef idx="3">
            <a:schemeClr val="accent1"/>
          </a:lnRef>
          <a:fillRef idx="0">
            <a:schemeClr val="accent1"/>
          </a:fillRef>
          <a:effectRef idx="2">
            <a:schemeClr val="accent1"/>
          </a:effectRef>
          <a:fontRef idx="minor">
            <a:schemeClr val="tx1"/>
          </a:fontRef>
        </p:style>
      </p:cxnSp>
      <p:cxnSp>
        <p:nvCxnSpPr>
          <p:cNvPr id="13" name="Straight Arrow Connector 12">
            <a:extLst>
              <a:ext uri="{FF2B5EF4-FFF2-40B4-BE49-F238E27FC236}">
                <a16:creationId xmlns="" xmlns:a16="http://schemas.microsoft.com/office/drawing/2014/main" id="{FB469399-75BC-4DE5-A7A4-E16F3AAF2676}"/>
              </a:ext>
            </a:extLst>
          </p:cNvPr>
          <p:cNvCxnSpPr>
            <a:cxnSpLocks/>
          </p:cNvCxnSpPr>
          <p:nvPr/>
        </p:nvCxnSpPr>
        <p:spPr>
          <a:xfrm flipH="1">
            <a:off x="2781225" y="4259586"/>
            <a:ext cx="3215294" cy="386852"/>
          </a:xfrm>
          <a:prstGeom prst="straightConnector1">
            <a:avLst/>
          </a:prstGeom>
          <a:ln w="38100">
            <a:tailEnd type="triangle"/>
          </a:ln>
        </p:spPr>
        <p:style>
          <a:lnRef idx="3">
            <a:schemeClr val="accent1"/>
          </a:lnRef>
          <a:fillRef idx="0">
            <a:schemeClr val="accent1"/>
          </a:fillRef>
          <a:effectRef idx="2">
            <a:schemeClr val="accent1"/>
          </a:effectRef>
          <a:fontRef idx="minor">
            <a:schemeClr val="tx1"/>
          </a:fontRef>
        </p:style>
      </p:cxnSp>
      <p:cxnSp>
        <p:nvCxnSpPr>
          <p:cNvPr id="14" name="Straight Arrow Connector 13">
            <a:extLst>
              <a:ext uri="{FF2B5EF4-FFF2-40B4-BE49-F238E27FC236}">
                <a16:creationId xmlns="" xmlns:a16="http://schemas.microsoft.com/office/drawing/2014/main" id="{7D5CE41A-6F43-4A2B-B2CF-D585B69FBAEC}"/>
              </a:ext>
            </a:extLst>
          </p:cNvPr>
          <p:cNvCxnSpPr>
            <a:cxnSpLocks/>
          </p:cNvCxnSpPr>
          <p:nvPr/>
        </p:nvCxnSpPr>
        <p:spPr>
          <a:xfrm>
            <a:off x="6456134" y="4270768"/>
            <a:ext cx="2912674" cy="205146"/>
          </a:xfrm>
          <a:prstGeom prst="straightConnector1">
            <a:avLst/>
          </a:prstGeom>
          <a:ln w="38100">
            <a:tailEnd type="triangle"/>
          </a:ln>
        </p:spPr>
        <p:style>
          <a:lnRef idx="3">
            <a:schemeClr val="accent1"/>
          </a:lnRef>
          <a:fillRef idx="0">
            <a:schemeClr val="accent1"/>
          </a:fillRef>
          <a:effectRef idx="2">
            <a:schemeClr val="accent1"/>
          </a:effectRef>
          <a:fontRef idx="minor">
            <a:schemeClr val="tx1"/>
          </a:fontRef>
        </p:style>
      </p:cxnSp>
      <p:sp>
        <p:nvSpPr>
          <p:cNvPr id="16" name="Rectangle 15">
            <a:extLst>
              <a:ext uri="{FF2B5EF4-FFF2-40B4-BE49-F238E27FC236}">
                <a16:creationId xmlns="" xmlns:a16="http://schemas.microsoft.com/office/drawing/2014/main" id="{C8186E4E-90AB-4E33-95CF-4FEEF04B08E0}"/>
              </a:ext>
            </a:extLst>
          </p:cNvPr>
          <p:cNvSpPr/>
          <p:nvPr/>
        </p:nvSpPr>
        <p:spPr>
          <a:xfrm>
            <a:off x="795033" y="6081689"/>
            <a:ext cx="10152486" cy="36512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sz="1600" b="1" i="1" dirty="0">
                <a:solidFill>
                  <a:srgbClr val="FF0000"/>
                </a:solidFill>
                <a:latin typeface="Calibri" panose="020F0502020204030204" pitchFamily="34" charset="0"/>
              </a:rPr>
              <a:t>Rule 100(1):</a:t>
            </a:r>
            <a:r>
              <a:rPr lang="en-US" sz="1600" i="1" dirty="0">
                <a:latin typeface="Calibri" panose="020F0502020204030204" pitchFamily="34" charset="0"/>
              </a:rPr>
              <a:t>The </a:t>
            </a:r>
            <a:r>
              <a:rPr lang="en-US" sz="1600" b="1" i="1" dirty="0">
                <a:solidFill>
                  <a:srgbClr val="FF0000"/>
                </a:solidFill>
                <a:latin typeface="Calibri" panose="020F0502020204030204" pitchFamily="34" charset="0"/>
              </a:rPr>
              <a:t>order of assessment </a:t>
            </a:r>
            <a:r>
              <a:rPr lang="en-US" sz="1600" i="1" dirty="0">
                <a:latin typeface="Calibri" panose="020F0502020204030204" pitchFamily="34" charset="0"/>
              </a:rPr>
              <a:t>made under sub-section (1) of section 62 shall be issued in </a:t>
            </a:r>
            <a:r>
              <a:rPr lang="en-US" sz="1600" b="1" i="1" dirty="0">
                <a:solidFill>
                  <a:srgbClr val="FF0000"/>
                </a:solidFill>
                <a:latin typeface="Calibri" panose="020F0502020204030204" pitchFamily="34" charset="0"/>
              </a:rPr>
              <a:t>FORM GST ASMT-13</a:t>
            </a:r>
            <a:r>
              <a:rPr lang="en-US" sz="1600" i="1" dirty="0">
                <a:latin typeface="Calibri" panose="020F0502020204030204" pitchFamily="34" charset="0"/>
              </a:rPr>
              <a:t>.</a:t>
            </a:r>
          </a:p>
        </p:txBody>
      </p:sp>
      <p:sp>
        <p:nvSpPr>
          <p:cNvPr id="3" name="Footer Placeholder 2"/>
          <p:cNvSpPr>
            <a:spLocks noGrp="1"/>
          </p:cNvSpPr>
          <p:nvPr>
            <p:ph type="ftr" sz="quarter" idx="11"/>
          </p:nvPr>
        </p:nvSpPr>
        <p:spPr/>
        <p:txBody>
          <a:bodyPr/>
          <a:lstStyle/>
          <a:p>
            <a:r>
              <a:rPr lang="en-IN" smtClean="0"/>
              <a:t>CA. Rajesh Kumar T.R.</a:t>
            </a:r>
            <a:endParaRPr lang="en-IN"/>
          </a:p>
        </p:txBody>
      </p:sp>
      <p:sp>
        <p:nvSpPr>
          <p:cNvPr id="4" name="Slide Number Placeholder 3"/>
          <p:cNvSpPr>
            <a:spLocks noGrp="1"/>
          </p:cNvSpPr>
          <p:nvPr>
            <p:ph type="sldNum" sz="quarter" idx="12"/>
          </p:nvPr>
        </p:nvSpPr>
        <p:spPr/>
        <p:txBody>
          <a:bodyPr/>
          <a:lstStyle/>
          <a:p>
            <a:fld id="{0FF54DE5-C571-48E8-A5BC-B369434E2F44}" type="slidenum">
              <a:rPr lang="en-IN" smtClean="0"/>
              <a:t>26</a:t>
            </a:fld>
            <a:endParaRPr lang="en-IN"/>
          </a:p>
        </p:txBody>
      </p:sp>
    </p:spTree>
    <p:extLst>
      <p:ext uri="{BB962C8B-B14F-4D97-AF65-F5344CB8AC3E}">
        <p14:creationId xmlns:p14="http://schemas.microsoft.com/office/powerpoint/2010/main" val="150784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Non filers of returns</a:t>
            </a:r>
            <a:endParaRPr lang="en-US" b="1" dirty="0"/>
          </a:p>
        </p:txBody>
      </p:sp>
      <p:sp>
        <p:nvSpPr>
          <p:cNvPr id="3" name="Content Placeholder 2"/>
          <p:cNvSpPr>
            <a:spLocks noGrp="1"/>
          </p:cNvSpPr>
          <p:nvPr>
            <p:ph idx="1"/>
          </p:nvPr>
        </p:nvSpPr>
        <p:spPr>
          <a:xfrm>
            <a:off x="1135116" y="1434662"/>
            <a:ext cx="9995339" cy="4360062"/>
          </a:xfrm>
        </p:spPr>
        <p:txBody>
          <a:bodyPr>
            <a:noAutofit/>
          </a:bodyPr>
          <a:lstStyle/>
          <a:p>
            <a:r>
              <a:rPr lang="en-US" sz="2800" dirty="0"/>
              <a:t>Assessment order is issued in ASMT-13;</a:t>
            </a:r>
          </a:p>
          <a:p>
            <a:r>
              <a:rPr lang="en-US" sz="2800" dirty="0"/>
              <a:t>Summary is uploaded in DRC-07;</a:t>
            </a:r>
            <a:endParaRPr lang="en-IN" sz="2800" dirty="0"/>
          </a:p>
          <a:p>
            <a:r>
              <a:rPr lang="en-US" sz="2800" dirty="0"/>
              <a:t>Time limit to do so 5 </a:t>
            </a:r>
            <a:r>
              <a:rPr lang="en-US" sz="2800" dirty="0" err="1"/>
              <a:t>Yrs</a:t>
            </a:r>
            <a:r>
              <a:rPr lang="en-US" sz="2800" dirty="0"/>
              <a:t> from the due date of Annual returns;</a:t>
            </a:r>
          </a:p>
          <a:p>
            <a:r>
              <a:rPr lang="en-US" sz="2800" dirty="0"/>
              <a:t>No need to initiate 73 or 74;</a:t>
            </a:r>
          </a:p>
          <a:p>
            <a:r>
              <a:rPr lang="en-US" sz="2800" dirty="0"/>
              <a:t>If </a:t>
            </a:r>
            <a:r>
              <a:rPr lang="en-US" sz="2800" b="1" dirty="0"/>
              <a:t>Valid Returns </a:t>
            </a:r>
            <a:r>
              <a:rPr lang="en-US" sz="2800" dirty="0"/>
              <a:t>furnished within 30 days, order is deemed to be withdrawn; </a:t>
            </a:r>
          </a:p>
          <a:p>
            <a:r>
              <a:rPr lang="en-US" sz="2800" dirty="0"/>
              <a:t>Interest and late fee would be applicable for delayed payment</a:t>
            </a:r>
            <a:endParaRPr lang="en-GB" sz="26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27</a:t>
            </a:fld>
            <a:endParaRPr lang="en-IN"/>
          </a:p>
        </p:txBody>
      </p:sp>
    </p:spTree>
    <p:extLst>
      <p:ext uri="{BB962C8B-B14F-4D97-AF65-F5344CB8AC3E}">
        <p14:creationId xmlns:p14="http://schemas.microsoft.com/office/powerpoint/2010/main" val="3828031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Section 63 – Assessment of Unregistered Persons</a:t>
            </a:r>
            <a:endParaRPr lang="en-US" b="1" dirty="0"/>
          </a:p>
        </p:txBody>
      </p:sp>
      <p:sp>
        <p:nvSpPr>
          <p:cNvPr id="3" name="Content Placeholder 2"/>
          <p:cNvSpPr>
            <a:spLocks noGrp="1"/>
          </p:cNvSpPr>
          <p:nvPr>
            <p:ph idx="1"/>
          </p:nvPr>
        </p:nvSpPr>
        <p:spPr/>
        <p:txBody>
          <a:bodyPr>
            <a:noAutofit/>
          </a:bodyPr>
          <a:lstStyle/>
          <a:p>
            <a:pPr algn="just"/>
            <a:r>
              <a:rPr lang="en-US" sz="2400" dirty="0" smtClean="0"/>
              <a:t>S63 - </a:t>
            </a:r>
            <a:r>
              <a:rPr lang="en-US" sz="2400" b="1" dirty="0" smtClean="0">
                <a:solidFill>
                  <a:srgbClr val="FF0000"/>
                </a:solidFill>
              </a:rPr>
              <a:t>Notwithstanding </a:t>
            </a:r>
            <a:r>
              <a:rPr lang="en-US" sz="2400" dirty="0"/>
              <a:t>anything to the contrary contained in section 73 or section 74, where a </a:t>
            </a:r>
            <a:r>
              <a:rPr lang="en-US" sz="2400" b="1" u="sng" dirty="0">
                <a:solidFill>
                  <a:srgbClr val="FF0000"/>
                </a:solidFill>
              </a:rPr>
              <a:t>taxable person</a:t>
            </a:r>
            <a:r>
              <a:rPr lang="en-US" sz="2400" dirty="0"/>
              <a:t> fails to obtain registration even </a:t>
            </a:r>
            <a:r>
              <a:rPr lang="en-US" sz="2400" b="1" dirty="0"/>
              <a:t>though liable </a:t>
            </a:r>
            <a:r>
              <a:rPr lang="en-US" sz="2400" dirty="0"/>
              <a:t>to do so </a:t>
            </a:r>
            <a:r>
              <a:rPr lang="en-US" sz="2400" b="1" u="sng" dirty="0">
                <a:solidFill>
                  <a:srgbClr val="FF0000"/>
                </a:solidFill>
              </a:rPr>
              <a:t>or</a:t>
            </a:r>
            <a:r>
              <a:rPr lang="en-US" sz="2400" dirty="0"/>
              <a:t> whose registration has been cancelled under sub-section (2) of section 29 but who was liable to pay tax, the proper officer may proceed to assess the tax liability of such taxable person to the best of his judgment for the </a:t>
            </a:r>
            <a:r>
              <a:rPr lang="en-US" sz="2400" b="1" u="sng" dirty="0"/>
              <a:t>relevant tax periods</a:t>
            </a:r>
            <a:r>
              <a:rPr lang="en-US" sz="2400" dirty="0"/>
              <a:t> and issue an assessment order within a period of five years from the date specified under section 44 for furnishing of the annual return for the financial year to which the tax not paid relates :</a:t>
            </a:r>
          </a:p>
          <a:p>
            <a:pPr algn="just"/>
            <a:r>
              <a:rPr lang="en-US" sz="2400" b="1" dirty="0"/>
              <a:t>Provided</a:t>
            </a:r>
            <a:r>
              <a:rPr lang="en-US" sz="2400" dirty="0"/>
              <a:t> that no such assessment order shall be passed without giving the person an opportunity of being heard</a:t>
            </a:r>
            <a:r>
              <a:rPr lang="en-US" sz="2400" dirty="0" smtClean="0"/>
              <a:t>.</a:t>
            </a:r>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28</a:t>
            </a:fld>
            <a:endParaRPr lang="en-IN"/>
          </a:p>
        </p:txBody>
      </p:sp>
    </p:spTree>
    <p:extLst>
      <p:ext uri="{BB962C8B-B14F-4D97-AF65-F5344CB8AC3E}">
        <p14:creationId xmlns:p14="http://schemas.microsoft.com/office/powerpoint/2010/main" val="467072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Section 63 – Assessment of Unregistered Persons</a:t>
            </a:r>
            <a:endParaRPr lang="en-US" b="1" dirty="0"/>
          </a:p>
        </p:txBody>
      </p:sp>
      <p:sp>
        <p:nvSpPr>
          <p:cNvPr id="3" name="Content Placeholder 2"/>
          <p:cNvSpPr>
            <a:spLocks noGrp="1"/>
          </p:cNvSpPr>
          <p:nvPr>
            <p:ph idx="1"/>
          </p:nvPr>
        </p:nvSpPr>
        <p:spPr/>
        <p:txBody>
          <a:bodyPr>
            <a:noAutofit/>
          </a:bodyPr>
          <a:lstStyle/>
          <a:p>
            <a:pPr algn="just"/>
            <a:r>
              <a:rPr lang="en-US" sz="2400" dirty="0" smtClean="0"/>
              <a:t>R100(2) - </a:t>
            </a:r>
            <a:r>
              <a:rPr lang="en-US" sz="2400" b="1" dirty="0" smtClean="0"/>
              <a:t>The </a:t>
            </a:r>
            <a:r>
              <a:rPr lang="en-US" sz="2400" b="1" dirty="0"/>
              <a:t>proper officer</a:t>
            </a:r>
            <a:r>
              <a:rPr lang="en-US" sz="2400" dirty="0"/>
              <a:t> shall issue a notice to a taxable person in accordance with the provisions of section 63 in </a:t>
            </a:r>
            <a:r>
              <a:rPr lang="en-US" sz="2400" b="1" dirty="0"/>
              <a:t>FORM GST ASMT-14*</a:t>
            </a:r>
            <a:r>
              <a:rPr lang="en-US" sz="2400" dirty="0"/>
              <a:t> containing the grounds on which the assessment is proposed to be made on best judgment basis and shall also serve a summary thereof electronically in </a:t>
            </a:r>
            <a:r>
              <a:rPr lang="en-US" sz="2400" b="1" dirty="0"/>
              <a:t>FORM GST DRC-01</a:t>
            </a:r>
            <a:r>
              <a:rPr lang="en-US" sz="2400" dirty="0"/>
              <a:t>, and after allowing a time of </a:t>
            </a:r>
            <a:r>
              <a:rPr lang="en-US" sz="2400" b="1" dirty="0">
                <a:solidFill>
                  <a:srgbClr val="FF0000"/>
                </a:solidFill>
              </a:rPr>
              <a:t>fifteen days </a:t>
            </a:r>
            <a:r>
              <a:rPr lang="en-US" sz="2400" dirty="0"/>
              <a:t>to such person to furnish his reply, if any, pass an order in </a:t>
            </a:r>
            <a:r>
              <a:rPr lang="en-US" sz="2400" b="1" dirty="0"/>
              <a:t>FORM GST </a:t>
            </a:r>
            <a:r>
              <a:rPr lang="en-US" sz="2400" b="1" dirty="0" smtClean="0"/>
              <a:t>ASMT-15</a:t>
            </a:r>
            <a:r>
              <a:rPr lang="en-US" sz="2400" dirty="0" smtClean="0"/>
              <a:t> </a:t>
            </a:r>
            <a:r>
              <a:rPr lang="en-US" sz="2400" dirty="0"/>
              <a:t>and summary thereof shall be uploaded electronically in </a:t>
            </a:r>
            <a:r>
              <a:rPr lang="en-US" sz="2400" b="1" dirty="0"/>
              <a:t>FORM GST </a:t>
            </a:r>
            <a:r>
              <a:rPr lang="en-US" sz="2400" b="1" dirty="0" smtClean="0"/>
              <a:t>DRC-07</a:t>
            </a:r>
            <a:r>
              <a:rPr lang="en-US" sz="2400" dirty="0" smtClean="0"/>
              <a:t>.</a:t>
            </a:r>
            <a:endParaRPr lang="en-US" sz="24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29</a:t>
            </a:fld>
            <a:endParaRPr lang="en-IN"/>
          </a:p>
        </p:txBody>
      </p:sp>
    </p:spTree>
    <p:extLst>
      <p:ext uri="{BB962C8B-B14F-4D97-AF65-F5344CB8AC3E}">
        <p14:creationId xmlns:p14="http://schemas.microsoft.com/office/powerpoint/2010/main" val="1551324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Different aspects of Taxation</a:t>
            </a:r>
            <a:endParaRPr lang="en-US" b="1" dirty="0"/>
          </a:p>
        </p:txBody>
      </p:sp>
      <p:sp>
        <p:nvSpPr>
          <p:cNvPr id="3" name="Content Placeholder 2"/>
          <p:cNvSpPr>
            <a:spLocks noGrp="1"/>
          </p:cNvSpPr>
          <p:nvPr>
            <p:ph idx="1"/>
          </p:nvPr>
        </p:nvSpPr>
        <p:spPr>
          <a:xfrm>
            <a:off x="1143000" y="1412776"/>
            <a:ext cx="9991165" cy="4713387"/>
          </a:xfrm>
        </p:spPr>
        <p:txBody>
          <a:bodyPr>
            <a:normAutofit fontScale="85000" lnSpcReduction="20000"/>
          </a:bodyPr>
          <a:lstStyle/>
          <a:p>
            <a:r>
              <a:rPr lang="en-US" sz="3700" dirty="0"/>
              <a:t>Levy – Defines the charge, applicability of tax- charging/levy Section.</a:t>
            </a:r>
          </a:p>
          <a:p>
            <a:r>
              <a:rPr lang="en-US" sz="3700" dirty="0"/>
              <a:t>Assessment – Quantification process of the applicable tax – covers </a:t>
            </a:r>
          </a:p>
          <a:p>
            <a:pPr lvl="1"/>
            <a:r>
              <a:rPr lang="en-US" sz="3200" dirty="0"/>
              <a:t>classification to identify rate of tax; </a:t>
            </a:r>
          </a:p>
          <a:p>
            <a:pPr lvl="1"/>
            <a:r>
              <a:rPr lang="en-US" sz="3200" dirty="0"/>
              <a:t>valuation to determine the value on which the tax rate has to be applied; </a:t>
            </a:r>
          </a:p>
          <a:p>
            <a:pPr lvl="1"/>
            <a:r>
              <a:rPr lang="en-US" sz="3200" dirty="0"/>
              <a:t>exemption to arrive at the actual tax payable after excluding relaxation given by Govt.</a:t>
            </a:r>
          </a:p>
          <a:p>
            <a:r>
              <a:rPr lang="en-US" sz="3700" dirty="0"/>
              <a:t>Collection – Process of collection by Government of </a:t>
            </a:r>
            <a:r>
              <a:rPr lang="en-US" sz="3700" dirty="0" smtClean="0"/>
              <a:t>tax </a:t>
            </a:r>
            <a:r>
              <a:rPr lang="en-US" sz="3700" dirty="0"/>
              <a:t>– covers</a:t>
            </a:r>
          </a:p>
          <a:p>
            <a:pPr lvl="1"/>
            <a:r>
              <a:rPr lang="en-US" sz="3200" dirty="0"/>
              <a:t>Payment of tax; audits, demands and recovery.</a:t>
            </a:r>
            <a:endParaRPr lang="en-US" dirty="0"/>
          </a:p>
        </p:txBody>
      </p:sp>
      <p:sp>
        <p:nvSpPr>
          <p:cNvPr id="4" name="Footer Placeholder 3"/>
          <p:cNvSpPr>
            <a:spLocks noGrp="1"/>
          </p:cNvSpPr>
          <p:nvPr>
            <p:ph type="ftr" sz="quarter" idx="11"/>
          </p:nvPr>
        </p:nvSpPr>
        <p:spPr/>
        <p:txBody>
          <a:bodyPr/>
          <a:lstStyle/>
          <a:p>
            <a:r>
              <a:rPr lang="en-US" dirty="0" smtClean="0"/>
              <a:t>CA. Rajesh Kumar T.R.</a:t>
            </a:r>
            <a:endParaRPr lang="en-US" dirty="0"/>
          </a:p>
        </p:txBody>
      </p:sp>
      <p:sp>
        <p:nvSpPr>
          <p:cNvPr id="5" name="Slide Number Placeholder 4"/>
          <p:cNvSpPr>
            <a:spLocks noGrp="1"/>
          </p:cNvSpPr>
          <p:nvPr>
            <p:ph type="sldNum" sz="quarter" idx="12"/>
          </p:nvPr>
        </p:nvSpPr>
        <p:spPr/>
        <p:txBody>
          <a:bodyPr/>
          <a:lstStyle/>
          <a:p>
            <a:fld id="{B6F5FCF6-8973-4F45-9598-DE94B5B3C62D}" type="slidenum">
              <a:rPr lang="en-IN" smtClean="0"/>
              <a:t>3</a:t>
            </a:fld>
            <a:endParaRPr lang="en-IN"/>
          </a:p>
        </p:txBody>
      </p:sp>
    </p:spTree>
    <p:extLst>
      <p:ext uri="{BB962C8B-B14F-4D97-AF65-F5344CB8AC3E}">
        <p14:creationId xmlns:p14="http://schemas.microsoft.com/office/powerpoint/2010/main" val="214570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Section 63 – Assessment of Unregistered Persons</a:t>
            </a:r>
            <a:endParaRPr lang="en-US" b="1" dirty="0"/>
          </a:p>
        </p:txBody>
      </p:sp>
      <p:sp>
        <p:nvSpPr>
          <p:cNvPr id="3" name="Content Placeholder 2"/>
          <p:cNvSpPr>
            <a:spLocks noGrp="1"/>
          </p:cNvSpPr>
          <p:nvPr>
            <p:ph idx="1"/>
          </p:nvPr>
        </p:nvSpPr>
        <p:spPr/>
        <p:txBody>
          <a:bodyPr>
            <a:noAutofit/>
          </a:bodyPr>
          <a:lstStyle/>
          <a:p>
            <a:r>
              <a:rPr lang="en-US" sz="2400" dirty="0"/>
              <a:t>Proper officer may issue ASMT-14 for best </a:t>
            </a:r>
            <a:r>
              <a:rPr lang="en-US" sz="2400" dirty="0" smtClean="0"/>
              <a:t>judgment </a:t>
            </a:r>
            <a:r>
              <a:rPr lang="en-US" sz="2400" dirty="0"/>
              <a:t>if </a:t>
            </a:r>
          </a:p>
          <a:p>
            <a:pPr lvl="1"/>
            <a:r>
              <a:rPr lang="en-US" sz="2400" dirty="0"/>
              <a:t>Not registered though liable to be;</a:t>
            </a:r>
          </a:p>
          <a:p>
            <a:pPr lvl="1"/>
            <a:r>
              <a:rPr lang="en-US" sz="2400" dirty="0" err="1"/>
              <a:t>Regn</a:t>
            </a:r>
            <a:r>
              <a:rPr lang="en-US" sz="2400" dirty="0"/>
              <a:t>. cancelled though liable to pay tax;</a:t>
            </a:r>
          </a:p>
          <a:p>
            <a:r>
              <a:rPr lang="en-US" sz="2400" dirty="0"/>
              <a:t>It should contain the grounds of best </a:t>
            </a:r>
            <a:r>
              <a:rPr lang="en-US" sz="2400" dirty="0" smtClean="0"/>
              <a:t>judgment</a:t>
            </a:r>
            <a:endParaRPr lang="en-US" sz="2400" dirty="0"/>
          </a:p>
          <a:p>
            <a:r>
              <a:rPr lang="en-US" sz="2400" dirty="0"/>
              <a:t>Summary should be uploaded in </a:t>
            </a:r>
            <a:r>
              <a:rPr lang="en-US" sz="2400" dirty="0" smtClean="0"/>
              <a:t>DRC-01;</a:t>
            </a:r>
            <a:endParaRPr lang="en-US" sz="2400" dirty="0"/>
          </a:p>
          <a:p>
            <a:r>
              <a:rPr lang="en-US" sz="2400" dirty="0"/>
              <a:t>15 days time is given furnish reply</a:t>
            </a:r>
            <a:r>
              <a:rPr lang="en-US" sz="2400" dirty="0" smtClean="0"/>
              <a:t>;</a:t>
            </a:r>
          </a:p>
          <a:p>
            <a:endParaRPr lang="en-US" sz="24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30</a:t>
            </a:fld>
            <a:endParaRPr lang="en-IN"/>
          </a:p>
        </p:txBody>
      </p:sp>
    </p:spTree>
    <p:extLst>
      <p:ext uri="{BB962C8B-B14F-4D97-AF65-F5344CB8AC3E}">
        <p14:creationId xmlns:p14="http://schemas.microsoft.com/office/powerpoint/2010/main" val="2236781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Section 63 – Assessment of Unregistered Persons</a:t>
            </a:r>
          </a:p>
        </p:txBody>
      </p:sp>
      <p:sp>
        <p:nvSpPr>
          <p:cNvPr id="3" name="Content Placeholder 2"/>
          <p:cNvSpPr>
            <a:spLocks noGrp="1"/>
          </p:cNvSpPr>
          <p:nvPr>
            <p:ph idx="1"/>
          </p:nvPr>
        </p:nvSpPr>
        <p:spPr/>
        <p:txBody>
          <a:bodyPr>
            <a:noAutofit/>
          </a:bodyPr>
          <a:lstStyle/>
          <a:p>
            <a:r>
              <a:rPr lang="en-US" sz="2400" dirty="0" smtClean="0"/>
              <a:t>Personal </a:t>
            </a:r>
            <a:r>
              <a:rPr lang="en-US" sz="2400" dirty="0"/>
              <a:t>Hearing;</a:t>
            </a:r>
          </a:p>
          <a:p>
            <a:r>
              <a:rPr lang="en-US" sz="2400" dirty="0"/>
              <a:t>Pass order in ASMT-15;</a:t>
            </a:r>
          </a:p>
          <a:p>
            <a:r>
              <a:rPr lang="en-US" sz="2400" dirty="0"/>
              <a:t>Summary is uploaded in DRC-07;</a:t>
            </a:r>
          </a:p>
          <a:p>
            <a:r>
              <a:rPr lang="en-US" sz="2400" dirty="0"/>
              <a:t>Time limit to do so 5 </a:t>
            </a:r>
            <a:r>
              <a:rPr lang="en-US" sz="2400" dirty="0" err="1"/>
              <a:t>Yrs</a:t>
            </a:r>
            <a:r>
              <a:rPr lang="en-US" sz="2400" dirty="0"/>
              <a:t> from the due date of Annual returns;</a:t>
            </a:r>
          </a:p>
          <a:p>
            <a:r>
              <a:rPr lang="en-US" sz="2400" dirty="0"/>
              <a:t>No need to initiate 73 or 74</a:t>
            </a:r>
            <a:r>
              <a:rPr lang="en-US" sz="2400" dirty="0" smtClean="0"/>
              <a:t>;</a:t>
            </a:r>
            <a:endParaRPr lang="en-IN" sz="24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31</a:t>
            </a:fld>
            <a:endParaRPr lang="en-IN"/>
          </a:p>
        </p:txBody>
      </p:sp>
    </p:spTree>
    <p:extLst>
      <p:ext uri="{BB962C8B-B14F-4D97-AF65-F5344CB8AC3E}">
        <p14:creationId xmlns:p14="http://schemas.microsoft.com/office/powerpoint/2010/main" val="1890093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Assessment</a:t>
            </a:r>
            <a:endParaRPr lang="en-IN" dirty="0"/>
          </a:p>
        </p:txBody>
      </p:sp>
      <p:sp>
        <p:nvSpPr>
          <p:cNvPr id="3" name="Content Placeholder 2"/>
          <p:cNvSpPr>
            <a:spLocks noGrp="1"/>
          </p:cNvSpPr>
          <p:nvPr>
            <p:ph idx="1"/>
          </p:nvPr>
        </p:nvSpPr>
        <p:spPr/>
        <p:txBody>
          <a:bodyPr>
            <a:normAutofit/>
          </a:bodyPr>
          <a:lstStyle/>
          <a:p>
            <a:pPr algn="just"/>
            <a:r>
              <a:rPr lang="en-IN" sz="3200" b="1" dirty="0"/>
              <a:t>Summary assessment in certain special cases.</a:t>
            </a:r>
            <a:r>
              <a:rPr lang="en-IN" sz="3200" dirty="0"/>
              <a:t> — (1) The proper officer may, on any </a:t>
            </a:r>
            <a:r>
              <a:rPr lang="en-IN" sz="3200" u="sng" dirty="0"/>
              <a:t>evidence showing a tax liability </a:t>
            </a:r>
            <a:r>
              <a:rPr lang="en-IN" sz="3200" dirty="0"/>
              <a:t>of a person coming to his notice, with the previous permission of Additional Commissioner or Joint Commissioner, proceed to assess the tax liability of such person to protect the interest of revenue and issue an assessment order, </a:t>
            </a:r>
            <a:r>
              <a:rPr lang="en-IN" sz="3200" u="sng" dirty="0"/>
              <a:t>if </a:t>
            </a:r>
            <a:r>
              <a:rPr lang="en-IN" sz="3200" dirty="0"/>
              <a:t>he has sufficient grounds to believe that any </a:t>
            </a:r>
            <a:r>
              <a:rPr lang="en-IN" sz="3200" u="sng" dirty="0"/>
              <a:t>delay in doing so may adversely affect the interest of revenue </a:t>
            </a:r>
            <a:endParaRPr lang="en-IN" sz="3200" u="sng" dirty="0" smtClean="0"/>
          </a:p>
          <a:p>
            <a:pPr marL="0" indent="0" algn="just">
              <a:buNone/>
            </a:pPr>
            <a:endParaRPr lang="en-IN" sz="3200" dirty="0"/>
          </a:p>
        </p:txBody>
      </p:sp>
      <p:sp>
        <p:nvSpPr>
          <p:cNvPr id="4" name="Date Placeholder 3"/>
          <p:cNvSpPr>
            <a:spLocks noGrp="1"/>
          </p:cNvSpPr>
          <p:nvPr>
            <p:ph type="dt" sz="half" idx="10"/>
          </p:nvPr>
        </p:nvSpPr>
        <p:spPr/>
        <p:txBody>
          <a:bodyPr/>
          <a:lstStyle/>
          <a:p>
            <a:fld id="{A33F101A-9E1C-4BD2-914E-71BA756190DD}" type="datetime1">
              <a:rPr lang="en-US" smtClean="0">
                <a:solidFill>
                  <a:srgbClr val="514843">
                    <a:lumMod val="75000"/>
                  </a:srgbClr>
                </a:solidFill>
              </a:rPr>
              <a:t>5/28/2021</a:t>
            </a:fld>
            <a:endParaRPr lang="en-US">
              <a:solidFill>
                <a:srgbClr val="514843">
                  <a:lumMod val="75000"/>
                </a:srgbClr>
              </a:solidFill>
            </a:endParaRPr>
          </a:p>
        </p:txBody>
      </p:sp>
      <p:sp>
        <p:nvSpPr>
          <p:cNvPr id="5" name="Slide Number Placeholder 4"/>
          <p:cNvSpPr>
            <a:spLocks noGrp="1"/>
          </p:cNvSpPr>
          <p:nvPr>
            <p:ph type="sldNum" sz="quarter" idx="12"/>
          </p:nvPr>
        </p:nvSpPr>
        <p:spPr/>
        <p:txBody>
          <a:bodyPr/>
          <a:lstStyle/>
          <a:p>
            <a:fld id="{0FF54DE5-C571-48E8-A5BC-B369434E2F44}" type="slidenum">
              <a:rPr lang="en-IN" smtClean="0">
                <a:solidFill>
                  <a:srgbClr val="514843">
                    <a:lumMod val="75000"/>
                  </a:srgbClr>
                </a:solidFill>
              </a:rPr>
              <a:pPr/>
              <a:t>32</a:t>
            </a:fld>
            <a:endParaRPr lang="en-IN">
              <a:solidFill>
                <a:srgbClr val="514843">
                  <a:lumMod val="75000"/>
                </a:srgbClr>
              </a:solidFill>
            </a:endParaRPr>
          </a:p>
        </p:txBody>
      </p:sp>
    </p:spTree>
    <p:extLst>
      <p:ext uri="{BB962C8B-B14F-4D97-AF65-F5344CB8AC3E}">
        <p14:creationId xmlns:p14="http://schemas.microsoft.com/office/powerpoint/2010/main" val="199267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Assessment on Person in charge of goods</a:t>
            </a:r>
            <a:endParaRPr lang="en-IN" dirty="0"/>
          </a:p>
        </p:txBody>
      </p:sp>
      <p:sp>
        <p:nvSpPr>
          <p:cNvPr id="3" name="Content Placeholder 2"/>
          <p:cNvSpPr>
            <a:spLocks noGrp="1"/>
          </p:cNvSpPr>
          <p:nvPr>
            <p:ph idx="1"/>
          </p:nvPr>
        </p:nvSpPr>
        <p:spPr/>
        <p:txBody>
          <a:bodyPr>
            <a:normAutofit/>
          </a:bodyPr>
          <a:lstStyle/>
          <a:p>
            <a:pPr algn="just"/>
            <a:r>
              <a:rPr lang="en-IN" sz="3200" b="1" dirty="0"/>
              <a:t>Provided</a:t>
            </a:r>
            <a:r>
              <a:rPr lang="en-IN" sz="3200" dirty="0"/>
              <a:t> that where the taxable person to whom the liability pertains is not ascertainable and such liability pertains to supply of goods, the person in charge of such goods shall be deemed to be the taxable person liable to be assessed and liable to pay tax and any other amount due under this section. </a:t>
            </a:r>
          </a:p>
          <a:p>
            <a:pPr marL="0" indent="0" algn="just">
              <a:buNone/>
            </a:pPr>
            <a:endParaRPr lang="en-IN" sz="3200" dirty="0"/>
          </a:p>
        </p:txBody>
      </p:sp>
      <p:sp>
        <p:nvSpPr>
          <p:cNvPr id="4" name="Date Placeholder 3"/>
          <p:cNvSpPr>
            <a:spLocks noGrp="1"/>
          </p:cNvSpPr>
          <p:nvPr>
            <p:ph type="dt" sz="half" idx="10"/>
          </p:nvPr>
        </p:nvSpPr>
        <p:spPr/>
        <p:txBody>
          <a:bodyPr/>
          <a:lstStyle/>
          <a:p>
            <a:fld id="{A33F101A-9E1C-4BD2-914E-71BA756190DD}" type="datetime1">
              <a:rPr lang="en-US" smtClean="0">
                <a:solidFill>
                  <a:srgbClr val="514843">
                    <a:lumMod val="75000"/>
                  </a:srgbClr>
                </a:solidFill>
              </a:rPr>
              <a:t>5/28/2021</a:t>
            </a:fld>
            <a:endParaRPr lang="en-US">
              <a:solidFill>
                <a:srgbClr val="514843">
                  <a:lumMod val="75000"/>
                </a:srgbClr>
              </a:solidFill>
            </a:endParaRPr>
          </a:p>
        </p:txBody>
      </p:sp>
      <p:sp>
        <p:nvSpPr>
          <p:cNvPr id="5" name="Slide Number Placeholder 4"/>
          <p:cNvSpPr>
            <a:spLocks noGrp="1"/>
          </p:cNvSpPr>
          <p:nvPr>
            <p:ph type="sldNum" sz="quarter" idx="12"/>
          </p:nvPr>
        </p:nvSpPr>
        <p:spPr/>
        <p:txBody>
          <a:bodyPr/>
          <a:lstStyle/>
          <a:p>
            <a:fld id="{0FF54DE5-C571-48E8-A5BC-B369434E2F44}" type="slidenum">
              <a:rPr lang="en-IN" smtClean="0">
                <a:solidFill>
                  <a:srgbClr val="514843">
                    <a:lumMod val="75000"/>
                  </a:srgbClr>
                </a:solidFill>
              </a:rPr>
              <a:pPr/>
              <a:t>33</a:t>
            </a:fld>
            <a:endParaRPr lang="en-IN">
              <a:solidFill>
                <a:srgbClr val="514843">
                  <a:lumMod val="75000"/>
                </a:srgbClr>
              </a:solidFill>
            </a:endParaRPr>
          </a:p>
        </p:txBody>
      </p:sp>
    </p:spTree>
    <p:extLst>
      <p:ext uri="{BB962C8B-B14F-4D97-AF65-F5344CB8AC3E}">
        <p14:creationId xmlns:p14="http://schemas.microsoft.com/office/powerpoint/2010/main" val="2866904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Determination of demand</a:t>
            </a:r>
            <a:endParaRPr lang="en-US" b="1" dirty="0"/>
          </a:p>
        </p:txBody>
      </p:sp>
      <p:sp>
        <p:nvSpPr>
          <p:cNvPr id="3" name="Content Placeholder 2"/>
          <p:cNvSpPr>
            <a:spLocks noGrp="1"/>
          </p:cNvSpPr>
          <p:nvPr>
            <p:ph idx="1"/>
          </p:nvPr>
        </p:nvSpPr>
        <p:spPr/>
        <p:txBody>
          <a:bodyPr>
            <a:normAutofit/>
          </a:bodyPr>
          <a:lstStyle/>
          <a:p>
            <a:pPr algn="just"/>
            <a:r>
              <a:rPr lang="en-US" altLang="en-US" sz="2400" dirty="0"/>
              <a:t>Before confirming the demand there is a process of determination of </a:t>
            </a:r>
          </a:p>
          <a:p>
            <a:pPr lvl="1" algn="just"/>
            <a:r>
              <a:rPr lang="en-US" altLang="en-US" sz="1800" dirty="0"/>
              <a:t>Tax short paid or not paid</a:t>
            </a:r>
          </a:p>
          <a:p>
            <a:pPr lvl="1" algn="just"/>
            <a:r>
              <a:rPr lang="en-US" altLang="en-US" sz="1800" dirty="0"/>
              <a:t>Tax erroneously refunded</a:t>
            </a:r>
          </a:p>
          <a:p>
            <a:pPr lvl="1" algn="just"/>
            <a:r>
              <a:rPr lang="en-US" altLang="en-US" sz="1800" dirty="0"/>
              <a:t>Excess credit availed or </a:t>
            </a:r>
            <a:r>
              <a:rPr lang="en-US" altLang="en-US" sz="1800" dirty="0" err="1"/>
              <a:t>utilised</a:t>
            </a:r>
            <a:endParaRPr lang="en-US" altLang="en-US" sz="1800" dirty="0"/>
          </a:p>
          <a:p>
            <a:pPr algn="just"/>
            <a:r>
              <a:rPr lang="en-US" altLang="en-US" sz="2400" dirty="0"/>
              <a:t>Section 73, 74 and 75 essentially deal with it.</a:t>
            </a:r>
          </a:p>
          <a:p>
            <a:pPr algn="just"/>
            <a:r>
              <a:rPr lang="en-US" altLang="en-US" sz="2400" dirty="0"/>
              <a:t>Sec. 73 – Cases </a:t>
            </a:r>
            <a:r>
              <a:rPr lang="en-US" altLang="en-US" sz="2400" b="1" dirty="0"/>
              <a:t>without </a:t>
            </a:r>
            <a:r>
              <a:rPr lang="en-US" altLang="en-US" sz="2400" dirty="0"/>
              <a:t>fraud, willful </a:t>
            </a:r>
            <a:r>
              <a:rPr lang="en-US" altLang="en-US" sz="2400" dirty="0" err="1"/>
              <a:t>mis</a:t>
            </a:r>
            <a:r>
              <a:rPr lang="en-US" altLang="en-US" sz="2400" dirty="0"/>
              <a:t>-statement or suppression of facts to evade tax.</a:t>
            </a:r>
          </a:p>
          <a:p>
            <a:pPr algn="just"/>
            <a:r>
              <a:rPr lang="en-US" altLang="en-US" sz="2400" dirty="0"/>
              <a:t>Sec. 74 – Cases </a:t>
            </a:r>
            <a:r>
              <a:rPr lang="en-US" altLang="en-US" sz="2400" b="1" dirty="0"/>
              <a:t>with</a:t>
            </a:r>
            <a:r>
              <a:rPr lang="en-US" altLang="en-US" sz="2400" dirty="0"/>
              <a:t> fraud, willful </a:t>
            </a:r>
            <a:r>
              <a:rPr lang="en-US" altLang="en-US" sz="2400" dirty="0" err="1"/>
              <a:t>mis</a:t>
            </a:r>
            <a:r>
              <a:rPr lang="en-US" altLang="en-US" sz="2400" dirty="0"/>
              <a:t>-statement or suppression of facts to evade tax.</a:t>
            </a:r>
          </a:p>
          <a:p>
            <a:pPr algn="just"/>
            <a:r>
              <a:rPr lang="en-US" altLang="en-US" sz="2400" dirty="0"/>
              <a:t>Sec. 75 – Manner of determination for above</a:t>
            </a:r>
          </a:p>
          <a:p>
            <a:pPr algn="just"/>
            <a:endParaRPr lang="en-US" sz="24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34</a:t>
            </a:fld>
            <a:endParaRPr lang="en-IN"/>
          </a:p>
        </p:txBody>
      </p:sp>
    </p:spTree>
    <p:extLst>
      <p:ext uri="{BB962C8B-B14F-4D97-AF65-F5344CB8AC3E}">
        <p14:creationId xmlns:p14="http://schemas.microsoft.com/office/powerpoint/2010/main" val="4261429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60 – Provisional Assessment</a:t>
            </a:r>
            <a:endParaRPr lang="en-IN" dirty="0"/>
          </a:p>
        </p:txBody>
      </p:sp>
      <p:sp>
        <p:nvSpPr>
          <p:cNvPr id="3" name="Content Placeholder 2"/>
          <p:cNvSpPr>
            <a:spLocks noGrp="1"/>
          </p:cNvSpPr>
          <p:nvPr>
            <p:ph idx="1"/>
          </p:nvPr>
        </p:nvSpPr>
        <p:spPr/>
        <p:txBody>
          <a:bodyPr>
            <a:normAutofit fontScale="92500"/>
          </a:bodyPr>
          <a:lstStyle/>
          <a:p>
            <a:pPr algn="just"/>
            <a:r>
              <a:rPr lang="en-US" b="1" dirty="0"/>
              <a:t>SECTION 60. Provisional assessment.</a:t>
            </a:r>
            <a:r>
              <a:rPr lang="en-US" dirty="0"/>
              <a:t> — (1) Subject to the provisions of sub-section (2), where the taxable person is unable to determine the value of goods or services or both or determine the rate of tax applicable thereto, he may request the proper officer in writing giving reasons for payment of tax on a provisional basis and the proper officer shall pass an order, within a period not later than ninety days from the date of receipt of such request, allowing payment of tax on provisional basis at such rate or on such value as may be specified by him</a:t>
            </a:r>
            <a:r>
              <a:rPr lang="en-US" dirty="0" smtClean="0"/>
              <a:t>.</a:t>
            </a:r>
          </a:p>
          <a:p>
            <a:pPr algn="just"/>
            <a:r>
              <a:rPr lang="en-US" dirty="0" smtClean="0"/>
              <a:t>R98(1</a:t>
            </a:r>
            <a:r>
              <a:rPr lang="en-US" dirty="0"/>
              <a:t>) Every registered person requesting for payment of tax on a provisional basis in accordance with the provisions of sub-section (1) of section 60 shall furnish an application along with the documents in support of his request, electronically in </a:t>
            </a:r>
            <a:r>
              <a:rPr lang="en-US" b="1" dirty="0"/>
              <a:t>FORM GST </a:t>
            </a:r>
            <a:r>
              <a:rPr lang="en-US" b="1" dirty="0" smtClean="0"/>
              <a:t>ASMT-01</a:t>
            </a:r>
            <a:r>
              <a:rPr lang="en-US" dirty="0" smtClean="0"/>
              <a:t> </a:t>
            </a:r>
            <a:r>
              <a:rPr lang="en-US" dirty="0"/>
              <a:t>on the common portal, either directly or through a Facilitation Centre notified by the Commissioner.</a:t>
            </a:r>
          </a:p>
          <a:p>
            <a:pPr algn="just"/>
            <a:r>
              <a:rPr lang="en-US" dirty="0" smtClean="0"/>
              <a:t>R98(2</a:t>
            </a:r>
            <a:r>
              <a:rPr lang="en-US" dirty="0"/>
              <a:t>) The proper officer may, on receipt of the application under sub-rule (1), issue a notice in </a:t>
            </a:r>
            <a:r>
              <a:rPr lang="en-US" b="1" dirty="0"/>
              <a:t>FORM GST </a:t>
            </a:r>
            <a:r>
              <a:rPr lang="en-US" b="1" dirty="0" smtClean="0"/>
              <a:t>ASMT-02</a:t>
            </a:r>
            <a:r>
              <a:rPr lang="en-US" dirty="0" smtClean="0"/>
              <a:t> </a:t>
            </a:r>
            <a:r>
              <a:rPr lang="en-US" dirty="0"/>
              <a:t>requiring the registered person to furnish additional information or documents in support of his request and the applicant shall file a reply to the notice in </a:t>
            </a:r>
            <a:r>
              <a:rPr lang="en-US" b="1" dirty="0"/>
              <a:t>FORM GST </a:t>
            </a:r>
            <a:r>
              <a:rPr lang="en-US" b="1" dirty="0" smtClean="0"/>
              <a:t>ASMT-03,</a:t>
            </a:r>
            <a:r>
              <a:rPr lang="en-US" dirty="0" smtClean="0"/>
              <a:t> </a:t>
            </a:r>
            <a:r>
              <a:rPr lang="en-US" dirty="0"/>
              <a:t>and may appear in person before the said officer if he so desires</a:t>
            </a:r>
            <a:r>
              <a:rPr lang="en-US" dirty="0" smtClean="0"/>
              <a:t>.</a:t>
            </a:r>
            <a:endParaRPr lang="en-US"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35</a:t>
            </a:fld>
            <a:endParaRPr lang="en-IN"/>
          </a:p>
        </p:txBody>
      </p:sp>
    </p:spTree>
    <p:extLst>
      <p:ext uri="{BB962C8B-B14F-4D97-AF65-F5344CB8AC3E}">
        <p14:creationId xmlns:p14="http://schemas.microsoft.com/office/powerpoint/2010/main" val="4158009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60 – Provisional Assessment</a:t>
            </a:r>
            <a:endParaRPr lang="en-IN" dirty="0"/>
          </a:p>
        </p:txBody>
      </p:sp>
      <p:sp>
        <p:nvSpPr>
          <p:cNvPr id="3" name="Content Placeholder 2"/>
          <p:cNvSpPr>
            <a:spLocks noGrp="1"/>
          </p:cNvSpPr>
          <p:nvPr>
            <p:ph idx="1"/>
          </p:nvPr>
        </p:nvSpPr>
        <p:spPr/>
        <p:txBody>
          <a:bodyPr>
            <a:noAutofit/>
          </a:bodyPr>
          <a:lstStyle/>
          <a:p>
            <a:pPr algn="just"/>
            <a:r>
              <a:rPr lang="en-US" sz="2200" dirty="0" smtClean="0"/>
              <a:t>S60(2</a:t>
            </a:r>
            <a:r>
              <a:rPr lang="en-US" sz="2200" dirty="0"/>
              <a:t>) The payment of tax on provisional basis may be allowed, if the taxable person </a:t>
            </a:r>
            <a:r>
              <a:rPr lang="en-US" sz="2200" dirty="0">
                <a:solidFill>
                  <a:srgbClr val="FF0000"/>
                </a:solidFill>
              </a:rPr>
              <a:t>executes a bond </a:t>
            </a:r>
            <a:r>
              <a:rPr lang="en-US" sz="2200" dirty="0"/>
              <a:t>in such form as may be prescribed, and with such surety or security as the </a:t>
            </a:r>
            <a:r>
              <a:rPr lang="en-US" sz="2200" dirty="0">
                <a:solidFill>
                  <a:srgbClr val="FF0000"/>
                </a:solidFill>
              </a:rPr>
              <a:t>proper officer may deem fit</a:t>
            </a:r>
            <a:r>
              <a:rPr lang="en-US" sz="2200" dirty="0"/>
              <a:t>, binding the taxable person for payment of the difference between the amount of tax as may be finally assessed and the amount of tax provisionally assessed.</a:t>
            </a:r>
          </a:p>
          <a:p>
            <a:pPr algn="just"/>
            <a:r>
              <a:rPr lang="en-US" sz="2200" dirty="0" smtClean="0"/>
              <a:t>R98(3</a:t>
            </a:r>
            <a:r>
              <a:rPr lang="en-US" sz="2200" dirty="0"/>
              <a:t>) The proper officer shall issue an order in </a:t>
            </a:r>
            <a:r>
              <a:rPr lang="en-US" sz="2200" b="1" dirty="0"/>
              <a:t>FORM GST ASMT-04</a:t>
            </a:r>
            <a:r>
              <a:rPr lang="en-US" sz="2200" dirty="0"/>
              <a:t> allowing the payment of tax on a provisional </a:t>
            </a:r>
            <a:r>
              <a:rPr lang="en-US" sz="2200" dirty="0">
                <a:solidFill>
                  <a:srgbClr val="FF0000"/>
                </a:solidFill>
              </a:rPr>
              <a:t>basis indicating the value or the rate or both </a:t>
            </a:r>
            <a:r>
              <a:rPr lang="en-US" sz="2200" dirty="0"/>
              <a:t>on the basis of which the assessment is to be allowed on a provisional basis and </a:t>
            </a:r>
            <a:r>
              <a:rPr lang="en-US" sz="2200" dirty="0">
                <a:solidFill>
                  <a:srgbClr val="FF0000"/>
                </a:solidFill>
              </a:rPr>
              <a:t>the amount for which the bond</a:t>
            </a:r>
            <a:r>
              <a:rPr lang="en-US" sz="2200" dirty="0"/>
              <a:t> is to be executed and </a:t>
            </a:r>
            <a:r>
              <a:rPr lang="en-US" sz="2200" dirty="0">
                <a:solidFill>
                  <a:srgbClr val="FF0000"/>
                </a:solidFill>
              </a:rPr>
              <a:t>security to be furnished </a:t>
            </a:r>
            <a:r>
              <a:rPr lang="en-US" sz="2200" dirty="0"/>
              <a:t>not exceeding twenty five per cent. of the amount covered under the bond.</a:t>
            </a:r>
          </a:p>
          <a:p>
            <a:pPr algn="just"/>
            <a:r>
              <a:rPr lang="en-US" sz="2200" dirty="0" smtClean="0"/>
              <a:t>R98(4</a:t>
            </a:r>
            <a:r>
              <a:rPr lang="en-US" sz="2200" dirty="0"/>
              <a:t>) The registered person shall execute a bond in accordance with the provisions of sub-section (2) of section 60 in </a:t>
            </a:r>
            <a:r>
              <a:rPr lang="en-US" sz="2200" b="1" dirty="0"/>
              <a:t>FORM GST </a:t>
            </a:r>
            <a:r>
              <a:rPr lang="en-US" sz="2200" b="1" dirty="0" smtClean="0"/>
              <a:t>ASMT-05</a:t>
            </a:r>
            <a:r>
              <a:rPr lang="en-US" sz="2200" dirty="0" smtClean="0"/>
              <a:t> </a:t>
            </a:r>
            <a:r>
              <a:rPr lang="en-US" sz="2200" dirty="0"/>
              <a:t>along with a security </a:t>
            </a:r>
            <a:r>
              <a:rPr lang="en-US" sz="2200" u="sng" dirty="0">
                <a:solidFill>
                  <a:srgbClr val="FF0000"/>
                </a:solidFill>
              </a:rPr>
              <a:t>in the form of a bank guarantee </a:t>
            </a:r>
            <a:r>
              <a:rPr lang="en-US" sz="2200" dirty="0"/>
              <a:t>for an amount as determined under sub-rule (3) </a:t>
            </a:r>
            <a:r>
              <a:rPr lang="en-US" sz="2200" dirty="0" smtClean="0"/>
              <a:t>:</a:t>
            </a:r>
            <a:endParaRPr lang="en-US" sz="22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36</a:t>
            </a:fld>
            <a:endParaRPr lang="en-IN"/>
          </a:p>
        </p:txBody>
      </p:sp>
    </p:spTree>
    <p:extLst>
      <p:ext uri="{BB962C8B-B14F-4D97-AF65-F5344CB8AC3E}">
        <p14:creationId xmlns:p14="http://schemas.microsoft.com/office/powerpoint/2010/main" val="1182487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60 – Provisional Assessment</a:t>
            </a:r>
            <a:endParaRPr lang="en-IN" dirty="0"/>
          </a:p>
        </p:txBody>
      </p:sp>
      <p:sp>
        <p:nvSpPr>
          <p:cNvPr id="3" name="Content Placeholder 2"/>
          <p:cNvSpPr>
            <a:spLocks noGrp="1"/>
          </p:cNvSpPr>
          <p:nvPr>
            <p:ph idx="1"/>
          </p:nvPr>
        </p:nvSpPr>
        <p:spPr/>
        <p:txBody>
          <a:bodyPr>
            <a:normAutofit/>
          </a:bodyPr>
          <a:lstStyle/>
          <a:p>
            <a:pPr algn="just"/>
            <a:r>
              <a:rPr lang="en-US" dirty="0" smtClean="0"/>
              <a:t>(</a:t>
            </a:r>
            <a:r>
              <a:rPr lang="en-US" dirty="0"/>
              <a:t>3) The proper officer shall, within a period </a:t>
            </a:r>
            <a:r>
              <a:rPr lang="en-US" b="1" dirty="0">
                <a:solidFill>
                  <a:srgbClr val="FF0000"/>
                </a:solidFill>
              </a:rPr>
              <a:t>not exceeding six months from the date of the communication of the order issued</a:t>
            </a:r>
            <a:r>
              <a:rPr lang="en-US" dirty="0"/>
              <a:t> under sub-section (1), pass the final assessment order after taking into account such information as may be required for finalizing the assessment :</a:t>
            </a:r>
          </a:p>
          <a:p>
            <a:pPr algn="just"/>
            <a:r>
              <a:rPr lang="en-US" b="1" dirty="0"/>
              <a:t>Provided</a:t>
            </a:r>
            <a:r>
              <a:rPr lang="en-US" dirty="0"/>
              <a:t> that the period specified in this sub-section may, on sufficient cause being shown and for reasons to be recorded in writing, be extended by the Joint Commissioner or Additional Commissioner for a further </a:t>
            </a:r>
            <a:r>
              <a:rPr lang="en-US" dirty="0">
                <a:solidFill>
                  <a:srgbClr val="FF0000"/>
                </a:solidFill>
              </a:rPr>
              <a:t>period not exceeding six months </a:t>
            </a:r>
            <a:r>
              <a:rPr lang="en-US" dirty="0"/>
              <a:t>and by the Commissioner for such further period </a:t>
            </a:r>
            <a:r>
              <a:rPr lang="en-US" dirty="0">
                <a:solidFill>
                  <a:srgbClr val="FF0000"/>
                </a:solidFill>
              </a:rPr>
              <a:t>not exceeding four years</a:t>
            </a:r>
            <a:r>
              <a:rPr lang="en-US" dirty="0"/>
              <a:t>.</a:t>
            </a:r>
          </a:p>
          <a:p>
            <a:pPr algn="just"/>
            <a:r>
              <a:rPr lang="en-US" dirty="0" smtClean="0"/>
              <a:t>R98(5</a:t>
            </a:r>
            <a:r>
              <a:rPr lang="en-US" dirty="0"/>
              <a:t>) The proper officer shall issue a notice in </a:t>
            </a:r>
            <a:r>
              <a:rPr lang="en-US" b="1" dirty="0"/>
              <a:t>FORM GST </a:t>
            </a:r>
            <a:r>
              <a:rPr lang="en-US" b="1" dirty="0" smtClean="0"/>
              <a:t>ASMT-06,</a:t>
            </a:r>
            <a:r>
              <a:rPr lang="en-US" dirty="0" smtClean="0"/>
              <a:t> </a:t>
            </a:r>
            <a:r>
              <a:rPr lang="en-US" dirty="0"/>
              <a:t>calling for information and records required for finalization of assessment under sub-section (3) of section 60 and shall issue a final assessment order, specifying the amount payable by the registered person or the amount refundable, if any, in </a:t>
            </a:r>
            <a:r>
              <a:rPr lang="en-US" b="1" dirty="0"/>
              <a:t>FORM GST ASMT-07</a:t>
            </a:r>
            <a:r>
              <a:rPr lang="en-US" b="1" dirty="0" smtClean="0"/>
              <a:t>*.</a:t>
            </a:r>
            <a:endParaRPr lang="en-US"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37</a:t>
            </a:fld>
            <a:endParaRPr lang="en-IN"/>
          </a:p>
        </p:txBody>
      </p:sp>
    </p:spTree>
    <p:extLst>
      <p:ext uri="{BB962C8B-B14F-4D97-AF65-F5344CB8AC3E}">
        <p14:creationId xmlns:p14="http://schemas.microsoft.com/office/powerpoint/2010/main" val="285162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60 – Provisional Assessment</a:t>
            </a:r>
            <a:endParaRPr lang="en-IN" dirty="0"/>
          </a:p>
        </p:txBody>
      </p:sp>
      <p:sp>
        <p:nvSpPr>
          <p:cNvPr id="3" name="Content Placeholder 2"/>
          <p:cNvSpPr>
            <a:spLocks noGrp="1"/>
          </p:cNvSpPr>
          <p:nvPr>
            <p:ph idx="1"/>
          </p:nvPr>
        </p:nvSpPr>
        <p:spPr/>
        <p:txBody>
          <a:bodyPr>
            <a:normAutofit/>
          </a:bodyPr>
          <a:lstStyle/>
          <a:p>
            <a:pPr algn="just"/>
            <a:r>
              <a:rPr lang="en-US" sz="2400" dirty="0" smtClean="0"/>
              <a:t>(</a:t>
            </a:r>
            <a:r>
              <a:rPr lang="en-US" sz="2400" dirty="0"/>
              <a:t>4) The registered person shall be liable to pay interest on any tax payable on the supply of goods or services or both under provisional assessment but not paid on the due date specified under sub-section (7) of section 39 or the rules made thereunder, at the rate specified under sub-section (1) of section 50, from the first day after the due date of payment of tax in respect of the said supply of goods or services or both till the date of actual payment, whether such amount is paid before or after the issuance of order for final assessment.</a:t>
            </a:r>
          </a:p>
          <a:p>
            <a:pPr algn="just"/>
            <a:endParaRPr lang="en-US" sz="2400" dirty="0" smtClean="0"/>
          </a:p>
          <a:p>
            <a:pPr algn="just"/>
            <a:r>
              <a:rPr lang="en-US" sz="2400" dirty="0" smtClean="0"/>
              <a:t>(</a:t>
            </a:r>
            <a:r>
              <a:rPr lang="en-US" sz="2400" dirty="0"/>
              <a:t>5) Where the registered person is entitled to a refund consequent to the order of final assessment under sub-section (3), subject to the provisions of sub-section (8) of section 54, interest shall be paid on such refund as provided in section 56</a:t>
            </a:r>
            <a:r>
              <a:rPr lang="en-US" sz="2400" dirty="0" smtClean="0"/>
              <a:t>.</a:t>
            </a:r>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38</a:t>
            </a:fld>
            <a:endParaRPr lang="en-IN"/>
          </a:p>
        </p:txBody>
      </p:sp>
    </p:spTree>
    <p:extLst>
      <p:ext uri="{BB962C8B-B14F-4D97-AF65-F5344CB8AC3E}">
        <p14:creationId xmlns:p14="http://schemas.microsoft.com/office/powerpoint/2010/main" val="2102211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60 – Provisional Assessment</a:t>
            </a:r>
            <a:endParaRPr lang="en-IN" dirty="0"/>
          </a:p>
        </p:txBody>
      </p:sp>
      <p:sp>
        <p:nvSpPr>
          <p:cNvPr id="3" name="Content Placeholder 2"/>
          <p:cNvSpPr>
            <a:spLocks noGrp="1"/>
          </p:cNvSpPr>
          <p:nvPr>
            <p:ph idx="1"/>
          </p:nvPr>
        </p:nvSpPr>
        <p:spPr/>
        <p:txBody>
          <a:bodyPr>
            <a:normAutofit/>
          </a:bodyPr>
          <a:lstStyle/>
          <a:p>
            <a:pPr algn="just"/>
            <a:r>
              <a:rPr lang="en-US" sz="2800" dirty="0" smtClean="0"/>
              <a:t>R98(6</a:t>
            </a:r>
            <a:r>
              <a:rPr lang="en-US" sz="2800" dirty="0"/>
              <a:t>) The applicant may file an application in </a:t>
            </a:r>
            <a:r>
              <a:rPr lang="en-US" sz="2800" b="1" dirty="0"/>
              <a:t>FORM GST ASMT-08*</a:t>
            </a:r>
            <a:r>
              <a:rPr lang="en-US" sz="2800" dirty="0"/>
              <a:t> for the release of the security furnished under sub-rule (4) after issue of the order under sub-rule (5).</a:t>
            </a:r>
          </a:p>
          <a:p>
            <a:pPr algn="just"/>
            <a:endParaRPr lang="en-US" sz="2800" dirty="0" smtClean="0"/>
          </a:p>
          <a:p>
            <a:pPr algn="just"/>
            <a:r>
              <a:rPr lang="en-US" sz="2800" dirty="0" smtClean="0"/>
              <a:t>R98(7</a:t>
            </a:r>
            <a:r>
              <a:rPr lang="en-US" sz="2800" dirty="0"/>
              <a:t>) The proper officer shall release the security furnished under sub-rule (4), after ensuring  that the applicant has paid the amount specified in sub-rule (5) and issue an order in </a:t>
            </a:r>
            <a:r>
              <a:rPr lang="en-US" sz="2800" b="1" dirty="0"/>
              <a:t>FORM GST ASMT-09*</a:t>
            </a:r>
            <a:r>
              <a:rPr lang="en-US" sz="2800" dirty="0"/>
              <a:t> within a period of seven working days from the date of the receipt of the application under sub-rule (6).</a:t>
            </a:r>
          </a:p>
          <a:p>
            <a:pPr marL="0" indent="0" algn="just">
              <a:buNone/>
            </a:pPr>
            <a:endParaRPr lang="en-US" sz="28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39</a:t>
            </a:fld>
            <a:endParaRPr lang="en-IN"/>
          </a:p>
        </p:txBody>
      </p:sp>
    </p:spTree>
    <p:extLst>
      <p:ext uri="{BB962C8B-B14F-4D97-AF65-F5344CB8AC3E}">
        <p14:creationId xmlns:p14="http://schemas.microsoft.com/office/powerpoint/2010/main" val="4107712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Assessment Vs. Adjudication</a:t>
            </a:r>
            <a:endParaRPr lang="en-IN" b="1" dirty="0"/>
          </a:p>
        </p:txBody>
      </p:sp>
      <p:sp>
        <p:nvSpPr>
          <p:cNvPr id="3" name="Content Placeholder 2"/>
          <p:cNvSpPr>
            <a:spLocks noGrp="1"/>
          </p:cNvSpPr>
          <p:nvPr>
            <p:ph idx="1"/>
          </p:nvPr>
        </p:nvSpPr>
        <p:spPr/>
        <p:txBody>
          <a:bodyPr>
            <a:normAutofit/>
          </a:bodyPr>
          <a:lstStyle/>
          <a:p>
            <a:r>
              <a:rPr lang="en-US" sz="2400" dirty="0" smtClean="0"/>
              <a:t>Assessment is to the process of quantifying the amount of tax/interest payable calling for documents/information;</a:t>
            </a:r>
          </a:p>
          <a:p>
            <a:r>
              <a:rPr lang="en-US" sz="2400" dirty="0" smtClean="0"/>
              <a:t>Adjudication is a process whereby the court/authority hears the parties to a dispute, examines the evidences and passes a judgment. Under GST it is in the nature of quasi-judicial process.</a:t>
            </a:r>
          </a:p>
          <a:p>
            <a:r>
              <a:rPr lang="en-US" sz="2400" dirty="0" smtClean="0"/>
              <a:t>Adjudication would subsequent to assessment only if there is non-payment/short payment etc., </a:t>
            </a:r>
          </a:p>
          <a:p>
            <a:r>
              <a:rPr lang="en-US" sz="2400" dirty="0" smtClean="0"/>
              <a:t>Adjudication involves issue of Notice, examination of evidence, burden of proof, principles of natural justice, speaking orders etc.,</a:t>
            </a:r>
          </a:p>
          <a:p>
            <a:r>
              <a:rPr lang="en-US" sz="2400" dirty="0" smtClean="0"/>
              <a:t>Assessments are separately dealt in Ch. XII whereas Adjudication in Ch. XV </a:t>
            </a:r>
            <a:endParaRPr lang="en-IN" sz="2400" dirty="0"/>
          </a:p>
        </p:txBody>
      </p:sp>
      <p:sp>
        <p:nvSpPr>
          <p:cNvPr id="4" name="Footer Placeholder 3"/>
          <p:cNvSpPr>
            <a:spLocks noGrp="1"/>
          </p:cNvSpPr>
          <p:nvPr>
            <p:ph type="ftr" sz="quarter" idx="11"/>
          </p:nvPr>
        </p:nvSpPr>
        <p:spPr/>
        <p:txBody>
          <a:bodyPr/>
          <a:lstStyle/>
          <a:p>
            <a:r>
              <a:rPr lang="en-IN" dirty="0" smtClean="0"/>
              <a:t>CA. Rajesh Kumar T.R.</a:t>
            </a:r>
            <a:endParaRPr lang="en-IN" dirty="0"/>
          </a:p>
        </p:txBody>
      </p:sp>
      <p:sp>
        <p:nvSpPr>
          <p:cNvPr id="5" name="Slide Number Placeholder 4"/>
          <p:cNvSpPr>
            <a:spLocks noGrp="1"/>
          </p:cNvSpPr>
          <p:nvPr>
            <p:ph type="sldNum" sz="quarter" idx="12"/>
          </p:nvPr>
        </p:nvSpPr>
        <p:spPr/>
        <p:txBody>
          <a:bodyPr/>
          <a:lstStyle/>
          <a:p>
            <a:fld id="{B6F5FCF6-8973-4F45-9598-DE94B5B3C62D}" type="slidenum">
              <a:rPr lang="en-IN" smtClean="0"/>
              <a:t>4</a:t>
            </a:fld>
            <a:endParaRPr lang="en-IN"/>
          </a:p>
        </p:txBody>
      </p:sp>
    </p:spTree>
    <p:extLst>
      <p:ext uri="{BB962C8B-B14F-4D97-AF65-F5344CB8AC3E}">
        <p14:creationId xmlns:p14="http://schemas.microsoft.com/office/powerpoint/2010/main" val="1452250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Provisional Assessment</a:t>
            </a:r>
            <a:endParaRPr lang="en-IN" dirty="0"/>
          </a:p>
        </p:txBody>
      </p:sp>
      <p:sp>
        <p:nvSpPr>
          <p:cNvPr id="5" name="Slide Number Placeholder 4"/>
          <p:cNvSpPr>
            <a:spLocks noGrp="1"/>
          </p:cNvSpPr>
          <p:nvPr>
            <p:ph type="sldNum" sz="quarter" idx="12"/>
          </p:nvPr>
        </p:nvSpPr>
        <p:spPr/>
        <p:txBody>
          <a:bodyPr/>
          <a:lstStyle/>
          <a:p>
            <a:fld id="{0FF54DE5-C571-48E8-A5BC-B369434E2F44}" type="slidenum">
              <a:rPr lang="en-IN" smtClean="0">
                <a:solidFill>
                  <a:srgbClr val="514843">
                    <a:lumMod val="75000"/>
                  </a:srgbClr>
                </a:solidFill>
              </a:rPr>
              <a:pPr/>
              <a:t>40</a:t>
            </a:fld>
            <a:endParaRPr lang="en-IN">
              <a:solidFill>
                <a:srgbClr val="514843">
                  <a:lumMod val="75000"/>
                </a:srgbClr>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522830010"/>
              </p:ext>
            </p:extLst>
          </p:nvPr>
        </p:nvGraphicFramePr>
        <p:xfrm>
          <a:off x="1104900" y="1600200"/>
          <a:ext cx="99822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p:txBody>
          <a:bodyPr/>
          <a:lstStyle/>
          <a:p>
            <a:r>
              <a:rPr lang="en-IN" smtClean="0"/>
              <a:t>CA. Rajesh Kumar T.R.</a:t>
            </a:r>
            <a:endParaRPr lang="en-IN"/>
          </a:p>
        </p:txBody>
      </p:sp>
    </p:spTree>
    <p:extLst>
      <p:ext uri="{BB962C8B-B14F-4D97-AF65-F5344CB8AC3E}">
        <p14:creationId xmlns:p14="http://schemas.microsoft.com/office/powerpoint/2010/main" val="1925201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9352" y="76200"/>
            <a:ext cx="9932276" cy="1143000"/>
          </a:xfrm>
        </p:spPr>
        <p:txBody>
          <a:bodyPr>
            <a:normAutofit/>
          </a:bodyPr>
          <a:lstStyle/>
          <a:p>
            <a:r>
              <a:rPr lang="en-US" b="1" dirty="0" smtClean="0"/>
              <a:t>Departmental Audit – Sec. 65</a:t>
            </a:r>
            <a:endParaRPr lang="en-US" b="1" dirty="0"/>
          </a:p>
        </p:txBody>
      </p:sp>
      <p:sp>
        <p:nvSpPr>
          <p:cNvPr id="3" name="Content Placeholder 2"/>
          <p:cNvSpPr>
            <a:spLocks noGrp="1"/>
          </p:cNvSpPr>
          <p:nvPr>
            <p:ph idx="1"/>
          </p:nvPr>
        </p:nvSpPr>
        <p:spPr>
          <a:xfrm>
            <a:off x="1087821" y="1481959"/>
            <a:ext cx="10011104" cy="5218386"/>
          </a:xfrm>
        </p:spPr>
        <p:txBody>
          <a:bodyPr>
            <a:noAutofit/>
          </a:bodyPr>
          <a:lstStyle/>
          <a:p>
            <a:pPr algn="just"/>
            <a:r>
              <a:rPr lang="en-US" sz="2800" dirty="0" smtClean="0"/>
              <a:t>(</a:t>
            </a:r>
            <a:r>
              <a:rPr lang="en-US" sz="2800" dirty="0"/>
              <a:t>1) The Commissioner or any </a:t>
            </a:r>
            <a:r>
              <a:rPr lang="en-US" sz="2800" u="sng" dirty="0">
                <a:solidFill>
                  <a:srgbClr val="FF0000"/>
                </a:solidFill>
              </a:rPr>
              <a:t>officer </a:t>
            </a:r>
            <a:r>
              <a:rPr lang="en-US" sz="2800" u="sng" dirty="0" err="1">
                <a:solidFill>
                  <a:srgbClr val="FF0000"/>
                </a:solidFill>
              </a:rPr>
              <a:t>authorised</a:t>
            </a:r>
            <a:r>
              <a:rPr lang="en-US" sz="2800" u="sng" dirty="0">
                <a:solidFill>
                  <a:srgbClr val="FF0000"/>
                </a:solidFill>
              </a:rPr>
              <a:t> </a:t>
            </a:r>
            <a:r>
              <a:rPr lang="en-US" sz="2800" dirty="0"/>
              <a:t>by him, by way of a general or a specific order, may undertake audit of any registered person for such period, at such frequency and in such manner as may be prescribed.</a:t>
            </a:r>
          </a:p>
          <a:p>
            <a:pPr algn="just"/>
            <a:r>
              <a:rPr lang="en-US" sz="2800" dirty="0"/>
              <a:t>(2) The </a:t>
            </a:r>
            <a:r>
              <a:rPr lang="en-US" sz="2800" dirty="0">
                <a:solidFill>
                  <a:srgbClr val="FF0000"/>
                </a:solidFill>
              </a:rPr>
              <a:t>officers referred </a:t>
            </a:r>
            <a:r>
              <a:rPr lang="en-US" sz="2800" dirty="0"/>
              <a:t>to in sub-section (1) may conduct audit at the place of business of the registered person or in their office.</a:t>
            </a:r>
          </a:p>
          <a:p>
            <a:pPr algn="just"/>
            <a:r>
              <a:rPr lang="en-US" sz="2800" dirty="0"/>
              <a:t>(3) The registered person shall be informed by way of a notice not less than fifteen working days prior to the conduct of audit in such </a:t>
            </a:r>
            <a:r>
              <a:rPr lang="en-US" sz="2800" dirty="0">
                <a:solidFill>
                  <a:srgbClr val="FF0000"/>
                </a:solidFill>
              </a:rPr>
              <a:t>manner as may be prescribed</a:t>
            </a:r>
            <a:r>
              <a:rPr lang="en-US" sz="2800" dirty="0"/>
              <a:t>.</a:t>
            </a:r>
          </a:p>
          <a:p>
            <a:pPr algn="just"/>
            <a:r>
              <a:rPr lang="en-US" sz="2800" dirty="0"/>
              <a:t>(4) The audit under sub-section (1) shall be completed within a period of three months from the date of commencement of the audit </a:t>
            </a:r>
            <a:r>
              <a:rPr lang="en-US" sz="2800" dirty="0" smtClean="0"/>
              <a:t>:</a:t>
            </a:r>
            <a:endParaRPr lang="en-US" sz="2800" dirty="0"/>
          </a:p>
        </p:txBody>
      </p:sp>
      <p:sp>
        <p:nvSpPr>
          <p:cNvPr id="4" name="Footer Placeholder 3"/>
          <p:cNvSpPr>
            <a:spLocks noGrp="1"/>
          </p:cNvSpPr>
          <p:nvPr>
            <p:ph type="ftr" sz="quarter" idx="11"/>
          </p:nvPr>
        </p:nvSpPr>
        <p:spPr/>
        <p:txBody>
          <a:bodyPr/>
          <a:lstStyle/>
          <a:p>
            <a:r>
              <a:rPr lang="en-US" smtClean="0"/>
              <a:t>CA. Rajesh Kumar T.R.</a:t>
            </a:r>
            <a:endParaRPr lang="en-US"/>
          </a:p>
        </p:txBody>
      </p:sp>
      <p:sp>
        <p:nvSpPr>
          <p:cNvPr id="5" name="Slide Number Placeholder 4"/>
          <p:cNvSpPr>
            <a:spLocks noGrp="1"/>
          </p:cNvSpPr>
          <p:nvPr>
            <p:ph type="sldNum" sz="quarter" idx="12"/>
          </p:nvPr>
        </p:nvSpPr>
        <p:spPr/>
        <p:txBody>
          <a:bodyPr/>
          <a:lstStyle/>
          <a:p>
            <a:fld id="{0FF54DE5-C571-48E8-A5BC-B369434E2F44}" type="slidenum">
              <a:rPr lang="en-IN" smtClean="0"/>
              <a:t>41</a:t>
            </a:fld>
            <a:endParaRPr lang="en-IN"/>
          </a:p>
        </p:txBody>
      </p:sp>
    </p:spTree>
    <p:extLst>
      <p:ext uri="{BB962C8B-B14F-4D97-AF65-F5344CB8AC3E}">
        <p14:creationId xmlns:p14="http://schemas.microsoft.com/office/powerpoint/2010/main" val="2077891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9352" y="76200"/>
            <a:ext cx="9932276" cy="1143000"/>
          </a:xfrm>
        </p:spPr>
        <p:txBody>
          <a:bodyPr>
            <a:normAutofit/>
          </a:bodyPr>
          <a:lstStyle/>
          <a:p>
            <a:r>
              <a:rPr lang="en-US" b="1" dirty="0" smtClean="0"/>
              <a:t>Departmental Audit – Sec. 65</a:t>
            </a:r>
            <a:endParaRPr lang="en-US" b="1" dirty="0"/>
          </a:p>
        </p:txBody>
      </p:sp>
      <p:sp>
        <p:nvSpPr>
          <p:cNvPr id="3" name="Content Placeholder 2"/>
          <p:cNvSpPr>
            <a:spLocks noGrp="1"/>
          </p:cNvSpPr>
          <p:nvPr>
            <p:ph idx="1"/>
          </p:nvPr>
        </p:nvSpPr>
        <p:spPr>
          <a:xfrm>
            <a:off x="1119352" y="1639614"/>
            <a:ext cx="10011104" cy="5218386"/>
          </a:xfrm>
        </p:spPr>
        <p:txBody>
          <a:bodyPr>
            <a:normAutofit fontScale="70000" lnSpcReduction="20000"/>
          </a:bodyPr>
          <a:lstStyle/>
          <a:p>
            <a:r>
              <a:rPr lang="en-US" sz="3600" b="1" dirty="0"/>
              <a:t>Provided</a:t>
            </a:r>
            <a:r>
              <a:rPr lang="en-US" sz="3600" dirty="0"/>
              <a:t> that where the Commissioner is satisfied that audit in respect of such registered person cannot be completed within three months, he may, for the reasons to be recorded in writing, extend the period by a further period not exceeding six months.</a:t>
            </a:r>
          </a:p>
          <a:p>
            <a:r>
              <a:rPr lang="en-US" sz="3600" b="1" i="1" dirty="0"/>
              <a:t>Explanation</a:t>
            </a:r>
            <a:r>
              <a:rPr lang="en-US" sz="3600" b="1" dirty="0"/>
              <a:t>.</a:t>
            </a:r>
            <a:r>
              <a:rPr lang="en-US" sz="3600" dirty="0"/>
              <a:t> — For the purposes of this sub-section, the expression “commencement of audit” shall mean the date on which the records and other documents, called for by the tax authorities, are made available by the registered person or the actual institution of audit at the place of business, whichever is later.</a:t>
            </a:r>
          </a:p>
          <a:p>
            <a:r>
              <a:rPr lang="en-US" sz="3600" dirty="0"/>
              <a:t>(5) During the course of audit, the </a:t>
            </a:r>
            <a:r>
              <a:rPr lang="en-US" sz="3600" b="1" u="sng" dirty="0" err="1">
                <a:solidFill>
                  <a:srgbClr val="FF0000"/>
                </a:solidFill>
              </a:rPr>
              <a:t>authorised</a:t>
            </a:r>
            <a:r>
              <a:rPr lang="en-US" sz="3600" b="1" u="sng" dirty="0">
                <a:solidFill>
                  <a:srgbClr val="FF0000"/>
                </a:solidFill>
              </a:rPr>
              <a:t> officer</a:t>
            </a:r>
            <a:r>
              <a:rPr lang="en-US" sz="3600" dirty="0"/>
              <a:t> may require the registered person, —</a:t>
            </a:r>
          </a:p>
          <a:p>
            <a:pPr lvl="1"/>
            <a:r>
              <a:rPr lang="en-US" sz="3200" dirty="0"/>
              <a:t>(i) to afford him the necessary facility to verify the books of account or other documents as he may require;</a:t>
            </a:r>
          </a:p>
          <a:p>
            <a:pPr lvl="1"/>
            <a:r>
              <a:rPr lang="en-US" sz="3200" dirty="0"/>
              <a:t>(ii) to furnish such information as he may require and render assistance for timely completion of the audit</a:t>
            </a:r>
            <a:r>
              <a:rPr lang="en-US" sz="3200" dirty="0" smtClean="0"/>
              <a:t>.</a:t>
            </a:r>
            <a:endParaRPr lang="en-US" sz="3200" dirty="0"/>
          </a:p>
        </p:txBody>
      </p:sp>
      <p:sp>
        <p:nvSpPr>
          <p:cNvPr id="4" name="Footer Placeholder 3"/>
          <p:cNvSpPr>
            <a:spLocks noGrp="1"/>
          </p:cNvSpPr>
          <p:nvPr>
            <p:ph type="ftr" sz="quarter" idx="11"/>
          </p:nvPr>
        </p:nvSpPr>
        <p:spPr/>
        <p:txBody>
          <a:bodyPr/>
          <a:lstStyle/>
          <a:p>
            <a:r>
              <a:rPr lang="en-US" smtClean="0"/>
              <a:t>CA. Rajesh Kumar T.R.</a:t>
            </a:r>
            <a:endParaRPr lang="en-US"/>
          </a:p>
        </p:txBody>
      </p:sp>
      <p:sp>
        <p:nvSpPr>
          <p:cNvPr id="5" name="Slide Number Placeholder 4"/>
          <p:cNvSpPr>
            <a:spLocks noGrp="1"/>
          </p:cNvSpPr>
          <p:nvPr>
            <p:ph type="sldNum" sz="quarter" idx="12"/>
          </p:nvPr>
        </p:nvSpPr>
        <p:spPr/>
        <p:txBody>
          <a:bodyPr/>
          <a:lstStyle/>
          <a:p>
            <a:fld id="{0FF54DE5-C571-48E8-A5BC-B369434E2F44}" type="slidenum">
              <a:rPr lang="en-IN" smtClean="0"/>
              <a:t>42</a:t>
            </a:fld>
            <a:endParaRPr lang="en-IN"/>
          </a:p>
        </p:txBody>
      </p:sp>
    </p:spTree>
    <p:extLst>
      <p:ext uri="{BB962C8B-B14F-4D97-AF65-F5344CB8AC3E}">
        <p14:creationId xmlns:p14="http://schemas.microsoft.com/office/powerpoint/2010/main" val="1041046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9352" y="76200"/>
            <a:ext cx="9932276" cy="1143000"/>
          </a:xfrm>
        </p:spPr>
        <p:txBody>
          <a:bodyPr>
            <a:normAutofit/>
          </a:bodyPr>
          <a:lstStyle/>
          <a:p>
            <a:r>
              <a:rPr lang="en-US" b="1" dirty="0" smtClean="0"/>
              <a:t>Departmental Audit – Sec. 65</a:t>
            </a:r>
            <a:endParaRPr lang="en-US" b="1" dirty="0"/>
          </a:p>
        </p:txBody>
      </p:sp>
      <p:sp>
        <p:nvSpPr>
          <p:cNvPr id="3" name="Content Placeholder 2"/>
          <p:cNvSpPr>
            <a:spLocks noGrp="1"/>
          </p:cNvSpPr>
          <p:nvPr>
            <p:ph idx="1"/>
          </p:nvPr>
        </p:nvSpPr>
        <p:spPr>
          <a:xfrm>
            <a:off x="1119352" y="1639614"/>
            <a:ext cx="10011104" cy="5218386"/>
          </a:xfrm>
        </p:spPr>
        <p:txBody>
          <a:bodyPr>
            <a:normAutofit/>
          </a:bodyPr>
          <a:lstStyle/>
          <a:p>
            <a:pPr algn="just"/>
            <a:r>
              <a:rPr lang="en-US" sz="3200" dirty="0"/>
              <a:t>(6) On conclusion of audit, the </a:t>
            </a:r>
            <a:r>
              <a:rPr lang="en-US" sz="3200" b="1" u="sng" dirty="0">
                <a:solidFill>
                  <a:srgbClr val="FF0000"/>
                </a:solidFill>
              </a:rPr>
              <a:t>proper officer</a:t>
            </a:r>
            <a:r>
              <a:rPr lang="en-US" sz="3200" dirty="0"/>
              <a:t> shall, within thirty days, inform the registered person, whose records are audited, about the findings, his rights and obligations and the reasons for such findings.</a:t>
            </a:r>
          </a:p>
          <a:p>
            <a:pPr algn="just"/>
            <a:r>
              <a:rPr lang="en-US" sz="3200" dirty="0"/>
              <a:t>(7) Where the audit conducted under sub-section (1) results in detection of tax not paid or short paid or erroneously refunded, or input tax credit wrongly availed or </a:t>
            </a:r>
            <a:r>
              <a:rPr lang="en-US" sz="3200" dirty="0" err="1"/>
              <a:t>utilised</a:t>
            </a:r>
            <a:r>
              <a:rPr lang="en-US" sz="3200" dirty="0"/>
              <a:t>, the proper officer </a:t>
            </a:r>
            <a:r>
              <a:rPr lang="en-US" sz="3200" b="1" u="sng" dirty="0">
                <a:solidFill>
                  <a:srgbClr val="FF0000"/>
                </a:solidFill>
              </a:rPr>
              <a:t>may initiate action</a:t>
            </a:r>
            <a:r>
              <a:rPr lang="en-US" sz="3200" dirty="0"/>
              <a:t> under section 73 or section 74.</a:t>
            </a:r>
          </a:p>
        </p:txBody>
      </p:sp>
      <p:sp>
        <p:nvSpPr>
          <p:cNvPr id="4" name="Footer Placeholder 3"/>
          <p:cNvSpPr>
            <a:spLocks noGrp="1"/>
          </p:cNvSpPr>
          <p:nvPr>
            <p:ph type="ftr" sz="quarter" idx="11"/>
          </p:nvPr>
        </p:nvSpPr>
        <p:spPr/>
        <p:txBody>
          <a:bodyPr/>
          <a:lstStyle/>
          <a:p>
            <a:r>
              <a:rPr lang="en-US" smtClean="0"/>
              <a:t>CA. Rajesh Kumar T.R.</a:t>
            </a:r>
            <a:endParaRPr lang="en-US"/>
          </a:p>
        </p:txBody>
      </p:sp>
      <p:sp>
        <p:nvSpPr>
          <p:cNvPr id="5" name="Slide Number Placeholder 4"/>
          <p:cNvSpPr>
            <a:spLocks noGrp="1"/>
          </p:cNvSpPr>
          <p:nvPr>
            <p:ph type="sldNum" sz="quarter" idx="12"/>
          </p:nvPr>
        </p:nvSpPr>
        <p:spPr/>
        <p:txBody>
          <a:bodyPr/>
          <a:lstStyle/>
          <a:p>
            <a:fld id="{0FF54DE5-C571-48E8-A5BC-B369434E2F44}" type="slidenum">
              <a:rPr lang="en-IN" smtClean="0"/>
              <a:t>43</a:t>
            </a:fld>
            <a:endParaRPr lang="en-IN"/>
          </a:p>
        </p:txBody>
      </p:sp>
    </p:spTree>
    <p:extLst>
      <p:ext uri="{BB962C8B-B14F-4D97-AF65-F5344CB8AC3E}">
        <p14:creationId xmlns:p14="http://schemas.microsoft.com/office/powerpoint/2010/main" val="2722639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9352" y="76200"/>
            <a:ext cx="9932276" cy="1143000"/>
          </a:xfrm>
        </p:spPr>
        <p:txBody>
          <a:bodyPr>
            <a:normAutofit/>
          </a:bodyPr>
          <a:lstStyle/>
          <a:p>
            <a:r>
              <a:rPr lang="en-US" b="1" dirty="0" smtClean="0"/>
              <a:t>Rule 101 - Departmental Audit </a:t>
            </a:r>
            <a:endParaRPr lang="en-US" b="1" dirty="0"/>
          </a:p>
        </p:txBody>
      </p:sp>
      <p:sp>
        <p:nvSpPr>
          <p:cNvPr id="3" name="Content Placeholder 2"/>
          <p:cNvSpPr>
            <a:spLocks noGrp="1"/>
          </p:cNvSpPr>
          <p:nvPr>
            <p:ph idx="1"/>
          </p:nvPr>
        </p:nvSpPr>
        <p:spPr>
          <a:xfrm>
            <a:off x="1119352" y="1639614"/>
            <a:ext cx="10011104" cy="5218386"/>
          </a:xfrm>
        </p:spPr>
        <p:txBody>
          <a:bodyPr>
            <a:normAutofit fontScale="77500" lnSpcReduction="20000"/>
          </a:bodyPr>
          <a:lstStyle/>
          <a:p>
            <a:pPr algn="just"/>
            <a:r>
              <a:rPr lang="en-US" sz="3200" dirty="0" smtClean="0"/>
              <a:t>(</a:t>
            </a:r>
            <a:r>
              <a:rPr lang="en-US" sz="3200" dirty="0"/>
              <a:t>1) The period of audit to be conducted under sub-section (1) of section 65 shall be a financial year [or part thereof] or multiples thereof.</a:t>
            </a:r>
          </a:p>
          <a:p>
            <a:pPr algn="just"/>
            <a:r>
              <a:rPr lang="en-US" sz="3200" dirty="0"/>
              <a:t>(2) Where it is decided to undertake the audit of a registered person in accordance with the provisions of section 65, the </a:t>
            </a:r>
            <a:r>
              <a:rPr lang="en-US" sz="3200" b="1" dirty="0">
                <a:solidFill>
                  <a:srgbClr val="FF0000"/>
                </a:solidFill>
              </a:rPr>
              <a:t>proper officer</a:t>
            </a:r>
            <a:r>
              <a:rPr lang="en-US" sz="3200" dirty="0"/>
              <a:t> shall issue a notice in </a:t>
            </a:r>
            <a:r>
              <a:rPr lang="en-US" sz="3200" b="1" dirty="0"/>
              <a:t>FORM GST </a:t>
            </a:r>
            <a:r>
              <a:rPr lang="en-US" sz="3200" b="1" dirty="0" smtClean="0"/>
              <a:t>ADT-01</a:t>
            </a:r>
            <a:r>
              <a:rPr lang="en-US" sz="3200" dirty="0" smtClean="0"/>
              <a:t> </a:t>
            </a:r>
            <a:r>
              <a:rPr lang="en-US" sz="3200" dirty="0"/>
              <a:t>in accordance with the provisions of sub-section (3) of the said section.</a:t>
            </a:r>
          </a:p>
          <a:p>
            <a:pPr algn="just"/>
            <a:r>
              <a:rPr lang="en-US" sz="3200" dirty="0"/>
              <a:t>(3) The </a:t>
            </a:r>
            <a:r>
              <a:rPr lang="en-US" sz="3200" b="1" dirty="0">
                <a:solidFill>
                  <a:srgbClr val="FF0000"/>
                </a:solidFill>
              </a:rPr>
              <a:t>proper officer </a:t>
            </a:r>
            <a:r>
              <a:rPr lang="en-US" sz="3200" b="1" dirty="0" err="1">
                <a:solidFill>
                  <a:srgbClr val="FF0000"/>
                </a:solidFill>
              </a:rPr>
              <a:t>authorised</a:t>
            </a:r>
            <a:r>
              <a:rPr lang="en-US" sz="3200" b="1" dirty="0">
                <a:solidFill>
                  <a:srgbClr val="FF0000"/>
                </a:solidFill>
              </a:rPr>
              <a:t> </a:t>
            </a:r>
            <a:r>
              <a:rPr lang="en-US" sz="3200" dirty="0"/>
              <a:t>to conduct audit of the records and the books of account of the registered person shall, with the assistance of the team of officers and officials accompanying him, verify the documents on the basis of which the books of account are maintained and the returns and statements furnished under the provisions of the Act and the rules made thereunder, the correctness of the turnover, exemptions and deductions claimed, the rate of tax applied in respect of the supply of goods or services or both, the input tax credit availed and </a:t>
            </a:r>
            <a:r>
              <a:rPr lang="en-US" sz="3200" dirty="0" err="1"/>
              <a:t>utilised</a:t>
            </a:r>
            <a:r>
              <a:rPr lang="en-US" sz="3200" dirty="0"/>
              <a:t>, refund claimed, and other relevant issues and record the observations in his audit notes</a:t>
            </a:r>
            <a:r>
              <a:rPr lang="en-US" sz="3200" dirty="0" smtClean="0"/>
              <a:t>.</a:t>
            </a:r>
            <a:endParaRPr lang="en-US" sz="3200" dirty="0">
              <a:effectLst/>
            </a:endParaRPr>
          </a:p>
        </p:txBody>
      </p:sp>
      <p:sp>
        <p:nvSpPr>
          <p:cNvPr id="4" name="Footer Placeholder 3"/>
          <p:cNvSpPr>
            <a:spLocks noGrp="1"/>
          </p:cNvSpPr>
          <p:nvPr>
            <p:ph type="ftr" sz="quarter" idx="11"/>
          </p:nvPr>
        </p:nvSpPr>
        <p:spPr/>
        <p:txBody>
          <a:bodyPr/>
          <a:lstStyle/>
          <a:p>
            <a:r>
              <a:rPr lang="en-US" smtClean="0"/>
              <a:t>CA. Rajesh Kumar T.R.</a:t>
            </a:r>
            <a:endParaRPr lang="en-US"/>
          </a:p>
        </p:txBody>
      </p:sp>
      <p:sp>
        <p:nvSpPr>
          <p:cNvPr id="5" name="Slide Number Placeholder 4"/>
          <p:cNvSpPr>
            <a:spLocks noGrp="1"/>
          </p:cNvSpPr>
          <p:nvPr>
            <p:ph type="sldNum" sz="quarter" idx="12"/>
          </p:nvPr>
        </p:nvSpPr>
        <p:spPr/>
        <p:txBody>
          <a:bodyPr/>
          <a:lstStyle/>
          <a:p>
            <a:fld id="{0FF54DE5-C571-48E8-A5BC-B369434E2F44}" type="slidenum">
              <a:rPr lang="en-IN" smtClean="0"/>
              <a:t>44</a:t>
            </a:fld>
            <a:endParaRPr lang="en-IN"/>
          </a:p>
        </p:txBody>
      </p:sp>
    </p:spTree>
    <p:extLst>
      <p:ext uri="{BB962C8B-B14F-4D97-AF65-F5344CB8AC3E}">
        <p14:creationId xmlns:p14="http://schemas.microsoft.com/office/powerpoint/2010/main" val="4273949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9352" y="76200"/>
            <a:ext cx="9932276" cy="1143000"/>
          </a:xfrm>
        </p:spPr>
        <p:txBody>
          <a:bodyPr>
            <a:normAutofit/>
          </a:bodyPr>
          <a:lstStyle/>
          <a:p>
            <a:r>
              <a:rPr lang="en-US" b="1" dirty="0" smtClean="0"/>
              <a:t>Departmental Audit – Sec. 65</a:t>
            </a:r>
            <a:endParaRPr lang="en-US" b="1" dirty="0"/>
          </a:p>
        </p:txBody>
      </p:sp>
      <p:sp>
        <p:nvSpPr>
          <p:cNvPr id="3" name="Content Placeholder 2"/>
          <p:cNvSpPr>
            <a:spLocks noGrp="1"/>
          </p:cNvSpPr>
          <p:nvPr>
            <p:ph idx="1"/>
          </p:nvPr>
        </p:nvSpPr>
        <p:spPr>
          <a:xfrm>
            <a:off x="1119352" y="1639614"/>
            <a:ext cx="10011104" cy="5218386"/>
          </a:xfrm>
        </p:spPr>
        <p:txBody>
          <a:bodyPr>
            <a:normAutofit/>
          </a:bodyPr>
          <a:lstStyle/>
          <a:p>
            <a:pPr algn="just"/>
            <a:r>
              <a:rPr lang="en-US" sz="3200" dirty="0" smtClean="0"/>
              <a:t>(</a:t>
            </a:r>
            <a:r>
              <a:rPr lang="en-US" sz="3200" dirty="0"/>
              <a:t>4) </a:t>
            </a:r>
            <a:r>
              <a:rPr lang="en-US" sz="3200" b="1" dirty="0">
                <a:solidFill>
                  <a:srgbClr val="FF0000"/>
                </a:solidFill>
              </a:rPr>
              <a:t>The proper officer</a:t>
            </a:r>
            <a:r>
              <a:rPr lang="en-US" sz="3200" dirty="0"/>
              <a:t> may inform the registered person of the discrepancies noticed, if any, as observed in the audit and the said person may file his reply and the proper officer shall </a:t>
            </a:r>
            <a:r>
              <a:rPr lang="en-US" sz="3200" dirty="0" err="1"/>
              <a:t>finalise</a:t>
            </a:r>
            <a:r>
              <a:rPr lang="en-US" sz="3200" dirty="0"/>
              <a:t> the findings of the audit after due consideration of the reply furnished.</a:t>
            </a:r>
          </a:p>
          <a:p>
            <a:pPr algn="just"/>
            <a:r>
              <a:rPr lang="en-US" sz="3200" dirty="0"/>
              <a:t>(5) On conclusion of the audit, the </a:t>
            </a:r>
            <a:r>
              <a:rPr lang="en-US" sz="3200" dirty="0">
                <a:solidFill>
                  <a:srgbClr val="FF0000"/>
                </a:solidFill>
              </a:rPr>
              <a:t>proper officer</a:t>
            </a:r>
            <a:r>
              <a:rPr lang="en-US" sz="3200" dirty="0"/>
              <a:t> shall inform the findings of audit to the registered person in accordance with the provisions of sub-section (6) of section 65 in </a:t>
            </a:r>
            <a:r>
              <a:rPr lang="en-US" sz="3200" b="1" dirty="0"/>
              <a:t>FORM GST </a:t>
            </a:r>
            <a:r>
              <a:rPr lang="en-US" sz="3200" b="1" dirty="0" smtClean="0"/>
              <a:t>ADT-02.</a:t>
            </a:r>
            <a:endParaRPr lang="en-US" sz="3200" dirty="0">
              <a:effectLst/>
            </a:endParaRPr>
          </a:p>
        </p:txBody>
      </p:sp>
      <p:sp>
        <p:nvSpPr>
          <p:cNvPr id="4" name="Footer Placeholder 3"/>
          <p:cNvSpPr>
            <a:spLocks noGrp="1"/>
          </p:cNvSpPr>
          <p:nvPr>
            <p:ph type="ftr" sz="quarter" idx="11"/>
          </p:nvPr>
        </p:nvSpPr>
        <p:spPr/>
        <p:txBody>
          <a:bodyPr/>
          <a:lstStyle/>
          <a:p>
            <a:r>
              <a:rPr lang="en-US" smtClean="0"/>
              <a:t>CA. Rajesh Kumar T.R.</a:t>
            </a:r>
            <a:endParaRPr lang="en-US"/>
          </a:p>
        </p:txBody>
      </p:sp>
      <p:sp>
        <p:nvSpPr>
          <p:cNvPr id="5" name="Slide Number Placeholder 4"/>
          <p:cNvSpPr>
            <a:spLocks noGrp="1"/>
          </p:cNvSpPr>
          <p:nvPr>
            <p:ph type="sldNum" sz="quarter" idx="12"/>
          </p:nvPr>
        </p:nvSpPr>
        <p:spPr/>
        <p:txBody>
          <a:bodyPr/>
          <a:lstStyle/>
          <a:p>
            <a:fld id="{0FF54DE5-C571-48E8-A5BC-B369434E2F44}" type="slidenum">
              <a:rPr lang="en-IN" smtClean="0"/>
              <a:t>45</a:t>
            </a:fld>
            <a:endParaRPr lang="en-IN"/>
          </a:p>
        </p:txBody>
      </p:sp>
    </p:spTree>
    <p:extLst>
      <p:ext uri="{BB962C8B-B14F-4D97-AF65-F5344CB8AC3E}">
        <p14:creationId xmlns:p14="http://schemas.microsoft.com/office/powerpoint/2010/main" val="1163349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9352" y="76200"/>
            <a:ext cx="9932276" cy="1143000"/>
          </a:xfrm>
        </p:spPr>
        <p:txBody>
          <a:bodyPr>
            <a:normAutofit/>
          </a:bodyPr>
          <a:lstStyle/>
          <a:p>
            <a:r>
              <a:rPr lang="en-US" b="1" dirty="0" smtClean="0"/>
              <a:t>Departmental Audit – Sec. 65</a:t>
            </a:r>
            <a:endParaRPr lang="en-US" b="1" dirty="0"/>
          </a:p>
        </p:txBody>
      </p:sp>
      <p:sp>
        <p:nvSpPr>
          <p:cNvPr id="3" name="Content Placeholder 2"/>
          <p:cNvSpPr>
            <a:spLocks noGrp="1"/>
          </p:cNvSpPr>
          <p:nvPr>
            <p:ph idx="1"/>
          </p:nvPr>
        </p:nvSpPr>
        <p:spPr>
          <a:xfrm>
            <a:off x="1119352" y="1639614"/>
            <a:ext cx="10011104" cy="5218386"/>
          </a:xfrm>
        </p:spPr>
        <p:txBody>
          <a:bodyPr>
            <a:normAutofit/>
          </a:bodyPr>
          <a:lstStyle/>
          <a:p>
            <a:r>
              <a:rPr lang="en-US" sz="3400" dirty="0" smtClean="0"/>
              <a:t>Audit is by commissioner or officer </a:t>
            </a:r>
            <a:r>
              <a:rPr lang="en-US" sz="3400" dirty="0" err="1" smtClean="0"/>
              <a:t>authorised</a:t>
            </a:r>
            <a:r>
              <a:rPr lang="en-US" sz="3400" dirty="0" smtClean="0"/>
              <a:t> by him</a:t>
            </a:r>
          </a:p>
          <a:p>
            <a:r>
              <a:rPr lang="en-US" sz="3400" dirty="0" smtClean="0"/>
              <a:t>It may be general or specific order;</a:t>
            </a:r>
          </a:p>
          <a:p>
            <a:r>
              <a:rPr lang="en-US" sz="3400" dirty="0" smtClean="0"/>
              <a:t>The period (Financial year or part thereof) and </a:t>
            </a:r>
            <a:r>
              <a:rPr lang="en-US" sz="3400" u="sng" dirty="0" smtClean="0">
                <a:solidFill>
                  <a:srgbClr val="FF0000"/>
                </a:solidFill>
              </a:rPr>
              <a:t>frequency </a:t>
            </a:r>
            <a:r>
              <a:rPr lang="en-US" sz="3400" dirty="0" smtClean="0"/>
              <a:t>not yet prescribed;</a:t>
            </a:r>
          </a:p>
          <a:p>
            <a:r>
              <a:rPr lang="en-US" sz="3400" dirty="0" smtClean="0"/>
              <a:t>Notice of Audit(GST ADT-01) with minimum 15 days in advance</a:t>
            </a:r>
          </a:p>
          <a:p>
            <a:r>
              <a:rPr lang="en-US" sz="3400" dirty="0" smtClean="0"/>
              <a:t>Intimate discrepancies – reply to be filed – </a:t>
            </a:r>
            <a:r>
              <a:rPr lang="en-US" sz="3400" dirty="0" err="1" smtClean="0"/>
              <a:t>finalisation</a:t>
            </a:r>
            <a:r>
              <a:rPr lang="en-US" sz="3400" dirty="0" smtClean="0"/>
              <a:t> of audit findings considering reply filed</a:t>
            </a:r>
          </a:p>
        </p:txBody>
      </p:sp>
      <p:sp>
        <p:nvSpPr>
          <p:cNvPr id="4" name="Footer Placeholder 3"/>
          <p:cNvSpPr>
            <a:spLocks noGrp="1"/>
          </p:cNvSpPr>
          <p:nvPr>
            <p:ph type="ftr" sz="quarter" idx="11"/>
          </p:nvPr>
        </p:nvSpPr>
        <p:spPr/>
        <p:txBody>
          <a:bodyPr/>
          <a:lstStyle/>
          <a:p>
            <a:r>
              <a:rPr lang="en-US" smtClean="0"/>
              <a:t>CA. Rajesh Kumar T.R.</a:t>
            </a:r>
            <a:endParaRPr lang="en-US"/>
          </a:p>
        </p:txBody>
      </p:sp>
      <p:sp>
        <p:nvSpPr>
          <p:cNvPr id="5" name="Slide Number Placeholder 4"/>
          <p:cNvSpPr>
            <a:spLocks noGrp="1"/>
          </p:cNvSpPr>
          <p:nvPr>
            <p:ph type="sldNum" sz="quarter" idx="12"/>
          </p:nvPr>
        </p:nvSpPr>
        <p:spPr/>
        <p:txBody>
          <a:bodyPr/>
          <a:lstStyle/>
          <a:p>
            <a:fld id="{0FF54DE5-C571-48E8-A5BC-B369434E2F44}" type="slidenum">
              <a:rPr lang="en-IN" smtClean="0"/>
              <a:t>46</a:t>
            </a:fld>
            <a:endParaRPr lang="en-IN"/>
          </a:p>
        </p:txBody>
      </p:sp>
    </p:spTree>
    <p:extLst>
      <p:ext uri="{BB962C8B-B14F-4D97-AF65-F5344CB8AC3E}">
        <p14:creationId xmlns:p14="http://schemas.microsoft.com/office/powerpoint/2010/main" val="204506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9352" y="76200"/>
            <a:ext cx="9932276" cy="1143000"/>
          </a:xfrm>
        </p:spPr>
        <p:txBody>
          <a:bodyPr>
            <a:normAutofit/>
          </a:bodyPr>
          <a:lstStyle/>
          <a:p>
            <a:r>
              <a:rPr lang="en-US" b="1" dirty="0" smtClean="0"/>
              <a:t>Departmental Audit – Sec. 65</a:t>
            </a:r>
            <a:endParaRPr lang="en-US" b="1" dirty="0"/>
          </a:p>
        </p:txBody>
      </p:sp>
      <p:sp>
        <p:nvSpPr>
          <p:cNvPr id="3" name="Content Placeholder 2"/>
          <p:cNvSpPr>
            <a:spLocks noGrp="1"/>
          </p:cNvSpPr>
          <p:nvPr>
            <p:ph idx="1"/>
          </p:nvPr>
        </p:nvSpPr>
        <p:spPr>
          <a:xfrm>
            <a:off x="1119352" y="1639614"/>
            <a:ext cx="10011104" cy="5218386"/>
          </a:xfrm>
        </p:spPr>
        <p:txBody>
          <a:bodyPr>
            <a:normAutofit/>
          </a:bodyPr>
          <a:lstStyle/>
          <a:p>
            <a:r>
              <a:rPr lang="en-US" sz="3400" dirty="0" smtClean="0"/>
              <a:t>Audit to be completed within 3 Months (extendable to 6 Months) from the commencement</a:t>
            </a:r>
          </a:p>
          <a:p>
            <a:r>
              <a:rPr lang="en-US" sz="3400" dirty="0" smtClean="0"/>
              <a:t>Findings by </a:t>
            </a:r>
            <a:r>
              <a:rPr lang="en-US" sz="3400" dirty="0" smtClean="0">
                <a:solidFill>
                  <a:srgbClr val="FF0000"/>
                </a:solidFill>
              </a:rPr>
              <a:t>Proper officer</a:t>
            </a:r>
            <a:r>
              <a:rPr lang="en-US" sz="3400" dirty="0" smtClean="0"/>
              <a:t>  with reasons to </a:t>
            </a:r>
            <a:r>
              <a:rPr lang="en-US" sz="3400" dirty="0"/>
              <a:t>be given in GST </a:t>
            </a:r>
            <a:r>
              <a:rPr lang="en-US" sz="3400" dirty="0" smtClean="0"/>
              <a:t>ADT-02 within 30 days </a:t>
            </a:r>
            <a:r>
              <a:rPr lang="en-US" sz="3400" dirty="0" err="1" smtClean="0"/>
              <a:t>alongwith</a:t>
            </a:r>
            <a:r>
              <a:rPr lang="en-US" sz="3400" dirty="0" smtClean="0"/>
              <a:t> his rights and obligations</a:t>
            </a:r>
          </a:p>
          <a:p>
            <a:r>
              <a:rPr lang="en-US" sz="3400" dirty="0" smtClean="0"/>
              <a:t>Based on the audit findings the proper officer may </a:t>
            </a:r>
            <a:r>
              <a:rPr lang="en-US" sz="3400" dirty="0" err="1" smtClean="0"/>
              <a:t>initate</a:t>
            </a:r>
            <a:r>
              <a:rPr lang="en-US" sz="3400" dirty="0" smtClean="0"/>
              <a:t> action under Sec. 73 or 74</a:t>
            </a:r>
            <a:r>
              <a:rPr lang="en-US" dirty="0" smtClean="0"/>
              <a:t>.</a:t>
            </a:r>
          </a:p>
        </p:txBody>
      </p:sp>
      <p:sp>
        <p:nvSpPr>
          <p:cNvPr id="4" name="Footer Placeholder 3"/>
          <p:cNvSpPr>
            <a:spLocks noGrp="1"/>
          </p:cNvSpPr>
          <p:nvPr>
            <p:ph type="ftr" sz="quarter" idx="11"/>
          </p:nvPr>
        </p:nvSpPr>
        <p:spPr/>
        <p:txBody>
          <a:bodyPr/>
          <a:lstStyle/>
          <a:p>
            <a:r>
              <a:rPr lang="en-US" smtClean="0"/>
              <a:t>CA. Rajesh Kumar T.R.</a:t>
            </a:r>
            <a:endParaRPr lang="en-US"/>
          </a:p>
        </p:txBody>
      </p:sp>
      <p:sp>
        <p:nvSpPr>
          <p:cNvPr id="5" name="Slide Number Placeholder 4"/>
          <p:cNvSpPr>
            <a:spLocks noGrp="1"/>
          </p:cNvSpPr>
          <p:nvPr>
            <p:ph type="sldNum" sz="quarter" idx="12"/>
          </p:nvPr>
        </p:nvSpPr>
        <p:spPr/>
        <p:txBody>
          <a:bodyPr/>
          <a:lstStyle/>
          <a:p>
            <a:fld id="{0FF54DE5-C571-48E8-A5BC-B369434E2F44}" type="slidenum">
              <a:rPr lang="en-IN" smtClean="0"/>
              <a:t>47</a:t>
            </a:fld>
            <a:endParaRPr lang="en-IN"/>
          </a:p>
        </p:txBody>
      </p:sp>
    </p:spTree>
    <p:extLst>
      <p:ext uri="{BB962C8B-B14F-4D97-AF65-F5344CB8AC3E}">
        <p14:creationId xmlns:p14="http://schemas.microsoft.com/office/powerpoint/2010/main" val="1955514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2055" y="76200"/>
            <a:ext cx="10026870" cy="1143000"/>
          </a:xfrm>
        </p:spPr>
        <p:txBody>
          <a:bodyPr>
            <a:normAutofit/>
          </a:bodyPr>
          <a:lstStyle/>
          <a:p>
            <a:r>
              <a:rPr lang="en-US" b="1" dirty="0" smtClean="0"/>
              <a:t>Special Audit – Sec. 66</a:t>
            </a:r>
            <a:endParaRPr lang="en-US" b="1" dirty="0"/>
          </a:p>
        </p:txBody>
      </p:sp>
      <p:sp>
        <p:nvSpPr>
          <p:cNvPr id="3" name="Content Placeholder 2"/>
          <p:cNvSpPr>
            <a:spLocks noGrp="1"/>
          </p:cNvSpPr>
          <p:nvPr>
            <p:ph idx="1"/>
          </p:nvPr>
        </p:nvSpPr>
        <p:spPr>
          <a:xfrm>
            <a:off x="1072055" y="1560786"/>
            <a:ext cx="10042636" cy="4763814"/>
          </a:xfrm>
        </p:spPr>
        <p:txBody>
          <a:bodyPr>
            <a:noAutofit/>
          </a:bodyPr>
          <a:lstStyle/>
          <a:p>
            <a:pPr algn="just"/>
            <a:r>
              <a:rPr lang="en-US" sz="2600" dirty="0"/>
              <a:t>During any stage of scrutiny, inquiry, investigation or any other proceedings it can be invoked</a:t>
            </a:r>
          </a:p>
          <a:p>
            <a:pPr algn="just"/>
            <a:r>
              <a:rPr lang="en-US" sz="2600" dirty="0" smtClean="0"/>
              <a:t>By </a:t>
            </a:r>
            <a:r>
              <a:rPr lang="en-US" sz="2600" dirty="0"/>
              <a:t>AC/DC and above in the case of valuation and ITC credit involving </a:t>
            </a:r>
            <a:r>
              <a:rPr lang="en-US" sz="2600" dirty="0" smtClean="0"/>
              <a:t>complexity with </a:t>
            </a:r>
            <a:r>
              <a:rPr lang="en-US" sz="2600" dirty="0" err="1" smtClean="0"/>
              <a:t>Commr</a:t>
            </a:r>
            <a:r>
              <a:rPr lang="en-US" sz="2600" dirty="0" smtClean="0"/>
              <a:t>. approval</a:t>
            </a:r>
            <a:endParaRPr lang="en-US" sz="2600" dirty="0"/>
          </a:p>
          <a:p>
            <a:pPr algn="just"/>
            <a:r>
              <a:rPr lang="en-US" sz="2600" dirty="0"/>
              <a:t>Commissioner will nominate CA/Cost </a:t>
            </a:r>
            <a:r>
              <a:rPr lang="en-US" sz="2600" dirty="0" smtClean="0"/>
              <a:t>Accountant</a:t>
            </a:r>
          </a:p>
          <a:p>
            <a:pPr algn="just"/>
            <a:r>
              <a:rPr lang="en-US" sz="2600" dirty="0" smtClean="0"/>
              <a:t>Report to be submitted within </a:t>
            </a:r>
            <a:r>
              <a:rPr lang="en-US" sz="2600" dirty="0"/>
              <a:t>90 days (</a:t>
            </a:r>
            <a:r>
              <a:rPr lang="en-US" sz="2600" dirty="0" smtClean="0"/>
              <a:t>extend </a:t>
            </a:r>
            <a:r>
              <a:rPr lang="en-US" sz="2600" dirty="0"/>
              <a:t>90 days </a:t>
            </a:r>
            <a:r>
              <a:rPr lang="en-US" sz="2600" dirty="0" smtClean="0"/>
              <a:t>)</a:t>
            </a:r>
            <a:endParaRPr lang="en-US" sz="2600" dirty="0"/>
          </a:p>
        </p:txBody>
      </p:sp>
      <p:sp>
        <p:nvSpPr>
          <p:cNvPr id="4" name="Footer Placeholder 3"/>
          <p:cNvSpPr>
            <a:spLocks noGrp="1"/>
          </p:cNvSpPr>
          <p:nvPr>
            <p:ph type="ftr" sz="quarter" idx="11"/>
          </p:nvPr>
        </p:nvSpPr>
        <p:spPr/>
        <p:txBody>
          <a:bodyPr/>
          <a:lstStyle/>
          <a:p>
            <a:r>
              <a:rPr lang="en-US" smtClean="0"/>
              <a:t>CA. Rajesh Kumar T.R.</a:t>
            </a:r>
            <a:endParaRPr lang="en-US"/>
          </a:p>
        </p:txBody>
      </p:sp>
      <p:sp>
        <p:nvSpPr>
          <p:cNvPr id="5" name="Slide Number Placeholder 4"/>
          <p:cNvSpPr>
            <a:spLocks noGrp="1"/>
          </p:cNvSpPr>
          <p:nvPr>
            <p:ph type="sldNum" sz="quarter" idx="12"/>
          </p:nvPr>
        </p:nvSpPr>
        <p:spPr/>
        <p:txBody>
          <a:bodyPr/>
          <a:lstStyle/>
          <a:p>
            <a:fld id="{0FF54DE5-C571-48E8-A5BC-B369434E2F44}" type="slidenum">
              <a:rPr lang="en-IN" smtClean="0"/>
              <a:t>48</a:t>
            </a:fld>
            <a:endParaRPr lang="en-IN"/>
          </a:p>
        </p:txBody>
      </p:sp>
    </p:spTree>
    <p:extLst>
      <p:ext uri="{BB962C8B-B14F-4D97-AF65-F5344CB8AC3E}">
        <p14:creationId xmlns:p14="http://schemas.microsoft.com/office/powerpoint/2010/main" val="1793583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2055" y="76200"/>
            <a:ext cx="10026870" cy="1143000"/>
          </a:xfrm>
        </p:spPr>
        <p:txBody>
          <a:bodyPr>
            <a:normAutofit/>
          </a:bodyPr>
          <a:lstStyle/>
          <a:p>
            <a:r>
              <a:rPr lang="en-US" b="1" dirty="0" smtClean="0"/>
              <a:t>Special Audit – Sec. 66</a:t>
            </a:r>
            <a:endParaRPr lang="en-US" b="1" dirty="0"/>
          </a:p>
        </p:txBody>
      </p:sp>
      <p:sp>
        <p:nvSpPr>
          <p:cNvPr id="3" name="Content Placeholder 2"/>
          <p:cNvSpPr>
            <a:spLocks noGrp="1"/>
          </p:cNvSpPr>
          <p:nvPr>
            <p:ph idx="1"/>
          </p:nvPr>
        </p:nvSpPr>
        <p:spPr>
          <a:xfrm>
            <a:off x="1072055" y="1560786"/>
            <a:ext cx="10042636" cy="4763814"/>
          </a:xfrm>
        </p:spPr>
        <p:txBody>
          <a:bodyPr>
            <a:noAutofit/>
          </a:bodyPr>
          <a:lstStyle/>
          <a:p>
            <a:pPr algn="just"/>
            <a:r>
              <a:rPr lang="en-US" sz="2600" dirty="0" smtClean="0"/>
              <a:t>Applies even if it </a:t>
            </a:r>
            <a:r>
              <a:rPr lang="en-US" sz="2600" dirty="0"/>
              <a:t>was audited under other law;</a:t>
            </a:r>
          </a:p>
          <a:p>
            <a:pPr algn="just"/>
            <a:r>
              <a:rPr lang="en-US" sz="2600" dirty="0" smtClean="0"/>
              <a:t>Findings </a:t>
            </a:r>
            <a:r>
              <a:rPr lang="en-US" sz="2600" dirty="0"/>
              <a:t>are  to be used against the registered person, opportunity of hearing to be given.</a:t>
            </a:r>
          </a:p>
          <a:p>
            <a:pPr algn="just"/>
            <a:r>
              <a:rPr lang="en-US" sz="2600" dirty="0"/>
              <a:t>Remuneration is determined and paid by Commissioner</a:t>
            </a:r>
          </a:p>
          <a:p>
            <a:pPr algn="just"/>
            <a:r>
              <a:rPr lang="en-US" sz="2600" dirty="0"/>
              <a:t>Based on the audit findings </a:t>
            </a:r>
            <a:r>
              <a:rPr lang="en-US" sz="2600" dirty="0" smtClean="0"/>
              <a:t>action </a:t>
            </a:r>
            <a:r>
              <a:rPr lang="en-US" sz="2600" dirty="0"/>
              <a:t>under Sec. 73 or 74.</a:t>
            </a:r>
          </a:p>
        </p:txBody>
      </p:sp>
      <p:sp>
        <p:nvSpPr>
          <p:cNvPr id="4" name="Footer Placeholder 3"/>
          <p:cNvSpPr>
            <a:spLocks noGrp="1"/>
          </p:cNvSpPr>
          <p:nvPr>
            <p:ph type="ftr" sz="quarter" idx="11"/>
          </p:nvPr>
        </p:nvSpPr>
        <p:spPr/>
        <p:txBody>
          <a:bodyPr/>
          <a:lstStyle/>
          <a:p>
            <a:r>
              <a:rPr lang="en-US" smtClean="0"/>
              <a:t>CA. Rajesh Kumar T.R.</a:t>
            </a:r>
            <a:endParaRPr lang="en-US"/>
          </a:p>
        </p:txBody>
      </p:sp>
      <p:sp>
        <p:nvSpPr>
          <p:cNvPr id="5" name="Slide Number Placeholder 4"/>
          <p:cNvSpPr>
            <a:spLocks noGrp="1"/>
          </p:cNvSpPr>
          <p:nvPr>
            <p:ph type="sldNum" sz="quarter" idx="12"/>
          </p:nvPr>
        </p:nvSpPr>
        <p:spPr/>
        <p:txBody>
          <a:bodyPr/>
          <a:lstStyle/>
          <a:p>
            <a:fld id="{0FF54DE5-C571-48E8-A5BC-B369434E2F44}" type="slidenum">
              <a:rPr lang="en-IN" smtClean="0"/>
              <a:t>49</a:t>
            </a:fld>
            <a:endParaRPr lang="en-IN"/>
          </a:p>
        </p:txBody>
      </p:sp>
    </p:spTree>
    <p:extLst>
      <p:ext uri="{BB962C8B-B14F-4D97-AF65-F5344CB8AC3E}">
        <p14:creationId xmlns:p14="http://schemas.microsoft.com/office/powerpoint/2010/main" val="3103917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Chapter XII : Assessment - Overview</a:t>
            </a:r>
            <a:endParaRPr lang="en-IN" b="1" dirty="0"/>
          </a:p>
        </p:txBody>
      </p:sp>
      <p:sp>
        <p:nvSpPr>
          <p:cNvPr id="3" name="Content Placeholder 2"/>
          <p:cNvSpPr>
            <a:spLocks noGrp="1"/>
          </p:cNvSpPr>
          <p:nvPr>
            <p:ph idx="1"/>
          </p:nvPr>
        </p:nvSpPr>
        <p:spPr/>
        <p:txBody>
          <a:bodyPr>
            <a:normAutofit/>
          </a:bodyPr>
          <a:lstStyle/>
          <a:p>
            <a:r>
              <a:rPr lang="en-US" sz="2400" dirty="0" smtClean="0"/>
              <a:t>This Chapter covers 6 Sections from Section 59 to 64.</a:t>
            </a:r>
          </a:p>
          <a:p>
            <a:r>
              <a:rPr lang="en-US" sz="2400" dirty="0" smtClean="0"/>
              <a:t>Section 59 – Self Assessment</a:t>
            </a:r>
          </a:p>
          <a:p>
            <a:r>
              <a:rPr lang="en-US" sz="2400" dirty="0" smtClean="0"/>
              <a:t>Section 60 – Provisional Assessment</a:t>
            </a:r>
          </a:p>
          <a:p>
            <a:r>
              <a:rPr lang="en-US" sz="2400" dirty="0" smtClean="0"/>
              <a:t>Section 61 – Scrutiny Assessment</a:t>
            </a:r>
          </a:p>
          <a:p>
            <a:r>
              <a:rPr lang="en-US" sz="2400" dirty="0" smtClean="0"/>
              <a:t>Section 62 – Assessment of Non-filers of returns</a:t>
            </a:r>
          </a:p>
          <a:p>
            <a:r>
              <a:rPr lang="en-US" sz="2400" dirty="0" smtClean="0"/>
              <a:t>Section 63 – Assessment of Unregistered Persons</a:t>
            </a:r>
          </a:p>
          <a:p>
            <a:r>
              <a:rPr lang="en-US" sz="2400" dirty="0" smtClean="0"/>
              <a:t>Section 64 – Summary Assessment in Certain Special Cases</a:t>
            </a:r>
          </a:p>
          <a:p>
            <a:endParaRPr lang="en-US" sz="2400" dirty="0" smtClean="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5</a:t>
            </a:fld>
            <a:endParaRPr lang="en-IN"/>
          </a:p>
        </p:txBody>
      </p:sp>
    </p:spTree>
    <p:extLst>
      <p:ext uri="{BB962C8B-B14F-4D97-AF65-F5344CB8AC3E}">
        <p14:creationId xmlns:p14="http://schemas.microsoft.com/office/powerpoint/2010/main" val="2186473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smtClean="0"/>
              <a:t>Types of communication and tips</a:t>
            </a:r>
            <a:endParaRPr lang="en-IN" b="1" dirty="0"/>
          </a:p>
        </p:txBody>
      </p:sp>
      <p:sp>
        <p:nvSpPr>
          <p:cNvPr id="3" name="Content Placeholder 2"/>
          <p:cNvSpPr>
            <a:spLocks noGrp="1"/>
          </p:cNvSpPr>
          <p:nvPr>
            <p:ph idx="1"/>
          </p:nvPr>
        </p:nvSpPr>
        <p:spPr/>
        <p:txBody>
          <a:bodyPr>
            <a:normAutofit/>
          </a:bodyPr>
          <a:lstStyle/>
          <a:p>
            <a:pPr algn="just"/>
            <a:r>
              <a:rPr lang="en-US" altLang="en-US" sz="2800" dirty="0" smtClean="0"/>
              <a:t>Email communication</a:t>
            </a:r>
          </a:p>
          <a:p>
            <a:pPr algn="just"/>
            <a:r>
              <a:rPr lang="en-US" altLang="en-US" sz="2800" dirty="0" smtClean="0"/>
              <a:t>Through Portal</a:t>
            </a:r>
          </a:p>
          <a:p>
            <a:pPr algn="just"/>
            <a:r>
              <a:rPr lang="en-US" altLang="en-US" sz="2800" dirty="0" smtClean="0"/>
              <a:t>Telephonic </a:t>
            </a:r>
            <a:r>
              <a:rPr lang="en-US" altLang="en-US" sz="2800" dirty="0"/>
              <a:t>Calls</a:t>
            </a:r>
          </a:p>
          <a:p>
            <a:pPr algn="just"/>
            <a:r>
              <a:rPr lang="en-US" altLang="en-US" sz="2800" dirty="0" smtClean="0"/>
              <a:t>Enquiry Letters</a:t>
            </a:r>
          </a:p>
          <a:p>
            <a:pPr algn="just"/>
            <a:r>
              <a:rPr lang="en-US" altLang="en-US" sz="2800" dirty="0" smtClean="0"/>
              <a:t>Letters informing discrepancy and asking to pay</a:t>
            </a:r>
            <a:endParaRPr lang="en-US" altLang="en-US" sz="2800" dirty="0"/>
          </a:p>
          <a:p>
            <a:pPr algn="just"/>
            <a:r>
              <a:rPr lang="en-US" altLang="en-US" sz="2800" dirty="0" smtClean="0"/>
              <a:t>Audit related communication</a:t>
            </a:r>
            <a:endParaRPr lang="en-US" altLang="en-US" sz="2800" dirty="0"/>
          </a:p>
          <a:p>
            <a:pPr algn="just"/>
            <a:r>
              <a:rPr lang="en-US" altLang="en-US" sz="2800" dirty="0" smtClean="0"/>
              <a:t>Communications in enquiry/investigation</a:t>
            </a:r>
            <a:endParaRPr lang="en-US" altLang="en-US" sz="28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50</a:t>
            </a:fld>
            <a:endParaRPr lang="en-IN"/>
          </a:p>
        </p:txBody>
      </p:sp>
    </p:spTree>
    <p:extLst>
      <p:ext uri="{BB962C8B-B14F-4D97-AF65-F5344CB8AC3E}">
        <p14:creationId xmlns:p14="http://schemas.microsoft.com/office/powerpoint/2010/main" val="1044208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General Tips</a:t>
            </a:r>
            <a:endParaRPr lang="en-IN" b="1" dirty="0"/>
          </a:p>
        </p:txBody>
      </p:sp>
      <p:sp>
        <p:nvSpPr>
          <p:cNvPr id="3" name="Content Placeholder 2"/>
          <p:cNvSpPr>
            <a:spLocks noGrp="1"/>
          </p:cNvSpPr>
          <p:nvPr>
            <p:ph idx="1"/>
          </p:nvPr>
        </p:nvSpPr>
        <p:spPr/>
        <p:txBody>
          <a:bodyPr>
            <a:normAutofit/>
          </a:bodyPr>
          <a:lstStyle/>
          <a:p>
            <a:pPr algn="just"/>
            <a:r>
              <a:rPr lang="en-US" sz="2800" dirty="0"/>
              <a:t>Check the authenticity of the communication</a:t>
            </a:r>
            <a:endParaRPr lang="en-US" sz="2800" dirty="0" smtClean="0"/>
          </a:p>
          <a:p>
            <a:pPr algn="just"/>
            <a:r>
              <a:rPr lang="en-US" sz="2800" dirty="0" smtClean="0"/>
              <a:t>Note the person writing the mail/letter</a:t>
            </a:r>
          </a:p>
          <a:p>
            <a:pPr algn="just"/>
            <a:r>
              <a:rPr lang="en-US" sz="2800" dirty="0" smtClean="0"/>
              <a:t>Check the authority of the person writing </a:t>
            </a:r>
          </a:p>
          <a:p>
            <a:pPr algn="just"/>
            <a:r>
              <a:rPr lang="en-US" sz="2800" dirty="0" smtClean="0"/>
              <a:t>Check the provision under which the information being sought</a:t>
            </a:r>
          </a:p>
          <a:p>
            <a:pPr algn="just"/>
            <a:r>
              <a:rPr lang="en-US" sz="2800" dirty="0" smtClean="0"/>
              <a:t>Do not pre-empt the issue and not be in a hurry to reply </a:t>
            </a:r>
          </a:p>
          <a:p>
            <a:pPr algn="just"/>
            <a:r>
              <a:rPr lang="en-US" sz="2800" dirty="0"/>
              <a:t>Understand the origin and background of the communication</a:t>
            </a:r>
          </a:p>
          <a:p>
            <a:pPr algn="just"/>
            <a:r>
              <a:rPr lang="en-US" sz="2800" dirty="0"/>
              <a:t>Write back if communication is not clear</a:t>
            </a:r>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51</a:t>
            </a:fld>
            <a:endParaRPr lang="en-IN"/>
          </a:p>
        </p:txBody>
      </p:sp>
    </p:spTree>
    <p:extLst>
      <p:ext uri="{BB962C8B-B14F-4D97-AF65-F5344CB8AC3E}">
        <p14:creationId xmlns:p14="http://schemas.microsoft.com/office/powerpoint/2010/main" val="3108212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General Tips</a:t>
            </a:r>
            <a:endParaRPr lang="en-IN" b="1" dirty="0"/>
          </a:p>
        </p:txBody>
      </p:sp>
      <p:sp>
        <p:nvSpPr>
          <p:cNvPr id="3" name="Content Placeholder 2"/>
          <p:cNvSpPr>
            <a:spLocks noGrp="1"/>
          </p:cNvSpPr>
          <p:nvPr>
            <p:ph idx="1"/>
          </p:nvPr>
        </p:nvSpPr>
        <p:spPr/>
        <p:txBody>
          <a:bodyPr>
            <a:noAutofit/>
          </a:bodyPr>
          <a:lstStyle/>
          <a:p>
            <a:pPr algn="just"/>
            <a:r>
              <a:rPr lang="en-US" sz="2400" dirty="0" smtClean="0"/>
              <a:t>If required seek time but not dodge the officers </a:t>
            </a:r>
          </a:p>
          <a:p>
            <a:pPr algn="just"/>
            <a:r>
              <a:rPr lang="en-US" sz="2400" dirty="0" smtClean="0"/>
              <a:t>Evaluate the possible issues and complexities</a:t>
            </a:r>
          </a:p>
          <a:p>
            <a:pPr algn="just"/>
            <a:r>
              <a:rPr lang="en-US" sz="2400" dirty="0" smtClean="0"/>
              <a:t>Check the details thoroughly before submission</a:t>
            </a:r>
          </a:p>
          <a:p>
            <a:pPr algn="just"/>
            <a:r>
              <a:rPr lang="en-US" sz="2400" dirty="0" smtClean="0"/>
              <a:t>If required take consultation from experts how to handle</a:t>
            </a:r>
          </a:p>
          <a:p>
            <a:pPr algn="just"/>
            <a:r>
              <a:rPr lang="en-US" sz="2400" dirty="0" smtClean="0"/>
              <a:t>If telephonic call </a:t>
            </a:r>
          </a:p>
          <a:p>
            <a:pPr lvl="1" algn="just"/>
            <a:r>
              <a:rPr lang="en-US" altLang="en-US" sz="2000" dirty="0"/>
              <a:t>Note </a:t>
            </a:r>
            <a:r>
              <a:rPr lang="en-US" altLang="en-US" sz="2000" dirty="0" smtClean="0"/>
              <a:t>details of the </a:t>
            </a:r>
            <a:r>
              <a:rPr lang="en-US" altLang="en-US" sz="2000" dirty="0"/>
              <a:t>person </a:t>
            </a:r>
            <a:r>
              <a:rPr lang="en-US" altLang="en-US" sz="2000" dirty="0" smtClean="0"/>
              <a:t>calling, date and time</a:t>
            </a:r>
          </a:p>
          <a:p>
            <a:pPr lvl="1" algn="just"/>
            <a:r>
              <a:rPr lang="en-US" altLang="en-US" sz="2000" dirty="0" smtClean="0"/>
              <a:t>Ask </a:t>
            </a:r>
            <a:r>
              <a:rPr lang="en-US" altLang="en-US" sz="2000" dirty="0"/>
              <a:t>the reason and source </a:t>
            </a:r>
            <a:endParaRPr lang="en-US" altLang="en-US" sz="2000" dirty="0" smtClean="0"/>
          </a:p>
          <a:p>
            <a:pPr lvl="1" algn="just"/>
            <a:r>
              <a:rPr lang="en-US" altLang="en-US" sz="2000" dirty="0" smtClean="0"/>
              <a:t>Do not reply instantly, take </a:t>
            </a:r>
            <a:r>
              <a:rPr lang="en-US" altLang="en-US" sz="2000" dirty="0"/>
              <a:t>No. and take time to check </a:t>
            </a:r>
            <a:r>
              <a:rPr lang="en-US" altLang="en-US" sz="2000" dirty="0" smtClean="0"/>
              <a:t>revert back</a:t>
            </a:r>
          </a:p>
          <a:p>
            <a:pPr lvl="1" algn="just"/>
            <a:r>
              <a:rPr lang="en-US" altLang="en-US" sz="2000" dirty="0" smtClean="0"/>
              <a:t>Ask </a:t>
            </a:r>
            <a:r>
              <a:rPr lang="en-US" altLang="en-US" sz="2000" dirty="0"/>
              <a:t>for written communication for </a:t>
            </a:r>
            <a:r>
              <a:rPr lang="en-US" altLang="en-US" sz="2000" dirty="0" smtClean="0"/>
              <a:t>record</a:t>
            </a:r>
          </a:p>
          <a:p>
            <a:pPr lvl="1" algn="just"/>
            <a:r>
              <a:rPr lang="en-US" altLang="en-US" sz="2000" dirty="0" smtClean="0"/>
              <a:t>If not write a letter explaining the fact that the details sought and explained over phone</a:t>
            </a:r>
            <a:endParaRPr lang="en-US" altLang="en-US" sz="2000" dirty="0"/>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52</a:t>
            </a:fld>
            <a:endParaRPr lang="en-IN"/>
          </a:p>
        </p:txBody>
      </p:sp>
    </p:spTree>
    <p:extLst>
      <p:ext uri="{BB962C8B-B14F-4D97-AF65-F5344CB8AC3E}">
        <p14:creationId xmlns:p14="http://schemas.microsoft.com/office/powerpoint/2010/main" val="2652788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General Tips</a:t>
            </a:r>
            <a:endParaRPr lang="en-IN" b="1" dirty="0"/>
          </a:p>
        </p:txBody>
      </p:sp>
      <p:sp>
        <p:nvSpPr>
          <p:cNvPr id="3" name="Content Placeholder 2"/>
          <p:cNvSpPr>
            <a:spLocks noGrp="1"/>
          </p:cNvSpPr>
          <p:nvPr>
            <p:ph idx="1"/>
          </p:nvPr>
        </p:nvSpPr>
        <p:spPr/>
        <p:txBody>
          <a:bodyPr>
            <a:noAutofit/>
          </a:bodyPr>
          <a:lstStyle/>
          <a:p>
            <a:pPr algn="just"/>
            <a:r>
              <a:rPr lang="en-US" sz="2800" dirty="0" smtClean="0"/>
              <a:t>In case of letter asking to pay –</a:t>
            </a:r>
          </a:p>
          <a:p>
            <a:pPr lvl="1" algn="just"/>
            <a:r>
              <a:rPr lang="en-US" sz="2400" dirty="0"/>
              <a:t>Take due consultation as to liability and consequences</a:t>
            </a:r>
          </a:p>
          <a:p>
            <a:pPr lvl="1" algn="just"/>
            <a:r>
              <a:rPr lang="en-US" sz="2400" dirty="0"/>
              <a:t>If payable </a:t>
            </a:r>
            <a:r>
              <a:rPr lang="en-US" sz="2400" dirty="0" smtClean="0"/>
              <a:t>pay with interest and explain the reasons why failure happened</a:t>
            </a:r>
          </a:p>
          <a:p>
            <a:pPr lvl="1" algn="just"/>
            <a:r>
              <a:rPr lang="en-US" sz="2400" dirty="0" smtClean="0"/>
              <a:t>Seek for waiver of penalties.</a:t>
            </a:r>
          </a:p>
          <a:p>
            <a:pPr lvl="1" algn="just"/>
            <a:r>
              <a:rPr lang="en-US" sz="2400" dirty="0" smtClean="0"/>
              <a:t>If not liable, seek course of action as per law</a:t>
            </a:r>
            <a:endParaRPr lang="en-US" sz="2400" dirty="0"/>
          </a:p>
          <a:p>
            <a:pPr algn="just"/>
            <a:r>
              <a:rPr lang="en-US" sz="2800" dirty="0" smtClean="0"/>
              <a:t>In case of investigation –</a:t>
            </a:r>
          </a:p>
          <a:p>
            <a:pPr lvl="1" algn="just"/>
            <a:r>
              <a:rPr lang="en-US" sz="2400" dirty="0"/>
              <a:t>Check </a:t>
            </a:r>
            <a:r>
              <a:rPr lang="en-US" sz="2400" dirty="0" smtClean="0"/>
              <a:t>Authority</a:t>
            </a:r>
          </a:p>
          <a:p>
            <a:pPr lvl="1" algn="just"/>
            <a:r>
              <a:rPr lang="en-US" sz="2400" dirty="0" smtClean="0"/>
              <a:t>Know your rights and obligations</a:t>
            </a:r>
          </a:p>
          <a:p>
            <a:pPr lvl="1" algn="just"/>
            <a:r>
              <a:rPr lang="en-US" sz="2400" dirty="0" smtClean="0"/>
              <a:t>Handle with due consultation</a:t>
            </a:r>
          </a:p>
          <a:p>
            <a:pPr lvl="1" algn="just"/>
            <a:r>
              <a:rPr lang="en-US" sz="2400" dirty="0" smtClean="0"/>
              <a:t>If </a:t>
            </a:r>
            <a:r>
              <a:rPr lang="en-US" sz="2400" dirty="0" err="1" smtClean="0"/>
              <a:t>Mahazar</a:t>
            </a:r>
            <a:r>
              <a:rPr lang="en-US" sz="2400" dirty="0" smtClean="0"/>
              <a:t> drawn check the correctness</a:t>
            </a:r>
            <a:endParaRPr lang="en-US" sz="2400" dirty="0"/>
          </a:p>
        </p:txBody>
      </p:sp>
      <p:sp>
        <p:nvSpPr>
          <p:cNvPr id="4" name="Footer Placeholder 3"/>
          <p:cNvSpPr>
            <a:spLocks noGrp="1"/>
          </p:cNvSpPr>
          <p:nvPr>
            <p:ph type="ftr" sz="quarter" idx="11"/>
          </p:nvPr>
        </p:nvSpPr>
        <p:spPr/>
        <p:txBody>
          <a:bodyPr/>
          <a:lstStyle/>
          <a:p>
            <a:r>
              <a:rPr lang="en-IN" dirty="0" smtClean="0"/>
              <a:t>CA. Rajesh Kumar T.R.</a:t>
            </a:r>
            <a:endParaRPr lang="en-IN" dirty="0"/>
          </a:p>
        </p:txBody>
      </p:sp>
      <p:sp>
        <p:nvSpPr>
          <p:cNvPr id="5" name="Slide Number Placeholder 4"/>
          <p:cNvSpPr>
            <a:spLocks noGrp="1"/>
          </p:cNvSpPr>
          <p:nvPr>
            <p:ph type="sldNum" sz="quarter" idx="12"/>
          </p:nvPr>
        </p:nvSpPr>
        <p:spPr/>
        <p:txBody>
          <a:bodyPr/>
          <a:lstStyle/>
          <a:p>
            <a:fld id="{0FF54DE5-C571-48E8-A5BC-B369434E2F44}" type="slidenum">
              <a:rPr lang="en-IN" smtClean="0"/>
              <a:t>53</a:t>
            </a:fld>
            <a:endParaRPr lang="en-IN"/>
          </a:p>
        </p:txBody>
      </p:sp>
    </p:spTree>
    <p:extLst>
      <p:ext uri="{BB962C8B-B14F-4D97-AF65-F5344CB8AC3E}">
        <p14:creationId xmlns:p14="http://schemas.microsoft.com/office/powerpoint/2010/main" val="1089007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General Tips</a:t>
            </a:r>
            <a:endParaRPr lang="en-IN" b="1" dirty="0"/>
          </a:p>
        </p:txBody>
      </p:sp>
      <p:sp>
        <p:nvSpPr>
          <p:cNvPr id="3" name="Content Placeholder 2"/>
          <p:cNvSpPr>
            <a:spLocks noGrp="1"/>
          </p:cNvSpPr>
          <p:nvPr>
            <p:ph idx="1"/>
          </p:nvPr>
        </p:nvSpPr>
        <p:spPr/>
        <p:txBody>
          <a:bodyPr>
            <a:noAutofit/>
          </a:bodyPr>
          <a:lstStyle/>
          <a:p>
            <a:pPr algn="just"/>
            <a:r>
              <a:rPr lang="en-US" sz="2800" dirty="0" smtClean="0"/>
              <a:t>During deposition </a:t>
            </a:r>
          </a:p>
          <a:p>
            <a:pPr lvl="1" algn="just"/>
            <a:r>
              <a:rPr lang="en-US" altLang="en-US" sz="2400" dirty="0" smtClean="0"/>
              <a:t>Need not be scared</a:t>
            </a:r>
          </a:p>
          <a:p>
            <a:pPr lvl="1" algn="just"/>
            <a:r>
              <a:rPr lang="en-US" altLang="en-US" sz="2400" dirty="0" smtClean="0"/>
              <a:t>Be firm and need not be submissive or aggressive </a:t>
            </a:r>
          </a:p>
          <a:p>
            <a:pPr lvl="1" algn="just"/>
            <a:r>
              <a:rPr lang="en-US" altLang="en-US" sz="2400" dirty="0" smtClean="0"/>
              <a:t>Carry Notebook / dairy to note the points for your reference</a:t>
            </a:r>
          </a:p>
          <a:p>
            <a:pPr lvl="1" algn="just"/>
            <a:r>
              <a:rPr lang="en-US" altLang="en-US" sz="2400" dirty="0" smtClean="0"/>
              <a:t>Deposition is as to facts and not law</a:t>
            </a:r>
          </a:p>
          <a:p>
            <a:pPr lvl="1" algn="just"/>
            <a:r>
              <a:rPr lang="en-US" altLang="en-US" sz="2400" dirty="0" smtClean="0"/>
              <a:t>Ensure that it is not </a:t>
            </a:r>
            <a:r>
              <a:rPr lang="en-US" altLang="en-US" sz="2400" dirty="0"/>
              <a:t>dictated, </a:t>
            </a:r>
          </a:p>
          <a:p>
            <a:pPr lvl="1" algn="just"/>
            <a:r>
              <a:rPr lang="en-US" altLang="en-US" sz="2400" dirty="0"/>
              <a:t>copy </a:t>
            </a:r>
            <a:r>
              <a:rPr lang="en-US" altLang="en-US" sz="2400" dirty="0" smtClean="0"/>
              <a:t>o </a:t>
            </a:r>
            <a:r>
              <a:rPr lang="en-US" altLang="en-US" sz="2400" dirty="0"/>
              <a:t>be requested, </a:t>
            </a:r>
          </a:p>
          <a:p>
            <a:pPr lvl="1" algn="just"/>
            <a:r>
              <a:rPr lang="en-US" altLang="en-US" sz="2400" dirty="0" smtClean="0"/>
              <a:t>Seek time for providing info or details not known or available</a:t>
            </a:r>
            <a:endParaRPr lang="en-US" altLang="en-US" sz="2400" dirty="0"/>
          </a:p>
          <a:p>
            <a:pPr lvl="1" algn="just"/>
            <a:r>
              <a:rPr lang="en-US" altLang="en-US" sz="2400" dirty="0" smtClean="0"/>
              <a:t>Check the correctness of statement on coming back and clarify immediately through proper communication on record.</a:t>
            </a:r>
            <a:endParaRPr lang="en-US" altLang="en-US" sz="2400" dirty="0"/>
          </a:p>
          <a:p>
            <a:pPr lvl="1" algn="just"/>
            <a:endParaRPr lang="en-US" sz="1800" dirty="0" smtClean="0"/>
          </a:p>
        </p:txBody>
      </p:sp>
      <p:sp>
        <p:nvSpPr>
          <p:cNvPr id="4" name="Footer Placeholder 3"/>
          <p:cNvSpPr>
            <a:spLocks noGrp="1"/>
          </p:cNvSpPr>
          <p:nvPr>
            <p:ph type="ftr" sz="quarter" idx="11"/>
          </p:nvPr>
        </p:nvSpPr>
        <p:spPr/>
        <p:txBody>
          <a:bodyPr/>
          <a:lstStyle/>
          <a:p>
            <a:r>
              <a:rPr lang="en-IN" dirty="0" smtClean="0"/>
              <a:t>CA. Rajesh Kumar T.R.</a:t>
            </a:r>
            <a:endParaRPr lang="en-IN" dirty="0"/>
          </a:p>
        </p:txBody>
      </p:sp>
      <p:sp>
        <p:nvSpPr>
          <p:cNvPr id="5" name="Slide Number Placeholder 4"/>
          <p:cNvSpPr>
            <a:spLocks noGrp="1"/>
          </p:cNvSpPr>
          <p:nvPr>
            <p:ph type="sldNum" sz="quarter" idx="12"/>
          </p:nvPr>
        </p:nvSpPr>
        <p:spPr/>
        <p:txBody>
          <a:bodyPr/>
          <a:lstStyle/>
          <a:p>
            <a:fld id="{0FF54DE5-C571-48E8-A5BC-B369434E2F44}" type="slidenum">
              <a:rPr lang="en-IN" smtClean="0"/>
              <a:t>54</a:t>
            </a:fld>
            <a:endParaRPr lang="en-IN"/>
          </a:p>
        </p:txBody>
      </p:sp>
    </p:spTree>
    <p:extLst>
      <p:ext uri="{BB962C8B-B14F-4D97-AF65-F5344CB8AC3E}">
        <p14:creationId xmlns:p14="http://schemas.microsoft.com/office/powerpoint/2010/main" val="3512254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ctr"/>
            <a:r>
              <a:rPr lang="en-US" dirty="0" smtClean="0"/>
              <a:t>Thank you</a:t>
            </a:r>
            <a:endParaRPr lang="en-US" dirty="0"/>
          </a:p>
        </p:txBody>
      </p:sp>
      <p:sp>
        <p:nvSpPr>
          <p:cNvPr id="5" name="Subtitle 4"/>
          <p:cNvSpPr>
            <a:spLocks noGrp="1"/>
          </p:cNvSpPr>
          <p:nvPr>
            <p:ph type="subTitle" idx="1"/>
          </p:nvPr>
        </p:nvSpPr>
        <p:spPr>
          <a:xfrm>
            <a:off x="1104898" y="3953436"/>
            <a:ext cx="10096501" cy="1513914"/>
          </a:xfrm>
        </p:spPr>
        <p:txBody>
          <a:bodyPr>
            <a:normAutofit/>
          </a:bodyPr>
          <a:lstStyle/>
          <a:p>
            <a:pPr algn="ctr"/>
            <a:r>
              <a:rPr lang="en-US" sz="4800" b="1" dirty="0" smtClean="0"/>
              <a:t>CA. Rajesh Kumar T.R.</a:t>
            </a:r>
            <a:endParaRPr lang="en-US" sz="3200" b="1" dirty="0" smtClean="0"/>
          </a:p>
          <a:p>
            <a:pPr algn="ctr"/>
            <a:r>
              <a:rPr lang="en-US" sz="2400" b="1" dirty="0" smtClean="0">
                <a:hlinkClick r:id="rId2"/>
              </a:rPr>
              <a:t>rajeshtr77@gmail.com</a:t>
            </a:r>
            <a:endParaRPr lang="en-US" sz="2400" b="1" dirty="0" smtClean="0"/>
          </a:p>
          <a:p>
            <a:pPr algn="ctr"/>
            <a:r>
              <a:rPr lang="en-US" sz="2400" b="1" dirty="0" smtClean="0"/>
              <a:t>+91 9845344353</a:t>
            </a:r>
            <a:endParaRPr lang="en-US" b="1" dirty="0"/>
          </a:p>
        </p:txBody>
      </p:sp>
      <p:sp>
        <p:nvSpPr>
          <p:cNvPr id="2" name="Footer Placeholder 1"/>
          <p:cNvSpPr>
            <a:spLocks noGrp="1"/>
          </p:cNvSpPr>
          <p:nvPr>
            <p:ph type="ftr" sz="quarter" idx="11"/>
          </p:nvPr>
        </p:nvSpPr>
        <p:spPr/>
        <p:txBody>
          <a:bodyPr/>
          <a:lstStyle/>
          <a:p>
            <a:r>
              <a:rPr lang="en-US" smtClean="0"/>
              <a:t>CA. Rajesh Kumar T.R.</a:t>
            </a:r>
            <a:endParaRPr lang="en-US"/>
          </a:p>
        </p:txBody>
      </p:sp>
      <p:sp>
        <p:nvSpPr>
          <p:cNvPr id="3" name="Slide Number Placeholder 2"/>
          <p:cNvSpPr>
            <a:spLocks noGrp="1"/>
          </p:cNvSpPr>
          <p:nvPr>
            <p:ph type="sldNum" sz="quarter" idx="12"/>
          </p:nvPr>
        </p:nvSpPr>
        <p:spPr/>
        <p:txBody>
          <a:bodyPr/>
          <a:lstStyle/>
          <a:p>
            <a:fld id="{0FF54DE5-C571-48E8-A5BC-B369434E2F44}" type="slidenum">
              <a:rPr lang="en-US" smtClean="0"/>
              <a:pPr/>
              <a:t>55</a:t>
            </a:fld>
            <a:endParaRPr lang="en-US"/>
          </a:p>
        </p:txBody>
      </p:sp>
      <p:sp>
        <p:nvSpPr>
          <p:cNvPr id="6" name="Oval 5"/>
          <p:cNvSpPr/>
          <p:nvPr/>
        </p:nvSpPr>
        <p:spPr>
          <a:xfrm>
            <a:off x="5134863" y="1294157"/>
            <a:ext cx="1622021" cy="1622021"/>
          </a:xfrm>
          <a:prstGeom prst="ellipse">
            <a:avLst/>
          </a:prstGeom>
          <a:blipFill rotWithShape="1">
            <a:blip r:embed="rId3"/>
            <a:stretch>
              <a:fillRect/>
            </a:stretch>
          </a:blipFill>
        </p:spPr>
        <p:style>
          <a:lnRef idx="2">
            <a:schemeClr val="lt1">
              <a:hueOff val="0"/>
              <a:satOff val="0"/>
              <a:lumOff val="0"/>
              <a:alphaOff val="0"/>
            </a:schemeClr>
          </a:lnRef>
          <a:fillRef idx="1">
            <a:scrgbClr r="0" g="0" b="0"/>
          </a:fillRef>
          <a:effectRef idx="0">
            <a:schemeClr val="accent4">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4076074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Chapter XV : Demands and Recovery - Overview</a:t>
            </a:r>
            <a:endParaRPr lang="en-IN" b="1" dirty="0"/>
          </a:p>
        </p:txBody>
      </p:sp>
      <p:sp>
        <p:nvSpPr>
          <p:cNvPr id="3" name="Content Placeholder 2"/>
          <p:cNvSpPr>
            <a:spLocks noGrp="1"/>
          </p:cNvSpPr>
          <p:nvPr>
            <p:ph idx="1"/>
          </p:nvPr>
        </p:nvSpPr>
        <p:spPr/>
        <p:txBody>
          <a:bodyPr>
            <a:normAutofit/>
          </a:bodyPr>
          <a:lstStyle/>
          <a:p>
            <a:r>
              <a:rPr lang="en-US" sz="2400" dirty="0" smtClean="0"/>
              <a:t>This Chapter covers 12 Sections from Section 73 to 84.</a:t>
            </a:r>
          </a:p>
          <a:p>
            <a:r>
              <a:rPr lang="en-US" sz="2400" dirty="0" smtClean="0"/>
              <a:t>Section 73 to 75 – Determination of Tax Short Paid, Not Paid, erroneously refunded and ITC wrongly availed or utilized. </a:t>
            </a:r>
          </a:p>
          <a:p>
            <a:r>
              <a:rPr lang="en-US" sz="2400" dirty="0" smtClean="0"/>
              <a:t>Section 76 – Tax/amount collected as tax but not paid to Govt.</a:t>
            </a:r>
          </a:p>
          <a:p>
            <a:r>
              <a:rPr lang="en-US" sz="2400" dirty="0" smtClean="0"/>
              <a:t>Section 77 – Wrong taxes paid by mistaken Nature of Supply (Section 19 of IGST)</a:t>
            </a:r>
          </a:p>
          <a:p>
            <a:r>
              <a:rPr lang="en-US" sz="2400" dirty="0" smtClean="0"/>
              <a:t>Section 78 – 79 – Recovery</a:t>
            </a:r>
          </a:p>
          <a:p>
            <a:r>
              <a:rPr lang="en-US" sz="2400" dirty="0" smtClean="0"/>
              <a:t>Section 80 – Payment of tax/amount in installments</a:t>
            </a:r>
          </a:p>
          <a:p>
            <a:r>
              <a:rPr lang="en-US" sz="2400" dirty="0" smtClean="0"/>
              <a:t>Section 81 to 84 – Other provisions relating to Recovery</a:t>
            </a:r>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0FF54DE5-C571-48E8-A5BC-B369434E2F44}" type="slidenum">
              <a:rPr lang="en-IN" smtClean="0"/>
              <a:t>6</a:t>
            </a:fld>
            <a:endParaRPr lang="en-IN"/>
          </a:p>
        </p:txBody>
      </p:sp>
    </p:spTree>
    <p:extLst>
      <p:ext uri="{BB962C8B-B14F-4D97-AF65-F5344CB8AC3E}">
        <p14:creationId xmlns:p14="http://schemas.microsoft.com/office/powerpoint/2010/main" val="2640568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Assessment</a:t>
            </a:r>
            <a:endParaRPr lang="en-US" b="1" dirty="0"/>
          </a:p>
        </p:txBody>
      </p:sp>
      <p:sp>
        <p:nvSpPr>
          <p:cNvPr id="3" name="Content Placeholder 2"/>
          <p:cNvSpPr>
            <a:spLocks noGrp="1"/>
          </p:cNvSpPr>
          <p:nvPr>
            <p:ph idx="1"/>
          </p:nvPr>
        </p:nvSpPr>
        <p:spPr/>
        <p:txBody>
          <a:bodyPr>
            <a:normAutofit lnSpcReduction="10000"/>
          </a:bodyPr>
          <a:lstStyle/>
          <a:p>
            <a:pPr algn="just"/>
            <a:r>
              <a:rPr lang="en-US" sz="2400" dirty="0" smtClean="0"/>
              <a:t>Sec.2(11) -“</a:t>
            </a:r>
            <a:r>
              <a:rPr lang="en-US" sz="2400" dirty="0"/>
              <a:t>assessment” means </a:t>
            </a:r>
            <a:r>
              <a:rPr lang="en-US" sz="2400" dirty="0" smtClean="0"/>
              <a:t>determination </a:t>
            </a:r>
            <a:r>
              <a:rPr lang="en-US" sz="2400" dirty="0"/>
              <a:t>of tax liability under this Act and </a:t>
            </a:r>
            <a:r>
              <a:rPr lang="en-US" sz="2400" dirty="0" smtClean="0"/>
              <a:t>includes self-assessment</a:t>
            </a:r>
            <a:r>
              <a:rPr lang="en-US" sz="2400" dirty="0"/>
              <a:t>, re-assessment, provisional assessment, summary assessment </a:t>
            </a:r>
            <a:r>
              <a:rPr lang="en-US" sz="2400" dirty="0" smtClean="0"/>
              <a:t>and best </a:t>
            </a:r>
            <a:r>
              <a:rPr lang="en-US" sz="2400" dirty="0"/>
              <a:t>judgment </a:t>
            </a:r>
            <a:r>
              <a:rPr lang="en-US" sz="2400" dirty="0" smtClean="0"/>
              <a:t>assessment.</a:t>
            </a:r>
          </a:p>
          <a:p>
            <a:pPr algn="just"/>
            <a:r>
              <a:rPr lang="en-US" sz="2400" dirty="0" smtClean="0"/>
              <a:t>Section 2(4) - </a:t>
            </a:r>
            <a:r>
              <a:rPr lang="en-US" sz="2400" dirty="0"/>
              <a:t>adjudicating authority” means any authority, appointed or </a:t>
            </a:r>
            <a:r>
              <a:rPr lang="en-US" sz="2400" dirty="0" err="1"/>
              <a:t>authorised</a:t>
            </a:r>
            <a:r>
              <a:rPr lang="en-US" sz="2400" dirty="0"/>
              <a:t> to pass any order or decision under this Act, but does not </a:t>
            </a:r>
            <a:r>
              <a:rPr lang="en-US" sz="2400" dirty="0" smtClean="0"/>
              <a:t>include –</a:t>
            </a:r>
          </a:p>
          <a:p>
            <a:pPr lvl="1" algn="just"/>
            <a:r>
              <a:rPr lang="en-US" sz="1900" dirty="0" smtClean="0"/>
              <a:t>CBIC, </a:t>
            </a:r>
            <a:endParaRPr lang="en-US" sz="1900" dirty="0"/>
          </a:p>
          <a:p>
            <a:pPr lvl="1" algn="just"/>
            <a:r>
              <a:rPr lang="en-US" sz="1900" dirty="0"/>
              <a:t>the </a:t>
            </a:r>
            <a:r>
              <a:rPr lang="en-US" sz="1900" dirty="0" err="1"/>
              <a:t>Revisional</a:t>
            </a:r>
            <a:r>
              <a:rPr lang="en-US" sz="1900" dirty="0"/>
              <a:t> Authority, </a:t>
            </a:r>
          </a:p>
          <a:p>
            <a:pPr lvl="1" algn="just"/>
            <a:r>
              <a:rPr lang="en-US" sz="1900" dirty="0"/>
              <a:t>the Authority for Advance Ruling, </a:t>
            </a:r>
          </a:p>
          <a:p>
            <a:pPr lvl="1" algn="just"/>
            <a:r>
              <a:rPr lang="en-US" sz="1900" dirty="0"/>
              <a:t>the Appellate Authority for Advance Ruling, </a:t>
            </a:r>
          </a:p>
          <a:p>
            <a:pPr lvl="1" algn="just"/>
            <a:r>
              <a:rPr lang="en-US" sz="1900" dirty="0"/>
              <a:t>the National Appellate Authority for Advance Ruling,</a:t>
            </a:r>
          </a:p>
          <a:p>
            <a:pPr lvl="1" algn="just"/>
            <a:r>
              <a:rPr lang="en-US" sz="1900" dirty="0" smtClean="0"/>
              <a:t>the </a:t>
            </a:r>
            <a:r>
              <a:rPr lang="en-US" sz="1900" dirty="0"/>
              <a:t>Appellate Authority, </a:t>
            </a:r>
          </a:p>
          <a:p>
            <a:pPr lvl="1" algn="just"/>
            <a:r>
              <a:rPr lang="en-US" sz="1900" dirty="0"/>
              <a:t>the Appellate Tribunal and </a:t>
            </a:r>
          </a:p>
          <a:p>
            <a:pPr lvl="1" algn="just"/>
            <a:r>
              <a:rPr lang="en-US" sz="1900" dirty="0"/>
              <a:t>the Anti-profiteering </a:t>
            </a:r>
            <a:r>
              <a:rPr lang="en-US" sz="1900" dirty="0" smtClean="0"/>
              <a:t>Authority</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CA. Rajesh Kumar T.R.</a:t>
            </a:r>
            <a:endParaRPr lang="en-US"/>
          </a:p>
        </p:txBody>
      </p:sp>
      <p:sp>
        <p:nvSpPr>
          <p:cNvPr id="5" name="Slide Number Placeholder 4"/>
          <p:cNvSpPr>
            <a:spLocks noGrp="1"/>
          </p:cNvSpPr>
          <p:nvPr>
            <p:ph type="sldNum" sz="quarter" idx="12"/>
          </p:nvPr>
        </p:nvSpPr>
        <p:spPr/>
        <p:txBody>
          <a:bodyPr/>
          <a:lstStyle/>
          <a:p>
            <a:fld id="{B6F5FCF6-8973-4F45-9598-DE94B5B3C62D}" type="slidenum">
              <a:rPr lang="en-IN" smtClean="0"/>
              <a:t>7</a:t>
            </a:fld>
            <a:endParaRPr lang="en-IN"/>
          </a:p>
        </p:txBody>
      </p:sp>
    </p:spTree>
    <p:extLst>
      <p:ext uri="{BB962C8B-B14F-4D97-AF65-F5344CB8AC3E}">
        <p14:creationId xmlns:p14="http://schemas.microsoft.com/office/powerpoint/2010/main" val="3274558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Officers under GST – Central Taxes -S.3</a:t>
            </a:r>
            <a:endParaRPr lang="en-IN" b="1" dirty="0"/>
          </a:p>
        </p:txBody>
      </p:sp>
      <p:sp>
        <p:nvSpPr>
          <p:cNvPr id="3" name="Content Placeholder 2"/>
          <p:cNvSpPr>
            <a:spLocks noGrp="1"/>
          </p:cNvSpPr>
          <p:nvPr>
            <p:ph idx="1"/>
          </p:nvPr>
        </p:nvSpPr>
        <p:spPr/>
        <p:txBody>
          <a:bodyPr>
            <a:noAutofit/>
          </a:bodyPr>
          <a:lstStyle/>
          <a:p>
            <a:pPr>
              <a:lnSpc>
                <a:spcPct val="150000"/>
              </a:lnSpc>
              <a:spcBef>
                <a:spcPts val="0"/>
              </a:spcBef>
            </a:pPr>
            <a:r>
              <a:rPr lang="en-US" dirty="0" smtClean="0"/>
              <a:t>Principal CCCT/DGCT</a:t>
            </a:r>
          </a:p>
          <a:p>
            <a:pPr>
              <a:lnSpc>
                <a:spcPct val="150000"/>
              </a:lnSpc>
              <a:spcBef>
                <a:spcPts val="0"/>
              </a:spcBef>
            </a:pPr>
            <a:r>
              <a:rPr lang="en-US" dirty="0" smtClean="0"/>
              <a:t>CCCT/DGCT</a:t>
            </a:r>
          </a:p>
          <a:p>
            <a:pPr>
              <a:lnSpc>
                <a:spcPct val="150000"/>
              </a:lnSpc>
              <a:spcBef>
                <a:spcPts val="0"/>
              </a:spcBef>
            </a:pPr>
            <a:r>
              <a:rPr lang="en-US" dirty="0" smtClean="0"/>
              <a:t>PCCT/PADGCT</a:t>
            </a:r>
          </a:p>
          <a:p>
            <a:pPr>
              <a:lnSpc>
                <a:spcPct val="150000"/>
              </a:lnSpc>
              <a:spcBef>
                <a:spcPts val="0"/>
              </a:spcBef>
            </a:pPr>
            <a:r>
              <a:rPr lang="en-US" dirty="0" err="1" smtClean="0"/>
              <a:t>Com.CT</a:t>
            </a:r>
            <a:r>
              <a:rPr lang="en-US" dirty="0" smtClean="0"/>
              <a:t>/ADGCT</a:t>
            </a:r>
          </a:p>
          <a:p>
            <a:pPr>
              <a:lnSpc>
                <a:spcPct val="150000"/>
              </a:lnSpc>
              <a:spcBef>
                <a:spcPts val="0"/>
              </a:spcBef>
            </a:pPr>
            <a:r>
              <a:rPr lang="en-US" dirty="0" err="1" smtClean="0"/>
              <a:t>Ad.CCT</a:t>
            </a:r>
            <a:r>
              <a:rPr lang="en-US" dirty="0" smtClean="0"/>
              <a:t>/ADCT</a:t>
            </a:r>
          </a:p>
          <a:p>
            <a:pPr>
              <a:lnSpc>
                <a:spcPct val="150000"/>
              </a:lnSpc>
              <a:spcBef>
                <a:spcPts val="0"/>
              </a:spcBef>
            </a:pPr>
            <a:r>
              <a:rPr lang="en-US" dirty="0" smtClean="0"/>
              <a:t>JCCT/JDCT</a:t>
            </a:r>
          </a:p>
          <a:p>
            <a:pPr>
              <a:lnSpc>
                <a:spcPct val="150000"/>
              </a:lnSpc>
              <a:spcBef>
                <a:spcPts val="0"/>
              </a:spcBef>
            </a:pPr>
            <a:r>
              <a:rPr lang="en-US" dirty="0" smtClean="0"/>
              <a:t>DCCT/DDCT</a:t>
            </a:r>
          </a:p>
          <a:p>
            <a:pPr>
              <a:lnSpc>
                <a:spcPct val="150000"/>
              </a:lnSpc>
              <a:spcBef>
                <a:spcPts val="0"/>
              </a:spcBef>
            </a:pPr>
            <a:r>
              <a:rPr lang="en-US" dirty="0" smtClean="0"/>
              <a:t>ACCT/ADCT</a:t>
            </a:r>
          </a:p>
          <a:p>
            <a:pPr>
              <a:lnSpc>
                <a:spcPct val="150000"/>
              </a:lnSpc>
              <a:spcBef>
                <a:spcPts val="0"/>
              </a:spcBef>
            </a:pPr>
            <a:r>
              <a:rPr lang="en-US" dirty="0" smtClean="0"/>
              <a:t>Any other Class as may be Notified by Govt.</a:t>
            </a:r>
          </a:p>
          <a:p>
            <a:pPr>
              <a:lnSpc>
                <a:spcPct val="150000"/>
              </a:lnSpc>
              <a:spcBef>
                <a:spcPts val="0"/>
              </a:spcBef>
            </a:pPr>
            <a:r>
              <a:rPr lang="en-US" dirty="0" smtClean="0"/>
              <a:t>Officers of Central Excise are deemed to be appointed under GST</a:t>
            </a:r>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B6F5FCF6-8973-4F45-9598-DE94B5B3C62D}" type="slidenum">
              <a:rPr lang="en-IN" smtClean="0"/>
              <a:t>8</a:t>
            </a:fld>
            <a:endParaRPr lang="en-IN"/>
          </a:p>
        </p:txBody>
      </p:sp>
    </p:spTree>
    <p:extLst>
      <p:ext uri="{BB962C8B-B14F-4D97-AF65-F5344CB8AC3E}">
        <p14:creationId xmlns:p14="http://schemas.microsoft.com/office/powerpoint/2010/main" val="1098149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Officers under GST – State Taxes -S.3</a:t>
            </a:r>
            <a:endParaRPr lang="en-IN" b="1" dirty="0"/>
          </a:p>
        </p:txBody>
      </p:sp>
      <p:sp>
        <p:nvSpPr>
          <p:cNvPr id="3" name="Content Placeholder 2"/>
          <p:cNvSpPr>
            <a:spLocks noGrp="1"/>
          </p:cNvSpPr>
          <p:nvPr>
            <p:ph idx="1"/>
          </p:nvPr>
        </p:nvSpPr>
        <p:spPr/>
        <p:txBody>
          <a:bodyPr>
            <a:normAutofit/>
          </a:bodyPr>
          <a:lstStyle/>
          <a:p>
            <a:r>
              <a:rPr lang="en-US" sz="2400" dirty="0" smtClean="0"/>
              <a:t>Com.ST</a:t>
            </a:r>
          </a:p>
          <a:p>
            <a:r>
              <a:rPr lang="en-US" sz="2400" dirty="0" err="1" smtClean="0"/>
              <a:t>Ad.CST</a:t>
            </a:r>
            <a:endParaRPr lang="en-US" sz="2400" dirty="0" smtClean="0"/>
          </a:p>
          <a:p>
            <a:r>
              <a:rPr lang="en-US" sz="2400" dirty="0" smtClean="0"/>
              <a:t>JCST</a:t>
            </a:r>
          </a:p>
          <a:p>
            <a:r>
              <a:rPr lang="en-US" sz="2400" dirty="0" smtClean="0"/>
              <a:t>DCST</a:t>
            </a:r>
          </a:p>
          <a:p>
            <a:r>
              <a:rPr lang="en-US" sz="2400" dirty="0" smtClean="0"/>
              <a:t>ACST</a:t>
            </a:r>
          </a:p>
          <a:p>
            <a:r>
              <a:rPr lang="en-US" sz="2400" dirty="0" smtClean="0"/>
              <a:t>Any other Class as may be Notified by Govt.</a:t>
            </a:r>
          </a:p>
          <a:p>
            <a:r>
              <a:rPr lang="en-US" sz="2400" dirty="0" smtClean="0"/>
              <a:t>Officers of respective State VAT are deemed to be appointed under GST of the state</a:t>
            </a:r>
          </a:p>
        </p:txBody>
      </p:sp>
      <p:sp>
        <p:nvSpPr>
          <p:cNvPr id="4" name="Footer Placeholder 3"/>
          <p:cNvSpPr>
            <a:spLocks noGrp="1"/>
          </p:cNvSpPr>
          <p:nvPr>
            <p:ph type="ftr" sz="quarter" idx="11"/>
          </p:nvPr>
        </p:nvSpPr>
        <p:spPr/>
        <p:txBody>
          <a:bodyPr/>
          <a:lstStyle/>
          <a:p>
            <a:r>
              <a:rPr lang="en-IN" smtClean="0"/>
              <a:t>CA. Rajesh Kumar T.R.</a:t>
            </a:r>
            <a:endParaRPr lang="en-IN"/>
          </a:p>
        </p:txBody>
      </p:sp>
      <p:sp>
        <p:nvSpPr>
          <p:cNvPr id="5" name="Slide Number Placeholder 4"/>
          <p:cNvSpPr>
            <a:spLocks noGrp="1"/>
          </p:cNvSpPr>
          <p:nvPr>
            <p:ph type="sldNum" sz="quarter" idx="12"/>
          </p:nvPr>
        </p:nvSpPr>
        <p:spPr/>
        <p:txBody>
          <a:bodyPr/>
          <a:lstStyle/>
          <a:p>
            <a:fld id="{B6F5FCF6-8973-4F45-9598-DE94B5B3C62D}" type="slidenum">
              <a:rPr lang="en-IN" smtClean="0"/>
              <a:t>9</a:t>
            </a:fld>
            <a:endParaRPr lang="en-IN"/>
          </a:p>
        </p:txBody>
      </p:sp>
    </p:spTree>
    <p:extLst>
      <p:ext uri="{BB962C8B-B14F-4D97-AF65-F5344CB8AC3E}">
        <p14:creationId xmlns:p14="http://schemas.microsoft.com/office/powerpoint/2010/main" val="1275321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Academic Literature 16x9">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ambria-Calibri">
      <a:majorFont>
        <a:latin typeface="Cambria"/>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 xmlns:thm15="http://schemas.microsoft.com/office/thememl/2012/main"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Props1.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2.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CDDBB83-77C1-4099-A0AA-289882E745E2}">
  <ds:schemaRefs>
    <ds:schemaRef ds:uri="http://purl.org/dc/elements/1.1/"/>
    <ds:schemaRef ds:uri="http://purl.org/dc/terms/"/>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http://purl.org/dc/dcmitype/"/>
    <ds:schemaRef ds:uri="http://schemas.openxmlformats.org/package/2006/metadata/core-properties"/>
    <ds:schemaRef ds:uri="4873beb7-5857-4685-be1f-d57550cc96cc"/>
  </ds:schemaRefs>
</ds:datastoreItem>
</file>

<file path=docProps/app.xml><?xml version="1.0" encoding="utf-8"?>
<Properties xmlns="http://schemas.openxmlformats.org/officeDocument/2006/extended-properties" xmlns:vt="http://schemas.openxmlformats.org/officeDocument/2006/docPropsVTypes">
  <Template/>
  <TotalTime>5845</TotalTime>
  <Words>3493</Words>
  <Application>Microsoft Office PowerPoint</Application>
  <PresentationFormat>Custom</PresentationFormat>
  <Paragraphs>448</Paragraphs>
  <Slides>55</Slides>
  <Notes>1</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Academic Literature 16x9</vt:lpstr>
      <vt:lpstr>GST  Assessment</vt:lpstr>
      <vt:lpstr>Coverage</vt:lpstr>
      <vt:lpstr>Different aspects of Taxation</vt:lpstr>
      <vt:lpstr>Assessment Vs. Adjudication</vt:lpstr>
      <vt:lpstr>Chapter XII : Assessment - Overview</vt:lpstr>
      <vt:lpstr>Chapter XV : Demands and Recovery - Overview</vt:lpstr>
      <vt:lpstr>Assessment</vt:lpstr>
      <vt:lpstr>Officers under GST – Central Taxes -S.3</vt:lpstr>
      <vt:lpstr>Officers under GST – State Taxes -S.3</vt:lpstr>
      <vt:lpstr>Appearance before Authorities – 116(1)</vt:lpstr>
      <vt:lpstr>Authorised Representative – 116(2)</vt:lpstr>
      <vt:lpstr>Cross power – S.6</vt:lpstr>
      <vt:lpstr>Preliminary points</vt:lpstr>
      <vt:lpstr>PowerPoint Presentation</vt:lpstr>
      <vt:lpstr>Section 59 – Self Assessment</vt:lpstr>
      <vt:lpstr>Section 61</vt:lpstr>
      <vt:lpstr>Section 61</vt:lpstr>
      <vt:lpstr>Section 61</vt:lpstr>
      <vt:lpstr>Section 61 - Scrutiny of returns</vt:lpstr>
      <vt:lpstr>Scrutiny of returns</vt:lpstr>
      <vt:lpstr>Scrutiny of returns</vt:lpstr>
      <vt:lpstr>Best Judgment assessment</vt:lpstr>
      <vt:lpstr>Section 62 – Assessment of Non-Filers</vt:lpstr>
      <vt:lpstr>Non-filing of Returns</vt:lpstr>
      <vt:lpstr>Section 62 – Assessment of Non-Filers</vt:lpstr>
      <vt:lpstr>Non filers of returns</vt:lpstr>
      <vt:lpstr>Non filers of returns</vt:lpstr>
      <vt:lpstr>Section 63 – Assessment of Unregistered Persons</vt:lpstr>
      <vt:lpstr>Section 63 – Assessment of Unregistered Persons</vt:lpstr>
      <vt:lpstr>Section 63 – Assessment of Unregistered Persons</vt:lpstr>
      <vt:lpstr>Section 63 – Assessment of Unregistered Persons</vt:lpstr>
      <vt:lpstr>Summary Assessment</vt:lpstr>
      <vt:lpstr>Summary Assessment on Person in charge of goods</vt:lpstr>
      <vt:lpstr>Determination of demand</vt:lpstr>
      <vt:lpstr>Section 60 – Provisional Assessment</vt:lpstr>
      <vt:lpstr>Section 60 – Provisional Assessment</vt:lpstr>
      <vt:lpstr>Section 60 – Provisional Assessment</vt:lpstr>
      <vt:lpstr>Section 60 – Provisional Assessment</vt:lpstr>
      <vt:lpstr>Section 60 – Provisional Assessment</vt:lpstr>
      <vt:lpstr>Provisional Assessment</vt:lpstr>
      <vt:lpstr>Departmental Audit – Sec. 65</vt:lpstr>
      <vt:lpstr>Departmental Audit – Sec. 65</vt:lpstr>
      <vt:lpstr>Departmental Audit – Sec. 65</vt:lpstr>
      <vt:lpstr>Rule 101 - Departmental Audit </vt:lpstr>
      <vt:lpstr>Departmental Audit – Sec. 65</vt:lpstr>
      <vt:lpstr>Departmental Audit – Sec. 65</vt:lpstr>
      <vt:lpstr>Departmental Audit – Sec. 65</vt:lpstr>
      <vt:lpstr>Special Audit – Sec. 66</vt:lpstr>
      <vt:lpstr>Special Audit – Sec. 66</vt:lpstr>
      <vt:lpstr>Types of communication and tips</vt:lpstr>
      <vt:lpstr>General Tips</vt:lpstr>
      <vt:lpstr>General Tips</vt:lpstr>
      <vt:lpstr>General Tips</vt:lpstr>
      <vt:lpstr>General Tips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Valuation &amp; place of supply</dc:title>
  <dc:creator>admin1</dc:creator>
  <cp:lastModifiedBy>user</cp:lastModifiedBy>
  <cp:revision>317</cp:revision>
  <dcterms:created xsi:type="dcterms:W3CDTF">2016-10-06T09:01:09Z</dcterms:created>
  <dcterms:modified xsi:type="dcterms:W3CDTF">2021-05-28T08:32:26Z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