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sldIdLst>
    <p:sldId id="256" r:id="rId2"/>
    <p:sldId id="281" r:id="rId3"/>
    <p:sldId id="257" r:id="rId4"/>
    <p:sldId id="273" r:id="rId5"/>
    <p:sldId id="274" r:id="rId6"/>
    <p:sldId id="275" r:id="rId7"/>
    <p:sldId id="276" r:id="rId8"/>
    <p:sldId id="268" r:id="rId9"/>
    <p:sldId id="269" r:id="rId10"/>
    <p:sldId id="277" r:id="rId11"/>
    <p:sldId id="258" r:id="rId12"/>
    <p:sldId id="264" r:id="rId13"/>
    <p:sldId id="263" r:id="rId14"/>
    <p:sldId id="266" r:id="rId15"/>
    <p:sldId id="282" r:id="rId16"/>
    <p:sldId id="283" r:id="rId17"/>
    <p:sldId id="271" r:id="rId18"/>
    <p:sldId id="259" r:id="rId19"/>
    <p:sldId id="260" r:id="rId20"/>
    <p:sldId id="280" r:id="rId21"/>
    <p:sldId id="272" r:id="rId22"/>
    <p:sldId id="278" r:id="rId23"/>
    <p:sldId id="279" r:id="rId24"/>
    <p:sldId id="26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75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87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30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6595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55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7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732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93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38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0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5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3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2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13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0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  <p:sldLayoutId id="214748395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arajmohan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8229600" cy="2133600"/>
          </a:xfrm>
        </p:spPr>
        <p:txBody>
          <a:bodyPr>
            <a:normAutofit/>
          </a:bodyPr>
          <a:lstStyle/>
          <a:p>
            <a:pPr algn="ctr"/>
            <a:r>
              <a:rPr lang="en-IN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Branch Audit – a Practical </a:t>
            </a:r>
            <a:r>
              <a:rPr lang="en-IN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approach including IRAC norms </a:t>
            </a:r>
            <a:endParaRPr lang="en-IN" sz="4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7620000" cy="2590800"/>
          </a:xfrm>
        </p:spPr>
        <p:txBody>
          <a:bodyPr>
            <a:normAutofit fontScale="62500" lnSpcReduction="20000"/>
          </a:bodyPr>
          <a:lstStyle/>
          <a:p>
            <a:pPr algn="r"/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By CA </a:t>
            </a:r>
            <a:r>
              <a:rPr lang="en-IN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Rajmohan.R</a:t>
            </a:r>
            <a:endParaRPr lang="en-IN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Partner</a:t>
            </a:r>
          </a:p>
          <a:p>
            <a:pPr algn="r"/>
            <a: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SVAR &amp; Associates</a:t>
            </a:r>
          </a:p>
          <a:p>
            <a:pPr algn="r"/>
            <a:r>
              <a:rPr lang="en-I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9946823989</a:t>
            </a:r>
          </a:p>
          <a:p>
            <a:pPr algn="r"/>
            <a:r>
              <a:rPr lang="en-IN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carajmohan@gmail.com</a:t>
            </a:r>
            <a:endParaRPr lang="en-IN" sz="3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92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Advances type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Retail</a:t>
            </a:r>
          </a:p>
          <a:p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 capital type</a:t>
            </a:r>
          </a:p>
          <a:p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 Loan</a:t>
            </a:r>
          </a:p>
          <a:p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Gold Loan</a:t>
            </a:r>
          </a:p>
          <a:p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 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498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Advance related reports </a:t>
            </a:r>
            <a:endParaRPr lang="en-IN" sz="4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IRAC REPORT/ SMA REPORT</a:t>
            </a:r>
          </a:p>
          <a:p>
            <a:pPr>
              <a:lnSpc>
                <a:spcPct val="20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INSPECTION REPORT</a:t>
            </a:r>
          </a:p>
          <a:p>
            <a:pPr>
              <a:lnSpc>
                <a:spcPct val="20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UNIT VISIT REPORTS 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4344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>
                <a:solidFill>
                  <a:schemeClr val="tx1"/>
                </a:solidFill>
              </a:rPr>
              <a:t>Cont</a:t>
            </a:r>
            <a:r>
              <a:rPr lang="en-IN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65270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200000"/>
              </a:lnSpc>
            </a:pPr>
            <a:r>
              <a:rPr lang="en-IN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 COMPLIANCES REPORT</a:t>
            </a:r>
          </a:p>
          <a:p>
            <a:pPr>
              <a:lnSpc>
                <a:spcPct val="200000"/>
              </a:lnSpc>
            </a:pPr>
            <a:r>
              <a:rPr lang="en-IN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STOCK AUDIT </a:t>
            </a:r>
            <a:r>
              <a:rPr lang="en-IN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REPORTS</a:t>
            </a:r>
          </a:p>
          <a:p>
            <a:pPr>
              <a:lnSpc>
                <a:spcPct val="200000"/>
              </a:lnSpc>
            </a:pPr>
            <a:r>
              <a:rPr lang="en-IN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Credit Audit reports  </a:t>
            </a:r>
            <a:endParaRPr lang="en-IN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IN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MBA COMPLIANCE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87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</a:t>
            </a:r>
            <a:r>
              <a:rPr lang="en-IN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IN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NPA upgraded list </a:t>
            </a:r>
          </a:p>
          <a:p>
            <a:pPr>
              <a:lnSpc>
                <a:spcPct val="12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Limit nodes/ sanction limit expired reports</a:t>
            </a:r>
          </a:p>
          <a:p>
            <a:pPr>
              <a:lnSpc>
                <a:spcPct val="12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OD/CC interest Debit unsatisfied report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4652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</a:t>
            </a:r>
            <a:r>
              <a:rPr lang="en-IN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599" y="1447800"/>
            <a:ext cx="6347714" cy="45935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IN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Continuously overdrawn report on Given </a:t>
            </a:r>
            <a:r>
              <a:rPr lang="en-IN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  <a:p>
            <a:pPr>
              <a:lnSpc>
                <a:spcPct val="120000"/>
              </a:lnSpc>
            </a:pPr>
            <a:r>
              <a:rPr lang="en-IN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Fresh/Takeover/Enhancement/renewal or continuation/Reduction/ conversion etc.</a:t>
            </a:r>
            <a:endParaRPr lang="en-IN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IN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LC/BG - devolvement/ invoked </a:t>
            </a:r>
            <a:r>
              <a:rPr lang="en-IN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expiry report</a:t>
            </a:r>
            <a:endParaRPr lang="en-IN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2329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/>
              <a:t>Parameters affecting the NPA </a:t>
            </a:r>
            <a:r>
              <a:rPr lang="en-US" sz="2400" dirty="0" smtClean="0"/>
              <a:t>classifications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Tod</a:t>
            </a:r>
            <a:endParaRPr lang="en-US" dirty="0" smtClean="0"/>
          </a:p>
          <a:p>
            <a:r>
              <a:rPr lang="en-US" dirty="0" smtClean="0"/>
              <a:t>Incorrect Moratorium/</a:t>
            </a:r>
            <a:r>
              <a:rPr lang="en-US" dirty="0" err="1" smtClean="0"/>
              <a:t>rephasement</a:t>
            </a:r>
            <a:r>
              <a:rPr lang="en-US" dirty="0" smtClean="0"/>
              <a:t> /DCCO</a:t>
            </a:r>
          </a:p>
          <a:p>
            <a:r>
              <a:rPr lang="en-US" dirty="0" smtClean="0"/>
              <a:t>Round tripping</a:t>
            </a:r>
          </a:p>
          <a:p>
            <a:r>
              <a:rPr lang="en-US" dirty="0" smtClean="0"/>
              <a:t>Interest demand / </a:t>
            </a:r>
            <a:r>
              <a:rPr lang="en-US" dirty="0" err="1" smtClean="0"/>
              <a:t>roi</a:t>
            </a:r>
            <a:r>
              <a:rPr lang="en-US" dirty="0" smtClean="0"/>
              <a:t>/</a:t>
            </a:r>
            <a:r>
              <a:rPr lang="en-US" dirty="0" err="1" smtClean="0"/>
              <a:t>emi</a:t>
            </a:r>
            <a:r>
              <a:rPr lang="en-US" dirty="0" smtClean="0"/>
              <a:t> date</a:t>
            </a:r>
          </a:p>
          <a:p>
            <a:r>
              <a:rPr lang="en-US" dirty="0" err="1" smtClean="0"/>
              <a:t>Msme</a:t>
            </a:r>
            <a:r>
              <a:rPr lang="en-US" dirty="0" smtClean="0"/>
              <a:t>/priority </a:t>
            </a:r>
          </a:p>
          <a:p>
            <a:r>
              <a:rPr lang="en-US" dirty="0" smtClean="0"/>
              <a:t>Fund diversion</a:t>
            </a:r>
          </a:p>
          <a:p>
            <a:r>
              <a:rPr lang="en-US" dirty="0" smtClean="0"/>
              <a:t>Office accounts adjustments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7533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Credit </a:t>
            </a:r>
            <a:r>
              <a:rPr lang="en-US" dirty="0" err="1" smtClean="0"/>
              <a:t>genuiness</a:t>
            </a:r>
            <a:endParaRPr lang="en-US" dirty="0" smtClean="0"/>
          </a:p>
          <a:p>
            <a:r>
              <a:rPr lang="en-US" dirty="0" smtClean="0"/>
              <a:t>Related party</a:t>
            </a:r>
          </a:p>
          <a:p>
            <a:r>
              <a:rPr lang="en-US" dirty="0" smtClean="0"/>
              <a:t>Review of accounts</a:t>
            </a:r>
          </a:p>
          <a:p>
            <a:r>
              <a:rPr lang="en-US" dirty="0" err="1" smtClean="0"/>
              <a:t>Vahan</a:t>
            </a:r>
            <a:r>
              <a:rPr lang="en-US" dirty="0" smtClean="0"/>
              <a:t> system – vehicle fraud</a:t>
            </a:r>
          </a:p>
          <a:p>
            <a:r>
              <a:rPr lang="en-US" dirty="0" err="1" smtClean="0"/>
              <a:t>Mca</a:t>
            </a:r>
            <a:r>
              <a:rPr lang="en-US" dirty="0" smtClean="0"/>
              <a:t>, </a:t>
            </a:r>
            <a:r>
              <a:rPr lang="en-US" dirty="0" err="1" smtClean="0"/>
              <a:t>gst</a:t>
            </a:r>
            <a:r>
              <a:rPr lang="en-US" dirty="0" smtClean="0"/>
              <a:t>, it </a:t>
            </a:r>
            <a:r>
              <a:rPr lang="en-US" dirty="0" err="1" smtClean="0"/>
              <a:t>etc</a:t>
            </a:r>
            <a:r>
              <a:rPr lang="en-US" dirty="0" smtClean="0"/>
              <a:t> </a:t>
            </a:r>
          </a:p>
          <a:p>
            <a:r>
              <a:rPr lang="en-US" dirty="0" smtClean="0"/>
              <a:t>Willful defaulters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07281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>
                <a:solidFill>
                  <a:schemeClr val="tx1"/>
                </a:solidFill>
              </a:rPr>
              <a:t>Recovery Method 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RDDB 1993</a:t>
            </a:r>
          </a:p>
          <a:p>
            <a:r>
              <a:rPr lang="en-I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SARFAESI </a:t>
            </a:r>
            <a:r>
              <a:rPr lang="en-I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 2002</a:t>
            </a:r>
          </a:p>
          <a:p>
            <a:r>
              <a:rPr lang="en-I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IBC – 2016</a:t>
            </a:r>
          </a:p>
          <a:p>
            <a:r>
              <a:rPr lang="en-I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 Recourse – Suit Filing </a:t>
            </a:r>
          </a:p>
          <a:p>
            <a:r>
              <a:rPr lang="en-I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RR</a:t>
            </a:r>
            <a:endPara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721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IN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eposit</a:t>
            </a:r>
            <a:endParaRPr lang="en-IN" sz="4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DEAF</a:t>
            </a:r>
          </a:p>
          <a:p>
            <a:pPr>
              <a:lnSpc>
                <a:spcPct val="15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KYC</a:t>
            </a:r>
          </a:p>
          <a:p>
            <a:pPr>
              <a:lnSpc>
                <a:spcPct val="15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STR/CTR/AML</a:t>
            </a:r>
          </a:p>
          <a:p>
            <a:pPr>
              <a:lnSpc>
                <a:spcPct val="15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ECGC/DICGC</a:t>
            </a:r>
            <a:endParaRPr lang="en-IN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62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304800"/>
            <a:ext cx="8001000" cy="1143000"/>
          </a:xfrm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FOREX – (LFAR) </a:t>
            </a:r>
            <a:endParaRPr lang="en-IN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914400" y="1447800"/>
            <a:ext cx="7772400" cy="48768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20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NRE/NRO/NRNR/FCNR/EEFC/RFC </a:t>
            </a:r>
            <a:r>
              <a:rPr lang="en-IN" sz="4000" b="1" dirty="0" err="1">
                <a:latin typeface="Arial" pitchFamily="34" charset="0"/>
                <a:cs typeface="Arial" pitchFamily="34" charset="0"/>
              </a:rPr>
              <a:t>e</a:t>
            </a:r>
            <a:r>
              <a:rPr lang="en-IN" sz="4000" b="1" dirty="0" err="1" smtClean="0">
                <a:latin typeface="Arial" pitchFamily="34" charset="0"/>
                <a:cs typeface="Arial" pitchFamily="34" charset="0"/>
              </a:rPr>
              <a:t>tc</a:t>
            </a:r>
            <a:endParaRPr lang="en-IN" sz="40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BOE : </a:t>
            </a:r>
            <a:r>
              <a:rPr lang="en-IN" sz="4200" b="1" dirty="0" smtClean="0">
                <a:latin typeface="Arial" pitchFamily="34" charset="0"/>
                <a:cs typeface="Arial" pitchFamily="34" charset="0"/>
              </a:rPr>
              <a:t>Normal imports 180 days &amp;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IN" sz="4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IN" sz="4200" b="1" dirty="0" smtClean="0">
                <a:latin typeface="Arial" pitchFamily="34" charset="0"/>
                <a:cs typeface="Arial" pitchFamily="34" charset="0"/>
              </a:rPr>
              <a:t>            Capital Goods :  3 </a:t>
            </a:r>
            <a:r>
              <a:rPr lang="en-IN" sz="4200" b="1" dirty="0" smtClean="0">
                <a:latin typeface="Arial" pitchFamily="34" charset="0"/>
                <a:cs typeface="Arial" pitchFamily="34" charset="0"/>
              </a:rPr>
              <a:t>year</a:t>
            </a: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s</a:t>
            </a:r>
          </a:p>
          <a:p>
            <a:pPr>
              <a:lnSpc>
                <a:spcPct val="200000"/>
              </a:lnSpc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Icegate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portal</a:t>
            </a:r>
            <a:endParaRPr lang="en-IN" sz="4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ODI – APPROVAL / AUTOMATIC</a:t>
            </a:r>
          </a:p>
          <a:p>
            <a:pPr>
              <a:lnSpc>
                <a:spcPct val="200000"/>
              </a:lnSpc>
            </a:pP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FDI</a:t>
            </a:r>
          </a:p>
          <a:p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59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THESE ARE MY personal views and can not be construed to be the views of the </a:t>
            </a:r>
            <a:r>
              <a:rPr lang="en-US" dirty="0" err="1" smtClean="0"/>
              <a:t>icai</a:t>
            </a:r>
            <a:r>
              <a:rPr lang="en-US" dirty="0" smtClean="0"/>
              <a:t> or any other institutes in which I am associates or my firm</a:t>
            </a:r>
          </a:p>
          <a:p>
            <a:r>
              <a:rPr lang="en-US" dirty="0" smtClean="0"/>
              <a:t>These views do not and shall not be considered as professional advise.</a:t>
            </a:r>
          </a:p>
          <a:p>
            <a:r>
              <a:rPr lang="en-US" dirty="0" smtClean="0"/>
              <a:t>Images, menu codes software name </a:t>
            </a:r>
            <a:r>
              <a:rPr lang="en-US" dirty="0" err="1" smtClean="0"/>
              <a:t>etc</a:t>
            </a:r>
            <a:r>
              <a:rPr lang="en-US" dirty="0" smtClean="0"/>
              <a:t> are the property of respective soft ware developer/ trademark owners </a:t>
            </a:r>
          </a:p>
          <a:p>
            <a:r>
              <a:rPr lang="en-US" dirty="0" smtClean="0"/>
              <a:t>The information contained in the presentation is not for commercial purpose. It is merely for guidance.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292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/>
              <a:t>Forex (FEMA Compliances)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599" y="1524000"/>
            <a:ext cx="6347714" cy="4517363"/>
          </a:xfrm>
        </p:spPr>
        <p:txBody>
          <a:bodyPr>
            <a:normAutofit/>
          </a:bodyPr>
          <a:lstStyle/>
          <a:p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 Article  -   Page 4 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92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Fraudulent areas 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 flag accounts </a:t>
            </a:r>
          </a:p>
          <a:p>
            <a:r>
              <a:rPr lang="en-IN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Fraud Reported by branches</a:t>
            </a:r>
          </a:p>
          <a:p>
            <a:r>
              <a:rPr lang="en-IN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Excessive TOD in current account for regularizing CC/OD</a:t>
            </a:r>
          </a:p>
          <a:p>
            <a:r>
              <a:rPr lang="en-IN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Stock statement as on March 2020 and AFS stock </a:t>
            </a:r>
          </a:p>
          <a:p>
            <a:r>
              <a:rPr lang="en-IN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 value transactions in New or Dormant accounts </a:t>
            </a:r>
          </a:p>
          <a:p>
            <a:r>
              <a:rPr lang="en-IN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 diversion for enhancement / Fresh advances </a:t>
            </a:r>
          </a:p>
          <a:p>
            <a:r>
              <a:rPr lang="en-IN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 stock in all the months stock statements </a:t>
            </a:r>
          </a:p>
          <a:p>
            <a:r>
              <a:rPr lang="en-IN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 receivable and slow recovery rate</a:t>
            </a:r>
          </a:p>
          <a:p>
            <a:r>
              <a:rPr lang="en-IN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Comments in stock and receivable statements 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07948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0"/>
            <a:ext cx="6347713" cy="838200"/>
          </a:xfrm>
        </p:spPr>
        <p:txBody>
          <a:bodyPr>
            <a:normAutofit fontScale="90000"/>
          </a:bodyPr>
          <a:lstStyle/>
          <a:p>
            <a:r>
              <a:rPr lang="en-IN" dirty="0"/>
              <a:t>Few types of fraud found in Banking System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IN" b="1" dirty="0"/>
              <a:t>Account opening fraud:</a:t>
            </a:r>
            <a:r>
              <a:rPr lang="en-IN" dirty="0"/>
              <a:t> This involves an account being opened with either fake or original KYC documents with an intent to depositing and cashing of fraudulent cheques/ instruments</a:t>
            </a:r>
          </a:p>
          <a:p>
            <a:pPr lvl="0"/>
            <a:r>
              <a:rPr lang="en-IN" b="1" dirty="0"/>
              <a:t>Cheque fraud:</a:t>
            </a:r>
            <a:r>
              <a:rPr lang="en-IN" dirty="0"/>
              <a:t> It is most common method where frauds are committed through stolen cheques and forged signatures</a:t>
            </a:r>
          </a:p>
          <a:p>
            <a:pPr lvl="0"/>
            <a:r>
              <a:rPr lang="en-IN" b="1" dirty="0"/>
              <a:t>Counterfeit securities:</a:t>
            </a:r>
            <a:r>
              <a:rPr lang="en-IN" dirty="0"/>
              <a:t> In this type of fraud, forged, duplicated or tampered documents, securities, bonds and certificates are presented as security for availing loan.</a:t>
            </a:r>
          </a:p>
          <a:p>
            <a:pPr lvl="0"/>
            <a:r>
              <a:rPr lang="en-IN" b="1" dirty="0"/>
              <a:t>Digital fraud:</a:t>
            </a:r>
            <a:r>
              <a:rPr lang="en-IN" dirty="0"/>
              <a:t> Under this type of fraud, fraudster resorts to hacking/tampering to gain unauthorised access to siphon off or misappropriate funds.</a:t>
            </a:r>
          </a:p>
          <a:p>
            <a:pPr lvl="0"/>
            <a:r>
              <a:rPr lang="en-IN" b="1" dirty="0"/>
              <a:t>Loan fraud:</a:t>
            </a:r>
            <a:r>
              <a:rPr lang="en-IN" dirty="0"/>
              <a:t> This type of fraud is committed by lending funds to a non-borrowing customer or allowing a borrowing customer to exceed his credit limit, without adequate sanction / authority.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8616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599" y="304800"/>
            <a:ext cx="6347714" cy="57365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IN" b="1" dirty="0"/>
              <a:t>Money laundering fraud:</a:t>
            </a:r>
            <a:r>
              <a:rPr lang="en-IN" dirty="0"/>
              <a:t> This type of fraud is committed by concealing the existence, source or use of illegally obtained money, by converting the cash into untraceable transactions in banks.</a:t>
            </a:r>
          </a:p>
          <a:p>
            <a:pPr lvl="0"/>
            <a:r>
              <a:rPr lang="en-IN" b="1" dirty="0"/>
              <a:t>Letters of Credit:</a:t>
            </a:r>
            <a:r>
              <a:rPr lang="en-IN" dirty="0"/>
              <a:t> This type of fraud is most common in international trade but has been observed in domestic trade also. </a:t>
            </a:r>
            <a:endParaRPr lang="en-IN" dirty="0" smtClean="0"/>
          </a:p>
          <a:p>
            <a:pPr lvl="0"/>
            <a:r>
              <a:rPr lang="en-IN" dirty="0" smtClean="0"/>
              <a:t>In </a:t>
            </a:r>
            <a:r>
              <a:rPr lang="en-IN" dirty="0"/>
              <a:t>respect of </a:t>
            </a:r>
            <a:r>
              <a:rPr lang="en-IN" b="1" dirty="0"/>
              <a:t>international trade</a:t>
            </a:r>
            <a:r>
              <a:rPr lang="en-IN" dirty="0"/>
              <a:t>, these instruments used in cross borders transactions with underlying trade documents which are forged, altered, adjusted and take longer to identify ultimate destiny of merchandise. </a:t>
            </a:r>
          </a:p>
          <a:p>
            <a:r>
              <a:rPr lang="en-IN" dirty="0"/>
              <a:t>In respect of </a:t>
            </a:r>
            <a:r>
              <a:rPr lang="en-IN" b="1" dirty="0"/>
              <a:t>domestic trade </a:t>
            </a:r>
            <a:r>
              <a:rPr lang="en-IN" dirty="0"/>
              <a:t>these instruments are used to convert non funded facility into cash in purported trade transactions. Cash generated through such transactions is diverted or misappropriated out of system.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34160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28638"/>
            <a:ext cx="8534400" cy="3586162"/>
          </a:xfrm>
        </p:spPr>
        <p:txBody>
          <a:bodyPr>
            <a:normAutofit/>
          </a:bodyPr>
          <a:lstStyle/>
          <a:p>
            <a:pPr algn="ctr"/>
            <a:r>
              <a:rPr lang="en-IN" sz="6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Thank </a:t>
            </a:r>
            <a:r>
              <a:rPr lang="en-IN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You </a:t>
            </a:r>
            <a:br>
              <a:rPr lang="en-IN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IN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br>
              <a:rPr lang="en-IN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IN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Take care 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pic>
        <p:nvPicPr>
          <p:cNvPr id="1026" name="Picture 2" descr="C:\Users\Administrator\Desktop\downlo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57600"/>
            <a:ext cx="33528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05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42682"/>
          </a:xfrm>
        </p:spPr>
        <p:txBody>
          <a:bodyPr>
            <a:normAutofit/>
          </a:bodyPr>
          <a:lstStyle/>
          <a:p>
            <a:pPr algn="ctr"/>
            <a:r>
              <a:rPr lang="en-IN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IN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reas covered</a:t>
            </a:r>
            <a:endParaRPr lang="en-IN" sz="4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827700" y="1295401"/>
            <a:ext cx="6711654" cy="495300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Advances</a:t>
            </a:r>
          </a:p>
          <a:p>
            <a:pPr>
              <a:lnSpc>
                <a:spcPct val="200000"/>
              </a:lnSpc>
            </a:pPr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Deposits</a:t>
            </a:r>
          </a:p>
          <a:p>
            <a:pPr>
              <a:lnSpc>
                <a:spcPct val="200000"/>
              </a:lnSpc>
            </a:pP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banking and Compliances</a:t>
            </a:r>
          </a:p>
          <a:p>
            <a:pPr>
              <a:lnSpc>
                <a:spcPct val="200000"/>
              </a:lnSpc>
            </a:pPr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Fraud </a:t>
            </a:r>
          </a:p>
          <a:p>
            <a:pPr>
              <a:lnSpc>
                <a:spcPct val="200000"/>
              </a:lnSpc>
            </a:pPr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Forex and Others</a:t>
            </a:r>
            <a:r>
              <a:rPr lang="en-IN" sz="4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IN" sz="40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32982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CBS</a:t>
            </a:r>
            <a:endParaRPr lang="en-IN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Finacle</a:t>
            </a:r>
            <a:r>
              <a:rPr lang="en-IN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N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Bancs </a:t>
            </a:r>
          </a:p>
          <a:p>
            <a:pPr>
              <a:lnSpc>
                <a:spcPct val="150000"/>
              </a:lnSpc>
            </a:pPr>
            <a:r>
              <a:rPr lang="en-IN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Flexcube</a:t>
            </a:r>
            <a:endParaRPr lang="en-I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218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 smtClean="0"/>
              <a:t>Finacle</a:t>
            </a:r>
            <a:r>
              <a:rPr lang="en-IN" b="1" dirty="0" smtClean="0"/>
              <a:t> – Infosys 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599" y="1295400"/>
            <a:ext cx="6347714" cy="5105400"/>
          </a:xfrm>
        </p:spPr>
        <p:txBody>
          <a:bodyPr>
            <a:normAutofit fontScale="92500" lnSpcReduction="10000"/>
          </a:bodyPr>
          <a:lstStyle/>
          <a:p>
            <a:r>
              <a:rPr lang="en-IN" b="1" dirty="0" err="1" smtClean="0"/>
              <a:t>Finacle</a:t>
            </a:r>
            <a:r>
              <a:rPr lang="en-IN" b="1" dirty="0" smtClean="0"/>
              <a:t> 7</a:t>
            </a:r>
          </a:p>
          <a:p>
            <a:r>
              <a:rPr lang="en-IN" dirty="0" smtClean="0"/>
              <a:t>ACLI&gt; CTL + E &gt; Options &gt; F2</a:t>
            </a:r>
          </a:p>
          <a:p>
            <a:r>
              <a:rPr lang="en-IN" dirty="0" smtClean="0"/>
              <a:t> ACLHM, Account Limit History Maintenance </a:t>
            </a:r>
          </a:p>
          <a:p>
            <a:r>
              <a:rPr lang="en-IN" dirty="0" smtClean="0"/>
              <a:t> ACI/ ACM – Account Master</a:t>
            </a:r>
          </a:p>
          <a:p>
            <a:r>
              <a:rPr lang="en-IN" dirty="0" smtClean="0"/>
              <a:t>LTL – All Limit View options (Tree Look option)</a:t>
            </a:r>
          </a:p>
          <a:p>
            <a:endParaRPr lang="en-IN" dirty="0" smtClean="0"/>
          </a:p>
          <a:p>
            <a:r>
              <a:rPr lang="en-IN" b="1" dirty="0" err="1" smtClean="0"/>
              <a:t>Finacle</a:t>
            </a:r>
            <a:r>
              <a:rPr lang="en-IN" b="1" dirty="0" smtClean="0"/>
              <a:t> 10</a:t>
            </a:r>
          </a:p>
          <a:p>
            <a:r>
              <a:rPr lang="en-IN" dirty="0" smtClean="0"/>
              <a:t>HACLINQ</a:t>
            </a:r>
            <a:r>
              <a:rPr lang="en-IN" dirty="0"/>
              <a:t>, HACLI, </a:t>
            </a:r>
            <a:endParaRPr lang="en-IN" dirty="0" smtClean="0"/>
          </a:p>
          <a:p>
            <a:r>
              <a:rPr lang="en-IN" dirty="0" smtClean="0"/>
              <a:t>HACLHM</a:t>
            </a:r>
            <a:r>
              <a:rPr lang="en-IN" dirty="0"/>
              <a:t>, Account Limit History Maintenance </a:t>
            </a:r>
          </a:p>
          <a:p>
            <a:r>
              <a:rPr lang="en-IN" dirty="0"/>
              <a:t> </a:t>
            </a:r>
            <a:r>
              <a:rPr lang="en-IN" dirty="0" smtClean="0"/>
              <a:t>HACI</a:t>
            </a:r>
            <a:r>
              <a:rPr lang="en-IN" dirty="0"/>
              <a:t>/ </a:t>
            </a:r>
            <a:r>
              <a:rPr lang="en-IN" dirty="0" smtClean="0"/>
              <a:t>HACM </a:t>
            </a:r>
            <a:r>
              <a:rPr lang="en-IN" dirty="0"/>
              <a:t>– Account Master</a:t>
            </a:r>
          </a:p>
          <a:p>
            <a:r>
              <a:rPr lang="en-IN" dirty="0" smtClean="0"/>
              <a:t>INTREP,INTCI,AINTREP,INTPRF,INTTM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5940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5400" dirty="0" smtClean="0"/>
              <a:t>Bancs - TCS</a:t>
            </a:r>
            <a:endParaRPr lang="en-IN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dirty="0" smtClean="0"/>
              <a:t>Branch Reports &gt; OD/CC Accounts &amp; services </a:t>
            </a:r>
          </a:p>
          <a:p>
            <a:r>
              <a:rPr lang="en-IN" dirty="0" smtClean="0"/>
              <a:t>                        &gt; DL/TL </a:t>
            </a:r>
            <a:r>
              <a:rPr lang="en-IN" dirty="0"/>
              <a:t>&gt; Enquiries &gt; Accounts</a:t>
            </a:r>
            <a:endParaRPr lang="en-IN" dirty="0" smtClean="0"/>
          </a:p>
          <a:p>
            <a:r>
              <a:rPr lang="en-IN" dirty="0" smtClean="0"/>
              <a:t>                        &gt; Interest rate History&gt; OD/TL</a:t>
            </a:r>
          </a:p>
          <a:p>
            <a:r>
              <a:rPr lang="en-IN" dirty="0" smtClean="0"/>
              <a:t>                        &gt; Enquiries &gt; Accounts </a:t>
            </a:r>
          </a:p>
          <a:p>
            <a:r>
              <a:rPr lang="en-IN" dirty="0"/>
              <a:t> </a:t>
            </a:r>
            <a:r>
              <a:rPr lang="en-IN" dirty="0" smtClean="0"/>
              <a:t>                       &gt; Deposit</a:t>
            </a:r>
            <a:r>
              <a:rPr lang="en-IN" dirty="0"/>
              <a:t> &gt; Enquiries &gt; Accounts </a:t>
            </a:r>
            <a:endParaRPr lang="en-IN" dirty="0" smtClean="0"/>
          </a:p>
          <a:p>
            <a:r>
              <a:rPr lang="en-IN" dirty="0" smtClean="0"/>
              <a:t>Reports &gt; Cash related &gt; View cash summary (Click )</a:t>
            </a:r>
          </a:p>
          <a:p>
            <a:r>
              <a:rPr lang="en-IN" dirty="0" smtClean="0"/>
              <a:t>Branch Reports &gt; click relevant reports </a:t>
            </a:r>
          </a:p>
          <a:p>
            <a:r>
              <a:rPr lang="en-IN" dirty="0"/>
              <a:t> </a:t>
            </a:r>
            <a:r>
              <a:rPr lang="en-IN" dirty="0" smtClean="0"/>
              <a:t> &gt; Cash</a:t>
            </a:r>
          </a:p>
          <a:p>
            <a:r>
              <a:rPr lang="en-IN" dirty="0"/>
              <a:t> </a:t>
            </a:r>
            <a:r>
              <a:rPr lang="en-IN" dirty="0" smtClean="0"/>
              <a:t> &gt; DL/TL Accounts </a:t>
            </a:r>
          </a:p>
          <a:p>
            <a:r>
              <a:rPr lang="en-IN" dirty="0" smtClean="0"/>
              <a:t>  &gt; Print Report 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7326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696201" cy="1320800"/>
          </a:xfrm>
        </p:spPr>
        <p:txBody>
          <a:bodyPr>
            <a:normAutofit fontScale="90000"/>
          </a:bodyPr>
          <a:lstStyle/>
          <a:p>
            <a:r>
              <a:rPr lang="en-IN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Flexcube</a:t>
            </a:r>
            <a:r>
              <a:rPr lang="en-IN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Oracle corporation </a:t>
            </a:r>
            <a:endParaRPr lang="en-I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FCR report HO &gt; </a:t>
            </a:r>
          </a:p>
          <a:p>
            <a:r>
              <a:rPr lang="en-IN" dirty="0" smtClean="0"/>
              <a:t>CASA Opened &gt; </a:t>
            </a:r>
            <a:r>
              <a:rPr lang="en-IN" dirty="0" smtClean="0">
                <a:solidFill>
                  <a:srgbClr val="FF0000"/>
                </a:solidFill>
              </a:rPr>
              <a:t>XXXX</a:t>
            </a:r>
            <a:r>
              <a:rPr lang="en-IN" dirty="0" smtClean="0"/>
              <a:t> – CH611 – </a:t>
            </a:r>
            <a:r>
              <a:rPr lang="en-IN" dirty="0" smtClean="0">
                <a:solidFill>
                  <a:srgbClr val="FF0000"/>
                </a:solidFill>
              </a:rPr>
              <a:t>XXXX</a:t>
            </a:r>
          </a:p>
          <a:p>
            <a:r>
              <a:rPr lang="en-IN" dirty="0" smtClean="0"/>
              <a:t>Term loan opened &gt; </a:t>
            </a:r>
            <a:r>
              <a:rPr lang="en-IN" dirty="0" smtClean="0">
                <a:solidFill>
                  <a:srgbClr val="FF0000"/>
                </a:solidFill>
              </a:rPr>
              <a:t>XXXX </a:t>
            </a:r>
            <a:r>
              <a:rPr lang="en-IN" dirty="0" smtClean="0"/>
              <a:t>– TD119 – </a:t>
            </a:r>
            <a:r>
              <a:rPr lang="en-IN" dirty="0" smtClean="0">
                <a:solidFill>
                  <a:srgbClr val="FF0000"/>
                </a:solidFill>
              </a:rPr>
              <a:t>XXXX</a:t>
            </a:r>
          </a:p>
          <a:p>
            <a:r>
              <a:rPr lang="en-IN" dirty="0" smtClean="0"/>
              <a:t>CASA Ledger display &gt; CH031</a:t>
            </a:r>
          </a:p>
          <a:p>
            <a:r>
              <a:rPr lang="en-IN" dirty="0"/>
              <a:t> </a:t>
            </a:r>
            <a:r>
              <a:rPr lang="en-IN" dirty="0" smtClean="0"/>
              <a:t>Cash &gt; GLM02 Chart of accounts </a:t>
            </a:r>
          </a:p>
          <a:p>
            <a:r>
              <a:rPr lang="en-IN" dirty="0" smtClean="0"/>
              <a:t>         &gt; GLM04 GL Enquiry on transaction and movement</a:t>
            </a:r>
          </a:p>
          <a:p>
            <a:r>
              <a:rPr lang="en-IN" dirty="0" smtClean="0"/>
              <a:t>ODCC Limit expiry report &gt; XXXX - CH119 – XXXX</a:t>
            </a:r>
          </a:p>
          <a:p>
            <a:r>
              <a:rPr lang="en-IN" dirty="0"/>
              <a:t>ODCC Limit </a:t>
            </a:r>
            <a:r>
              <a:rPr lang="en-IN" dirty="0" smtClean="0"/>
              <a:t>detail </a:t>
            </a:r>
            <a:r>
              <a:rPr lang="en-IN" dirty="0"/>
              <a:t>report &gt; XXXX - </a:t>
            </a:r>
            <a:r>
              <a:rPr lang="en-IN" dirty="0" smtClean="0"/>
              <a:t>CH129 </a:t>
            </a:r>
            <a:r>
              <a:rPr lang="en-IN" dirty="0"/>
              <a:t>- XXXX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3840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5745162"/>
          </a:xfrm>
        </p:spPr>
        <p:txBody>
          <a:bodyPr>
            <a:normAutofit fontScale="90000"/>
          </a:bodyPr>
          <a:lstStyle/>
          <a:p>
            <a:r>
              <a:rPr lang="en-IN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RBI </a:t>
            </a:r>
            <a:r>
              <a:rPr lang="en-IN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circulars/Notifications</a:t>
            </a:r>
            <a:br>
              <a:rPr lang="en-IN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IN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IN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COVID19 </a:t>
            </a:r>
            <a:r>
              <a:rPr lang="en-US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Regulatory Package </a:t>
            </a:r>
            <a:r>
              <a:rPr lang="en-US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I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 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27, 2020 </a:t>
            </a:r>
            <a:r>
              <a:rPr lang="en-I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April 17,2020</a:t>
            </a:r>
            <a:br>
              <a:rPr lang="en-I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23, </a:t>
            </a:r>
            <a: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b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August 06, 2020</a:t>
            </a:r>
            <a:b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7, 2020 </a:t>
            </a:r>
            <a:r>
              <a:rPr lang="en-I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en-IN" sz="4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841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609600"/>
            <a:ext cx="7772400" cy="5410200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COVID-19 – Regulatory 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Package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Special Mention Account (SMA) and Non-Performing Asset (NPA)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Rescheduling of Payments – Term Loans and Working Capital Facilities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Easing of Working Capital Financing 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13812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1104</TotalTime>
  <Words>846</Words>
  <Application>Microsoft Office PowerPoint</Application>
  <PresentationFormat>On-screen Show (4:3)</PresentationFormat>
  <Paragraphs>145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Tw Cen MT</vt:lpstr>
      <vt:lpstr>Droplet</vt:lpstr>
      <vt:lpstr>Branch Audit – a Practical approach including IRAC norms </vt:lpstr>
      <vt:lpstr>Disclaimers</vt:lpstr>
      <vt:lpstr>Areas covered</vt:lpstr>
      <vt:lpstr>CBS</vt:lpstr>
      <vt:lpstr>Finacle – Infosys </vt:lpstr>
      <vt:lpstr>Bancs - TCS</vt:lpstr>
      <vt:lpstr>Flexcube -  Oracle corporation </vt:lpstr>
      <vt:lpstr>RBI circulars/Notifications  COVID19 Regulatory Package  - March 27, 2020  - April 17,2020 - May 23, 2020 - August 06, 2020 - September 7, 2020 etc</vt:lpstr>
      <vt:lpstr>PowerPoint Presentation</vt:lpstr>
      <vt:lpstr>Advances type </vt:lpstr>
      <vt:lpstr>Advance related reports </vt:lpstr>
      <vt:lpstr>Cont…</vt:lpstr>
      <vt:lpstr>Cont…</vt:lpstr>
      <vt:lpstr>Cont…</vt:lpstr>
      <vt:lpstr>Parameters affecting the NPA classifications</vt:lpstr>
      <vt:lpstr>Others </vt:lpstr>
      <vt:lpstr>Recovery Method </vt:lpstr>
      <vt:lpstr>Deposit</vt:lpstr>
      <vt:lpstr>FOREX – (LFAR) </vt:lpstr>
      <vt:lpstr>Forex (FEMA Compliances) </vt:lpstr>
      <vt:lpstr>Fraudulent areas </vt:lpstr>
      <vt:lpstr>Few types of fraud found in Banking System </vt:lpstr>
      <vt:lpstr>PowerPoint Presentation</vt:lpstr>
      <vt:lpstr>Thank You  and  Take care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Audit – A Practical Approach</dc:title>
  <dc:creator>Administrator</dc:creator>
  <cp:lastModifiedBy>DELL</cp:lastModifiedBy>
  <cp:revision>52</cp:revision>
  <dcterms:created xsi:type="dcterms:W3CDTF">2006-08-16T00:00:00Z</dcterms:created>
  <dcterms:modified xsi:type="dcterms:W3CDTF">2021-03-27T05:34:23Z</dcterms:modified>
</cp:coreProperties>
</file>