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718" autoAdjust="0"/>
  </p:normalViewPr>
  <p:slideViewPr>
    <p:cSldViewPr>
      <p:cViewPr varScale="1">
        <p:scale>
          <a:sx n="70" d="100"/>
          <a:sy n="70" d="100"/>
        </p:scale>
        <p:origin x="-1386" y="-108"/>
      </p:cViewPr>
      <p:guideLst>
        <p:guide orient="horz" pos="2160"/>
        <p:guide pos="2880"/>
      </p:guideLst>
    </p:cSldViewPr>
  </p:slideViewPr>
  <p:outlineViewPr>
    <p:cViewPr>
      <p:scale>
        <a:sx n="33" d="100"/>
        <a:sy n="33" d="100"/>
      </p:scale>
      <p:origin x="0" y="1185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61FB43-AD65-4B7E-BBC0-640F69196DED}" type="datetimeFigureOut">
              <a:rPr lang="en-US" smtClean="0"/>
              <a:pPr/>
              <a:t>3/26/2021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3CE538-B162-4D31-BA03-769AB2546153}"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633CE538-B162-4D31-BA03-769AB2546153}" type="slidenum">
              <a:rPr lang="en-IN" smtClean="0"/>
              <a:pPr/>
              <a:t>3</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633CE538-B162-4D31-BA03-769AB2546153}" type="slidenum">
              <a:rPr lang="en-IN" smtClean="0"/>
              <a:pPr/>
              <a:t>8</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B560D79-DCE7-4AF5-B3D5-E3294B34AAE4}" type="datetimeFigureOut">
              <a:rPr lang="en-US" smtClean="0"/>
              <a:pPr/>
              <a:t>3/26/2021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830059-202D-4ED1-BF19-6CB95E9C44A2}"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B560D79-DCE7-4AF5-B3D5-E3294B34AAE4}" type="datetimeFigureOut">
              <a:rPr lang="en-US" smtClean="0"/>
              <a:pPr/>
              <a:t>3/26/2021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830059-202D-4ED1-BF19-6CB95E9C44A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B560D79-DCE7-4AF5-B3D5-E3294B34AAE4}" type="datetimeFigureOut">
              <a:rPr lang="en-US" smtClean="0"/>
              <a:pPr/>
              <a:t>3/26/2021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830059-202D-4ED1-BF19-6CB95E9C44A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B560D79-DCE7-4AF5-B3D5-E3294B34AAE4}" type="datetimeFigureOut">
              <a:rPr lang="en-US" smtClean="0"/>
              <a:pPr/>
              <a:t>3/26/2021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830059-202D-4ED1-BF19-6CB95E9C44A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560D79-DCE7-4AF5-B3D5-E3294B34AAE4}" type="datetimeFigureOut">
              <a:rPr lang="en-US" smtClean="0"/>
              <a:pPr/>
              <a:t>3/26/2021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830059-202D-4ED1-BF19-6CB95E9C44A2}"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B560D79-DCE7-4AF5-B3D5-E3294B34AAE4}" type="datetimeFigureOut">
              <a:rPr lang="en-US" smtClean="0"/>
              <a:pPr/>
              <a:t>3/26/2021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830059-202D-4ED1-BF19-6CB95E9C44A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B560D79-DCE7-4AF5-B3D5-E3294B34AAE4}" type="datetimeFigureOut">
              <a:rPr lang="en-US" smtClean="0"/>
              <a:pPr/>
              <a:t>3/26/2021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4830059-202D-4ED1-BF19-6CB95E9C44A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B560D79-DCE7-4AF5-B3D5-E3294B34AAE4}" type="datetimeFigureOut">
              <a:rPr lang="en-US" smtClean="0"/>
              <a:pPr/>
              <a:t>3/26/2021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4830059-202D-4ED1-BF19-6CB95E9C44A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560D79-DCE7-4AF5-B3D5-E3294B34AAE4}" type="datetimeFigureOut">
              <a:rPr lang="en-US" smtClean="0"/>
              <a:pPr/>
              <a:t>3/26/2021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4830059-202D-4ED1-BF19-6CB95E9C44A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560D79-DCE7-4AF5-B3D5-E3294B34AAE4}" type="datetimeFigureOut">
              <a:rPr lang="en-US" smtClean="0"/>
              <a:pPr/>
              <a:t>3/26/2021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830059-202D-4ED1-BF19-6CB95E9C44A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560D79-DCE7-4AF5-B3D5-E3294B34AAE4}" type="datetimeFigureOut">
              <a:rPr lang="en-US" smtClean="0"/>
              <a:pPr/>
              <a:t>3/26/2021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830059-202D-4ED1-BF19-6CB95E9C44A2}"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60D79-DCE7-4AF5-B3D5-E3294B34AAE4}" type="datetimeFigureOut">
              <a:rPr lang="en-US" smtClean="0"/>
              <a:pPr/>
              <a:t>3/26/2021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830059-202D-4ED1-BF19-6CB95E9C44A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DOCUMENTATION </a:t>
            </a:r>
            <a:endParaRPr lang="en-IN" dirty="0"/>
          </a:p>
        </p:txBody>
      </p:sp>
      <p:sp>
        <p:nvSpPr>
          <p:cNvPr id="3" name="Subtitle 2"/>
          <p:cNvSpPr>
            <a:spLocks noGrp="1"/>
          </p:cNvSpPr>
          <p:nvPr>
            <p:ph type="subTitle" idx="1"/>
          </p:nvPr>
        </p:nvSpPr>
        <p:spPr/>
        <p:txBody>
          <a:bodyPr/>
          <a:lstStyle/>
          <a:p>
            <a:r>
              <a:rPr lang="en-US" dirty="0" smtClean="0"/>
              <a:t>RELEVANCE TO BANK AUDIT</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dirty="0" smtClean="0"/>
              <a:t>Documents can not be executed by Insane and Insolvent declared by the court.</a:t>
            </a:r>
          </a:p>
          <a:p>
            <a:r>
              <a:rPr lang="en-US" dirty="0" smtClean="0"/>
              <a:t>Documents executed by minor although void as per contract act in the case of education loan wherein the loan documents executed by the guardian has to confirmed by the minor on attaining majority.</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Contd..</a:t>
            </a:r>
            <a:br>
              <a:rPr lang="en-US" dirty="0" smtClean="0"/>
            </a:b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Facilities extended to Limited Companies the charge created on fixed and floating assets  are to be registered with ROC within prescribed period  and the same has to be confirmed through search report.</a:t>
            </a:r>
          </a:p>
          <a:p>
            <a:r>
              <a:rPr lang="en-US" dirty="0" smtClean="0"/>
              <a:t>Multiple banking facilities/ Consortium lending is to be through Joint Lending Agreement and in case of individual lending documents periodic sharing of information is mandatory  among member banks.</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lstStyle/>
          <a:p>
            <a:r>
              <a:rPr lang="en-US" dirty="0" smtClean="0"/>
              <a:t>Each documents has a limitation period and within the period revival or Acknowledgement of debt with confirmation of balance has to be carried out. Failure to do within the prescribed period the documents will be time barred and cannot be accepted as an evidence in law.</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Documentation involved in </a:t>
            </a:r>
            <a:r>
              <a:rPr lang="en-US" smtClean="0"/>
              <a:t>different facilities</a:t>
            </a:r>
            <a:endParaRPr lang="en-IN"/>
          </a:p>
        </p:txBody>
      </p:sp>
      <p:sp>
        <p:nvSpPr>
          <p:cNvPr id="3" name="Content Placeholder 2"/>
          <p:cNvSpPr>
            <a:spLocks noGrp="1"/>
          </p:cNvSpPr>
          <p:nvPr>
            <p:ph idx="1"/>
          </p:nvPr>
        </p:nvSpPr>
        <p:spPr/>
        <p:txBody>
          <a:bodyPr/>
          <a:lstStyle/>
          <a:p>
            <a:r>
              <a:rPr lang="en-US" dirty="0" smtClean="0"/>
              <a:t>Documentation varies with different loan port folios. Basically bank lending is based on following segments</a:t>
            </a:r>
          </a:p>
          <a:p>
            <a:pPr>
              <a:buNone/>
            </a:pPr>
            <a:r>
              <a:rPr lang="en-US" dirty="0" smtClean="0"/>
              <a:t>    a. Personal Segment</a:t>
            </a:r>
          </a:p>
          <a:p>
            <a:pPr>
              <a:buNone/>
            </a:pPr>
            <a:r>
              <a:rPr lang="en-US" dirty="0" smtClean="0"/>
              <a:t>    b. Trade Finance and Corporate Lending</a:t>
            </a:r>
          </a:p>
          <a:p>
            <a:pPr>
              <a:buNone/>
            </a:pPr>
            <a:r>
              <a:rPr lang="en-US" dirty="0" smtClean="0"/>
              <a:t>    c.  Agricultural segment</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Segment Loan</a:t>
            </a:r>
            <a:endParaRPr lang="en-IN" dirty="0"/>
          </a:p>
        </p:txBody>
      </p:sp>
      <p:sp>
        <p:nvSpPr>
          <p:cNvPr id="3" name="Content Placeholder 2"/>
          <p:cNvSpPr>
            <a:spLocks noGrp="1"/>
          </p:cNvSpPr>
          <p:nvPr>
            <p:ph idx="1"/>
          </p:nvPr>
        </p:nvSpPr>
        <p:spPr/>
        <p:txBody>
          <a:bodyPr>
            <a:normAutofit fontScale="77500" lnSpcReduction="20000"/>
          </a:bodyPr>
          <a:lstStyle/>
          <a:p>
            <a:r>
              <a:rPr lang="en-US" dirty="0" smtClean="0"/>
              <a:t>Banks extend loan on personal segments for the following purposes</a:t>
            </a:r>
          </a:p>
          <a:p>
            <a:pPr>
              <a:buNone/>
            </a:pPr>
            <a:r>
              <a:rPr lang="en-US" dirty="0" smtClean="0"/>
              <a:t>    1. Personal expenditure:</a:t>
            </a:r>
          </a:p>
          <a:p>
            <a:pPr>
              <a:buNone/>
            </a:pPr>
            <a:r>
              <a:rPr lang="en-US" dirty="0" smtClean="0"/>
              <a:t>        Salaried classes loans are given based on 5 </a:t>
            </a:r>
          </a:p>
          <a:p>
            <a:pPr>
              <a:buNone/>
            </a:pPr>
            <a:r>
              <a:rPr lang="en-US" dirty="0" smtClean="0"/>
              <a:t>        times take home salary loan is extended for </a:t>
            </a:r>
          </a:p>
          <a:p>
            <a:pPr>
              <a:buNone/>
            </a:pPr>
            <a:r>
              <a:rPr lang="en-US" dirty="0" smtClean="0"/>
              <a:t>        personal expenditure. Normally extended </a:t>
            </a:r>
          </a:p>
          <a:p>
            <a:pPr>
              <a:buNone/>
            </a:pPr>
            <a:r>
              <a:rPr lang="en-US" dirty="0" smtClean="0"/>
              <a:t>        as  group loan wherein salary is routed </a:t>
            </a:r>
          </a:p>
          <a:p>
            <a:pPr>
              <a:buNone/>
            </a:pPr>
            <a:r>
              <a:rPr lang="en-US" dirty="0" smtClean="0"/>
              <a:t>        through the bank. Undertaking from the </a:t>
            </a:r>
          </a:p>
          <a:p>
            <a:pPr>
              <a:buNone/>
            </a:pPr>
            <a:r>
              <a:rPr lang="en-US" dirty="0" smtClean="0"/>
              <a:t>        employer for deducting  the  EMI from the</a:t>
            </a:r>
          </a:p>
          <a:p>
            <a:pPr>
              <a:buNone/>
            </a:pPr>
            <a:r>
              <a:rPr lang="en-US" dirty="0" smtClean="0"/>
              <a:t>        salary and to inform the bank the cessation </a:t>
            </a:r>
          </a:p>
          <a:p>
            <a:pPr>
              <a:buNone/>
            </a:pPr>
            <a:r>
              <a:rPr lang="en-US" dirty="0" smtClean="0"/>
              <a:t>        of the employee from the service if any and routing </a:t>
            </a:r>
          </a:p>
          <a:p>
            <a:pPr>
              <a:buNone/>
            </a:pPr>
            <a:r>
              <a:rPr lang="en-US" dirty="0" smtClean="0"/>
              <a:t>        of terminal benefits through the account </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IN" dirty="0"/>
          </a:p>
        </p:txBody>
      </p:sp>
      <p:sp>
        <p:nvSpPr>
          <p:cNvPr id="3" name="Content Placeholder 2"/>
          <p:cNvSpPr>
            <a:spLocks noGrp="1"/>
          </p:cNvSpPr>
          <p:nvPr>
            <p:ph idx="1"/>
          </p:nvPr>
        </p:nvSpPr>
        <p:spPr/>
        <p:txBody>
          <a:bodyPr>
            <a:normAutofit lnSpcReduction="10000"/>
          </a:bodyPr>
          <a:lstStyle/>
          <a:p>
            <a:r>
              <a:rPr lang="en-US" dirty="0" smtClean="0"/>
              <a:t>The documents obtained in this loans are</a:t>
            </a:r>
          </a:p>
          <a:p>
            <a:pPr>
              <a:buNone/>
            </a:pPr>
            <a:r>
              <a:rPr lang="en-US" dirty="0" smtClean="0"/>
              <a:t>    Demand Promissory Notes, Take Delivery Letter, Guarantee agreement from another employee, Salary Slip and Undertaking Letter from the employer.</a:t>
            </a:r>
          </a:p>
          <a:p>
            <a:pPr>
              <a:buNone/>
            </a:pPr>
            <a:r>
              <a:rPr lang="en-US" dirty="0" smtClean="0"/>
              <a:t>    In addition to the above regular documents applicable like CIBIL report, </a:t>
            </a:r>
            <a:r>
              <a:rPr lang="en-US" dirty="0" err="1" smtClean="0"/>
              <a:t>Kyc</a:t>
            </a:r>
            <a:r>
              <a:rPr lang="en-US" dirty="0" smtClean="0"/>
              <a:t> documents like Pan Card/Voters Card/</a:t>
            </a:r>
            <a:r>
              <a:rPr lang="en-US" dirty="0" err="1" smtClean="0"/>
              <a:t>Aadhar</a:t>
            </a:r>
            <a:r>
              <a:rPr lang="en-US" dirty="0" smtClean="0"/>
              <a:t> Card/ Passport etc..</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normAutofit lnSpcReduction="10000"/>
          </a:bodyPr>
          <a:lstStyle/>
          <a:p>
            <a:r>
              <a:rPr lang="en-US" dirty="0" smtClean="0"/>
              <a:t>In the case of business people and professionals the </a:t>
            </a:r>
            <a:r>
              <a:rPr lang="en-US" dirty="0" err="1" smtClean="0"/>
              <a:t>eligiblity</a:t>
            </a:r>
            <a:r>
              <a:rPr lang="en-US" dirty="0" smtClean="0"/>
              <a:t> is derived based on last three years IT return filed and eligible loan is derived based on the </a:t>
            </a:r>
            <a:r>
              <a:rPr lang="en-US" dirty="0" err="1" smtClean="0"/>
              <a:t>threshhold</a:t>
            </a:r>
            <a:r>
              <a:rPr lang="en-US" dirty="0" smtClean="0"/>
              <a:t> limit of Income. Some of the private banks decide  loan based on Cash in and Cash out position as per their bank statements. </a:t>
            </a:r>
          </a:p>
          <a:p>
            <a:r>
              <a:rPr lang="en-US" dirty="0" smtClean="0"/>
              <a:t>In all the cases the documents as mentioned for salaried class is applicable.</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lstStyle/>
          <a:p>
            <a:r>
              <a:rPr lang="en-US" dirty="0" smtClean="0"/>
              <a:t>Vehicle Loan</a:t>
            </a:r>
          </a:p>
          <a:p>
            <a:pPr>
              <a:buNone/>
            </a:pPr>
            <a:r>
              <a:rPr lang="en-US" dirty="0" smtClean="0"/>
              <a:t>     Vehicle loan is sanctioned for purchase of two </a:t>
            </a:r>
          </a:p>
          <a:p>
            <a:pPr>
              <a:buNone/>
            </a:pPr>
            <a:r>
              <a:rPr lang="en-US" dirty="0" smtClean="0"/>
              <a:t>     Wheelers , four wheelers and any other  </a:t>
            </a:r>
          </a:p>
          <a:p>
            <a:pPr>
              <a:buNone/>
            </a:pPr>
            <a:r>
              <a:rPr lang="en-US" dirty="0" smtClean="0"/>
              <a:t>     Vehicles.</a:t>
            </a:r>
          </a:p>
          <a:p>
            <a:pPr>
              <a:buNone/>
            </a:pPr>
            <a:r>
              <a:rPr lang="en-US" dirty="0" smtClean="0"/>
              <a:t>     Eligibility is decided based on re[</a:t>
            </a:r>
            <a:r>
              <a:rPr lang="en-US" dirty="0" err="1" smtClean="0"/>
              <a:t>ayment</a:t>
            </a:r>
            <a:r>
              <a:rPr lang="en-US" dirty="0" smtClean="0"/>
              <a:t> capacity. Normally 75% of the invoice value </a:t>
            </a:r>
          </a:p>
          <a:p>
            <a:pPr>
              <a:buNone/>
            </a:pPr>
            <a:r>
              <a:rPr lang="en-US" dirty="0" smtClean="0"/>
              <a:t>    is given as loan.</a:t>
            </a:r>
          </a:p>
          <a:p>
            <a:pPr>
              <a:buNone/>
            </a:pP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normAutofit fontScale="92500"/>
          </a:bodyPr>
          <a:lstStyle/>
          <a:p>
            <a:r>
              <a:rPr lang="en-US" dirty="0" smtClean="0"/>
              <a:t>Documents to be obtained</a:t>
            </a:r>
          </a:p>
          <a:p>
            <a:pPr>
              <a:buNone/>
            </a:pPr>
            <a:r>
              <a:rPr lang="en-US" dirty="0" smtClean="0"/>
              <a:t>    Demand Promissory Note and Take Delivery letter if the repayment option is within 36 months and Term Loan agreement if it is beyond 36 months. </a:t>
            </a:r>
          </a:p>
          <a:p>
            <a:pPr>
              <a:buNone/>
            </a:pPr>
            <a:r>
              <a:rPr lang="en-US" dirty="0" smtClean="0"/>
              <a:t>    Agreement for Hypothecation of Vehicles</a:t>
            </a:r>
          </a:p>
          <a:p>
            <a:pPr>
              <a:buNone/>
            </a:pPr>
            <a:r>
              <a:rPr lang="en-US" dirty="0" smtClean="0"/>
              <a:t>    Transfers forms of RTO such as Form No 29 and 31 . Form No 31 is for marking of lien by the bank and due acknowledgment from the RTO. Form No 35 for cancellation of lien .</a:t>
            </a:r>
          </a:p>
          <a:p>
            <a:pPr>
              <a:buNone/>
            </a:pP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normAutofit lnSpcReduction="10000"/>
          </a:bodyPr>
          <a:lstStyle/>
          <a:p>
            <a:r>
              <a:rPr lang="en-US" dirty="0" smtClean="0"/>
              <a:t>Copy of the RC book and verification in respect of hypothecation clause is incorporated.</a:t>
            </a:r>
          </a:p>
          <a:p>
            <a:r>
              <a:rPr lang="en-US" dirty="0" smtClean="0"/>
              <a:t>Copy of the insurance policy with bank clause in it.</a:t>
            </a:r>
          </a:p>
          <a:p>
            <a:r>
              <a:rPr lang="en-US" dirty="0" smtClean="0"/>
              <a:t>Copy of the vehicle invoice </a:t>
            </a:r>
          </a:p>
          <a:p>
            <a:r>
              <a:rPr lang="en-US" dirty="0" smtClean="0"/>
              <a:t>Confirmation in respect payment is done to the dealer with margin money by way of Demand Draft /NEFT</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Documentation</a:t>
            </a:r>
            <a:endParaRPr lang="en-IN" dirty="0"/>
          </a:p>
        </p:txBody>
      </p:sp>
      <p:sp>
        <p:nvSpPr>
          <p:cNvPr id="3" name="Content Placeholder 2"/>
          <p:cNvSpPr>
            <a:spLocks noGrp="1"/>
          </p:cNvSpPr>
          <p:nvPr>
            <p:ph idx="1"/>
          </p:nvPr>
        </p:nvSpPr>
        <p:spPr/>
        <p:txBody>
          <a:bodyPr/>
          <a:lstStyle/>
          <a:p>
            <a:r>
              <a:rPr lang="en-US" dirty="0" smtClean="0"/>
              <a:t>Documents are written record created for the purpose of evidencing the process of lending and acceptance of deposit.</a:t>
            </a:r>
          </a:p>
          <a:p>
            <a:r>
              <a:rPr lang="en-US" dirty="0" smtClean="0"/>
              <a:t>It evidences contract between Bank and Customer</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LOAN</a:t>
            </a:r>
            <a:endParaRPr lang="en-IN" dirty="0"/>
          </a:p>
        </p:txBody>
      </p:sp>
      <p:sp>
        <p:nvSpPr>
          <p:cNvPr id="3" name="Content Placeholder 2"/>
          <p:cNvSpPr>
            <a:spLocks noGrp="1"/>
          </p:cNvSpPr>
          <p:nvPr>
            <p:ph idx="1"/>
          </p:nvPr>
        </p:nvSpPr>
        <p:spPr/>
        <p:txBody>
          <a:bodyPr>
            <a:normAutofit lnSpcReduction="10000"/>
          </a:bodyPr>
          <a:lstStyle/>
          <a:p>
            <a:r>
              <a:rPr lang="en-US" dirty="0" smtClean="0"/>
              <a:t>Housing loan is extended for purchase of ready build houses/ flats or for purchase of land and construction thereon.</a:t>
            </a:r>
          </a:p>
          <a:p>
            <a:r>
              <a:rPr lang="en-US" dirty="0" smtClean="0"/>
              <a:t>The banks should conduct tracing of the title for 13/30 years by panel advocate and certificate on respect of legal enforceability  and </a:t>
            </a:r>
            <a:r>
              <a:rPr lang="en-US" dirty="0" err="1" smtClean="0"/>
              <a:t>marketablity</a:t>
            </a:r>
            <a:r>
              <a:rPr lang="en-US" dirty="0" smtClean="0"/>
              <a:t> to be obtained.</a:t>
            </a:r>
          </a:p>
          <a:p>
            <a:r>
              <a:rPr lang="en-US" dirty="0" smtClean="0"/>
              <a:t>The valuation in respect of property/land to be obtained from panel </a:t>
            </a:r>
            <a:r>
              <a:rPr lang="en-US" dirty="0" err="1" smtClean="0"/>
              <a:t>valuers</a:t>
            </a:r>
            <a:r>
              <a:rPr lang="en-US" dirty="0" smtClean="0"/>
              <a:t> .</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The eligibility for the loan is normally decided based on repayment capacity and value of the proposed property is only for secondary calculations.</a:t>
            </a:r>
          </a:p>
          <a:p>
            <a:r>
              <a:rPr lang="en-US" dirty="0" smtClean="0"/>
              <a:t>Documents to be obtained.</a:t>
            </a:r>
          </a:p>
          <a:p>
            <a:pPr>
              <a:buNone/>
            </a:pPr>
            <a:r>
              <a:rPr lang="en-US" dirty="0" smtClean="0"/>
              <a:t>    Term Loan Agreement, Guarantee Agreement,</a:t>
            </a:r>
          </a:p>
          <a:p>
            <a:pPr>
              <a:buNone/>
            </a:pPr>
            <a:r>
              <a:rPr lang="en-US" dirty="0" smtClean="0"/>
              <a:t>    Deed of Mortgage, Legal Opinion, Valuation certificate, if the property is a flat whether UDS of land is registered and tripartite agreement is entered between the Bank/Borrower/Builder is on record.</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lstStyle/>
          <a:p>
            <a:r>
              <a:rPr lang="en-US" dirty="0" smtClean="0"/>
              <a:t>The sanction letter should be strictly followed in respect of release of loan amount as per stage of construction. </a:t>
            </a:r>
          </a:p>
          <a:p>
            <a:r>
              <a:rPr lang="en-US" dirty="0" smtClean="0"/>
              <a:t>Once the loan is released in full whether assessment  for taxation is duly carried out by local authorities is to be ensured.</a:t>
            </a:r>
          </a:p>
          <a:p>
            <a:r>
              <a:rPr lang="en-US" dirty="0" smtClean="0"/>
              <a:t>Completion certificate and Tax paid receipt are duly held to be verified. </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normAutofit lnSpcReduction="10000"/>
          </a:bodyPr>
          <a:lstStyle/>
          <a:p>
            <a:r>
              <a:rPr lang="en-US" dirty="0" smtClean="0"/>
              <a:t>Mortgage Loan </a:t>
            </a:r>
          </a:p>
          <a:p>
            <a:pPr>
              <a:buNone/>
            </a:pPr>
            <a:r>
              <a:rPr lang="en-US" dirty="0" smtClean="0"/>
              <a:t>    This loan is given for various activities like consumption/ Marriage/ business development . While documentation part will be similar to Housing Loan care should be taken in respect of loan amount sanctioned since predominantly this type of loan is extended based on income and not on the value of the property.</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 Finance and Corporate Loan</a:t>
            </a:r>
            <a:endParaRPr lang="en-IN" dirty="0"/>
          </a:p>
        </p:txBody>
      </p:sp>
      <p:sp>
        <p:nvSpPr>
          <p:cNvPr id="3" name="Content Placeholder 2"/>
          <p:cNvSpPr>
            <a:spLocks noGrp="1"/>
          </p:cNvSpPr>
          <p:nvPr>
            <p:ph idx="1"/>
          </p:nvPr>
        </p:nvSpPr>
        <p:spPr/>
        <p:txBody>
          <a:bodyPr/>
          <a:lstStyle/>
          <a:p>
            <a:r>
              <a:rPr lang="en-US" dirty="0" smtClean="0"/>
              <a:t>Business community requires credit facilities from bankers for working capital requirement, Machinery requirements and certain contingent activities like bank Guarantee and Letter of credit etc..</a:t>
            </a:r>
          </a:p>
          <a:p>
            <a:r>
              <a:rPr lang="en-US" dirty="0" smtClean="0"/>
              <a:t>The above said requirements are given as a combined limit like Cash Credit Limit/ Term loan etc..</a:t>
            </a: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normAutofit fontScale="85000" lnSpcReduction="10000"/>
          </a:bodyPr>
          <a:lstStyle/>
          <a:p>
            <a:r>
              <a:rPr lang="en-US" dirty="0" smtClean="0"/>
              <a:t>Cash Credit is extended for working capital requirement and normally it is extended on primary securities like Stock/ Book Debt etc.</a:t>
            </a:r>
          </a:p>
          <a:p>
            <a:r>
              <a:rPr lang="en-US" dirty="0" smtClean="0"/>
              <a:t>Working capital is extended keeping some margin in respect of primary securities .</a:t>
            </a:r>
          </a:p>
          <a:p>
            <a:r>
              <a:rPr lang="en-US" dirty="0" smtClean="0"/>
              <a:t>The documentation part involves only obtaining Demand Promissory Note, Take delivery Letter, Hypothecation agreement in respect of Book debts/ Stock etc.., Guarantee agreement and if any collateral securities are specified documentation mentioned for Housing Loan to  be taken</a:t>
            </a: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lstStyle/>
          <a:p>
            <a:r>
              <a:rPr lang="en-US" dirty="0" smtClean="0"/>
              <a:t>Although the documentation part looks simple follow up of the loan and monitoring is very important in respect of this loan.</a:t>
            </a:r>
          </a:p>
          <a:p>
            <a:r>
              <a:rPr lang="en-US" dirty="0" smtClean="0"/>
              <a:t>Follow up action required are</a:t>
            </a:r>
          </a:p>
          <a:p>
            <a:pPr>
              <a:buNone/>
            </a:pPr>
            <a:r>
              <a:rPr lang="en-US" dirty="0" smtClean="0"/>
              <a:t>    Submission of stock statement in time and drawing power in respect of the limit is duly calculated based on the statement and physical verification .</a:t>
            </a:r>
          </a:p>
          <a:p>
            <a:pPr>
              <a:buNone/>
            </a:pP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lstStyle/>
          <a:p>
            <a:r>
              <a:rPr lang="en-US" dirty="0" smtClean="0"/>
              <a:t>Review and renewal of limit is carried out annually and required financial papers duly audited if submitted beyond the threshold limit insisted by the Government is carried out.</a:t>
            </a:r>
          </a:p>
          <a:p>
            <a:r>
              <a:rPr lang="en-US" dirty="0" smtClean="0"/>
              <a:t>Periodic unit visit report is held on record. </a:t>
            </a: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Cash Credit Limit in respect of Corporate Loan</a:t>
            </a:r>
            <a:endParaRPr lang="en-IN" dirty="0"/>
          </a:p>
        </p:txBody>
      </p:sp>
      <p:sp>
        <p:nvSpPr>
          <p:cNvPr id="3" name="Content Placeholder 2"/>
          <p:cNvSpPr>
            <a:spLocks noGrp="1"/>
          </p:cNvSpPr>
          <p:nvPr>
            <p:ph idx="1"/>
          </p:nvPr>
        </p:nvSpPr>
        <p:spPr/>
        <p:txBody>
          <a:bodyPr>
            <a:normAutofit lnSpcReduction="10000"/>
          </a:bodyPr>
          <a:lstStyle/>
          <a:p>
            <a:r>
              <a:rPr lang="en-US" dirty="0" smtClean="0"/>
              <a:t>Although Documentation procedure remains the same, if the total exposure of credit limit exceeds Rs.150 Cr the financing bank should insist on Consortium Loan by way of Joint Letter of Agreement by member banks. Confirmation in respect of holding of updated documents by the consortium leader should be held on record. The mortgage deed in respect of the collateral securities also to be confirmed.</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normAutofit fontScale="92500"/>
          </a:bodyPr>
          <a:lstStyle/>
          <a:p>
            <a:r>
              <a:rPr lang="en-US" dirty="0" smtClean="0"/>
              <a:t>Sharing of information on credit limit at periodic interval by the member banks to be verified.</a:t>
            </a:r>
          </a:p>
          <a:p>
            <a:r>
              <a:rPr lang="en-US" dirty="0" smtClean="0"/>
              <a:t>Valuation of securities as prescribed should  be carried and stock audit report conducted annually should be held on record. If the sanction letter insists on stock audit report to be carried out independently without adapting audit report conducted by the member banks the same has to be verified.</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Documentation</a:t>
            </a:r>
            <a:endParaRPr lang="en-IN" dirty="0"/>
          </a:p>
        </p:txBody>
      </p:sp>
      <p:sp>
        <p:nvSpPr>
          <p:cNvPr id="3" name="Content Placeholder 2"/>
          <p:cNvSpPr>
            <a:spLocks noGrp="1"/>
          </p:cNvSpPr>
          <p:nvPr>
            <p:ph idx="1"/>
          </p:nvPr>
        </p:nvSpPr>
        <p:spPr/>
        <p:txBody>
          <a:bodyPr/>
          <a:lstStyle/>
          <a:p>
            <a:r>
              <a:rPr lang="en-US" dirty="0" smtClean="0"/>
              <a:t>Acceptance of evidence in court of law for enforcing securities and other considerations.</a:t>
            </a:r>
          </a:p>
          <a:p>
            <a:r>
              <a:rPr lang="en-US" dirty="0" smtClean="0"/>
              <a:t>It identifies the </a:t>
            </a:r>
            <a:r>
              <a:rPr lang="en-US" dirty="0" err="1" smtClean="0"/>
              <a:t>borrwer</a:t>
            </a:r>
            <a:r>
              <a:rPr lang="en-US" dirty="0" smtClean="0"/>
              <a:t>/Guarantor/ Securities etc..</a:t>
            </a:r>
          </a:p>
          <a:p>
            <a:r>
              <a:rPr lang="en-US" dirty="0" smtClean="0"/>
              <a:t>The documents varies with the type of facilities offered.</a:t>
            </a:r>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 Loan </a:t>
            </a:r>
            <a:endParaRPr lang="en-IN" dirty="0"/>
          </a:p>
        </p:txBody>
      </p:sp>
      <p:sp>
        <p:nvSpPr>
          <p:cNvPr id="3" name="Content Placeholder 2"/>
          <p:cNvSpPr>
            <a:spLocks noGrp="1"/>
          </p:cNvSpPr>
          <p:nvPr>
            <p:ph idx="1"/>
          </p:nvPr>
        </p:nvSpPr>
        <p:spPr/>
        <p:txBody>
          <a:bodyPr>
            <a:normAutofit fontScale="92500"/>
          </a:bodyPr>
          <a:lstStyle/>
          <a:p>
            <a:r>
              <a:rPr lang="en-US" dirty="0" smtClean="0"/>
              <a:t>Business community and Corporate circle requires  credit limit for purchase of machineries.</a:t>
            </a:r>
          </a:p>
          <a:p>
            <a:r>
              <a:rPr lang="en-US" dirty="0" smtClean="0"/>
              <a:t>Documents to be obtained are Term Loan Agreement, Guarantee Agreement, Hypothecation agreement of Movable Machineries, Deed of Mortgage in respect of collateral securities.</a:t>
            </a:r>
          </a:p>
          <a:p>
            <a:r>
              <a:rPr lang="en-US" dirty="0" smtClean="0"/>
              <a:t>Invoice of the asset  purchased and confirmation of payment to the dealer .</a:t>
            </a: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Facilities in respect of bank Guarantee/ Letter of credit</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Business units may require this facility and although may not involve consideration instantly yet require documentation . The reason is any time this contingent liability may turnout to be  a financial liability and enforce our claim the same to be carried out.</a:t>
            </a:r>
          </a:p>
          <a:p>
            <a:r>
              <a:rPr lang="en-US" dirty="0" smtClean="0"/>
              <a:t>Documents involved are Term loan agreement also depicts combined limit sanctioned , Agreement in respect of Bank Guarantee extended, Agreement in respect of Inland Bill facilities etc..</a:t>
            </a: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lstStyle/>
          <a:p>
            <a:r>
              <a:rPr lang="en-US" dirty="0" smtClean="0"/>
              <a:t>The same procedure to be followed in respect  foreign letter of credit also.</a:t>
            </a:r>
          </a:p>
          <a:p>
            <a:r>
              <a:rPr lang="en-US" dirty="0" smtClean="0"/>
              <a:t>While scrutinizing whether terms of letter of credit is strictly followed by the financing banks should be ensured.</a:t>
            </a:r>
          </a:p>
          <a:p>
            <a:r>
              <a:rPr lang="en-US" dirty="0" smtClean="0"/>
              <a:t>No bank guarantee except to the Government extended beyond 10 years.</a:t>
            </a: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Agricultural Loan</a:t>
            </a:r>
            <a:endParaRPr lang="en-IN" dirty="0"/>
          </a:p>
        </p:txBody>
      </p:sp>
      <p:sp>
        <p:nvSpPr>
          <p:cNvPr id="3" name="Content Placeholder 2"/>
          <p:cNvSpPr>
            <a:spLocks noGrp="1"/>
          </p:cNvSpPr>
          <p:nvPr>
            <p:ph idx="1"/>
          </p:nvPr>
        </p:nvSpPr>
        <p:spPr/>
        <p:txBody>
          <a:bodyPr/>
          <a:lstStyle/>
          <a:p>
            <a:r>
              <a:rPr lang="en-US" dirty="0" smtClean="0"/>
              <a:t>The credit facility involves  Crop Loan by way of Cash Credit limit and Agricultural impediment loan by way of term loan.</a:t>
            </a:r>
          </a:p>
          <a:p>
            <a:r>
              <a:rPr lang="en-US" dirty="0" smtClean="0"/>
              <a:t>While documents for Cash Credit is similar to regular cash Credit like DPN, Take delivery letter, Hypothecation agreement of the crops, Mortgage Deed  for cases wherein the Crop Loan exceeds  the threshold limit.</a:t>
            </a:r>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lstStyle/>
          <a:p>
            <a:r>
              <a:rPr lang="en-US" dirty="0" smtClean="0"/>
              <a:t>The term loan is extended for agricultural development activities and also for machineries  . While financing Development activities norms laid by NABARD to be strictly followed. Documents involve Term loan agreement, Deed of Mortgage, Original Invoice of the impediments purchased and Insurance of the assets purchased to be checked.</a:t>
            </a:r>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Aspects in Documentation</a:t>
            </a:r>
            <a:endParaRPr lang="en-IN" dirty="0"/>
          </a:p>
        </p:txBody>
      </p:sp>
      <p:sp>
        <p:nvSpPr>
          <p:cNvPr id="3" name="Content Placeholder 2"/>
          <p:cNvSpPr>
            <a:spLocks noGrp="1"/>
          </p:cNvSpPr>
          <p:nvPr>
            <p:ph idx="1"/>
          </p:nvPr>
        </p:nvSpPr>
        <p:spPr/>
        <p:txBody>
          <a:bodyPr>
            <a:normAutofit lnSpcReduction="10000"/>
          </a:bodyPr>
          <a:lstStyle/>
          <a:p>
            <a:r>
              <a:rPr lang="en-US" dirty="0" smtClean="0"/>
              <a:t>The copy of the sanction letter and terms and condition is followed strictly.</a:t>
            </a:r>
          </a:p>
          <a:p>
            <a:r>
              <a:rPr lang="en-US" dirty="0" smtClean="0"/>
              <a:t>The process of any loan being </a:t>
            </a:r>
            <a:r>
              <a:rPr lang="en-US" dirty="0" err="1" smtClean="0"/>
              <a:t>centralsied</a:t>
            </a:r>
            <a:r>
              <a:rPr lang="en-US" dirty="0" smtClean="0"/>
              <a:t> nowadays whether the applicable process note is kept on record.</a:t>
            </a:r>
          </a:p>
          <a:p>
            <a:r>
              <a:rPr lang="en-US" dirty="0" smtClean="0"/>
              <a:t>LAP report, Grid Committee process note to be verified.</a:t>
            </a:r>
          </a:p>
          <a:p>
            <a:r>
              <a:rPr lang="en-US" dirty="0" smtClean="0"/>
              <a:t>CIBIL report is held on record with eligible score</a:t>
            </a:r>
          </a:p>
          <a:p>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lstStyle/>
          <a:p>
            <a:r>
              <a:rPr lang="en-US" dirty="0" smtClean="0"/>
              <a:t>Due Diligence in respect of new connection is carried out by the authorized agencies.</a:t>
            </a:r>
          </a:p>
          <a:p>
            <a:r>
              <a:rPr lang="en-US" dirty="0" smtClean="0"/>
              <a:t>Verification financial papers submitted are verified in the applicable site.</a:t>
            </a:r>
          </a:p>
          <a:p>
            <a:r>
              <a:rPr lang="en-US" dirty="0" err="1" smtClean="0"/>
              <a:t>Presanction</a:t>
            </a:r>
            <a:r>
              <a:rPr lang="en-US" dirty="0" smtClean="0"/>
              <a:t> Visit is carried out by the bank officials and also post sanction visits.</a:t>
            </a:r>
          </a:p>
          <a:p>
            <a:r>
              <a:rPr lang="en-US" dirty="0" smtClean="0"/>
              <a:t>All this papers are part of documents and due verification is to be carried out.</a:t>
            </a:r>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r>
              <a:rPr lang="en-US" dirty="0" smtClean="0"/>
              <a:t>                    </a:t>
            </a:r>
            <a:r>
              <a:rPr lang="en-US" sz="4400" i="1" dirty="0" smtClean="0"/>
              <a:t>THANKS A LOT </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Creation Of Documents</a:t>
            </a:r>
            <a:endParaRPr lang="en-IN" dirty="0"/>
          </a:p>
        </p:txBody>
      </p:sp>
      <p:sp>
        <p:nvSpPr>
          <p:cNvPr id="3" name="Content Placeholder 2"/>
          <p:cNvSpPr>
            <a:spLocks noGrp="1"/>
          </p:cNvSpPr>
          <p:nvPr>
            <p:ph idx="1"/>
          </p:nvPr>
        </p:nvSpPr>
        <p:spPr/>
        <p:txBody>
          <a:bodyPr/>
          <a:lstStyle/>
          <a:p>
            <a:r>
              <a:rPr lang="en-US" dirty="0" smtClean="0"/>
              <a:t>Documents have to be filled in the same handwriting or neatly typed.</a:t>
            </a:r>
          </a:p>
          <a:p>
            <a:r>
              <a:rPr lang="en-US" dirty="0" smtClean="0"/>
              <a:t>The documents should be physically executed by the customer</a:t>
            </a:r>
          </a:p>
          <a:p>
            <a:r>
              <a:rPr lang="en-US" dirty="0" smtClean="0"/>
              <a:t>The documents should be executed by the applicant for the loan or deposit. It can be executed by the power agents if the same is permitted in the power.</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lstStyle/>
          <a:p>
            <a:r>
              <a:rPr lang="en-US" dirty="0" smtClean="0"/>
              <a:t>The name of the applicant should be correctly spelt as in the KYC documents.</a:t>
            </a:r>
          </a:p>
          <a:p>
            <a:r>
              <a:rPr lang="en-US" dirty="0" smtClean="0"/>
              <a:t>Nature of facilities extended should be drafted in the documents.</a:t>
            </a:r>
          </a:p>
          <a:p>
            <a:r>
              <a:rPr lang="en-US" dirty="0" smtClean="0"/>
              <a:t>Limit sanctioned and Rate of Interest to be charged and method of charging should be correctly mentioned.</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Amount of loan and process of release should be invariably mentioned.</a:t>
            </a:r>
          </a:p>
          <a:p>
            <a:r>
              <a:rPr lang="en-US" dirty="0" smtClean="0"/>
              <a:t>Repayment method and if any holiday period is to be extended should be also incorporated in the documents. If interest to be </a:t>
            </a:r>
            <a:r>
              <a:rPr lang="en-US" dirty="0" err="1" smtClean="0"/>
              <a:t>cherged</a:t>
            </a:r>
            <a:r>
              <a:rPr lang="en-US" dirty="0" smtClean="0"/>
              <a:t> during holiday period the same has to be documented.</a:t>
            </a:r>
          </a:p>
          <a:p>
            <a:r>
              <a:rPr lang="en-US" dirty="0" smtClean="0"/>
              <a:t>In the case of running accounts like overdraft /Cash Credit the repayment clause should invariably mentioned whether by on demand payment or by Bullet repayment.</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lstStyle/>
          <a:p>
            <a:r>
              <a:rPr lang="en-US" dirty="0" smtClean="0"/>
              <a:t>Place of execution and date of execution should be invariably mentioned.</a:t>
            </a:r>
          </a:p>
          <a:p>
            <a:r>
              <a:rPr lang="en-US" dirty="0" smtClean="0"/>
              <a:t>Documents  to be stamped as per Indian Stamp Act should be stamped as per the concerned State Law.</a:t>
            </a:r>
          </a:p>
          <a:p>
            <a:r>
              <a:rPr lang="en-US" dirty="0" smtClean="0"/>
              <a:t>Documents requiring registration with statutory authorities should be effected accordingly</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lstStyle/>
          <a:p>
            <a:r>
              <a:rPr lang="en-US" dirty="0" smtClean="0"/>
              <a:t>Alterations in the documents written/ typed should be authenticated by the applicant with full signature and not by initials.</a:t>
            </a:r>
          </a:p>
          <a:p>
            <a:r>
              <a:rPr lang="en-US" dirty="0" smtClean="0"/>
              <a:t>No blank spaces should be left .</a:t>
            </a:r>
          </a:p>
          <a:p>
            <a:r>
              <a:rPr lang="en-US" dirty="0" smtClean="0"/>
              <a:t>Some documents require joint signature by the bank officials and the same has to be ascertained.</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Thump impressions in case of illiterate applicants should be witnessed by another literate person and the same should be evidenced stating the contents of the documents are </a:t>
            </a:r>
            <a:r>
              <a:rPr lang="en-US" dirty="0" err="1" smtClean="0"/>
              <a:t>explianed</a:t>
            </a:r>
            <a:r>
              <a:rPr lang="en-US" dirty="0" smtClean="0"/>
              <a:t> to the applicant</a:t>
            </a:r>
          </a:p>
          <a:p>
            <a:r>
              <a:rPr lang="en-US" dirty="0" smtClean="0"/>
              <a:t>Stamping of documents should be done at the time of execution of documents or prior to the execution and not after disbursements. The stamp affixed should be duly cancelled at the time of execution.</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TotalTime>
  <Words>2051</Words>
  <Application>Microsoft Office PowerPoint</Application>
  <PresentationFormat>On-screen Show (4:3)</PresentationFormat>
  <Paragraphs>186</Paragraphs>
  <Slides>37</Slides>
  <Notes>2</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DOCUMENTATION </vt:lpstr>
      <vt:lpstr>What is Documentation</vt:lpstr>
      <vt:lpstr>Why Documentation</vt:lpstr>
      <vt:lpstr>Creation Of Documents</vt:lpstr>
      <vt:lpstr>Contd..</vt:lpstr>
      <vt:lpstr>Contd..</vt:lpstr>
      <vt:lpstr>Contd..</vt:lpstr>
      <vt:lpstr>Contd..</vt:lpstr>
      <vt:lpstr>Contd..</vt:lpstr>
      <vt:lpstr>Contd…</vt:lpstr>
      <vt:lpstr>Contd.. </vt:lpstr>
      <vt:lpstr>Contd..</vt:lpstr>
      <vt:lpstr>Documentation involved in different facilities</vt:lpstr>
      <vt:lpstr>Personal Segment Loan</vt:lpstr>
      <vt:lpstr>Contd…</vt:lpstr>
      <vt:lpstr>Contd..</vt:lpstr>
      <vt:lpstr>Contd..</vt:lpstr>
      <vt:lpstr>Contd..</vt:lpstr>
      <vt:lpstr>Contd..</vt:lpstr>
      <vt:lpstr>HOUSING LOAN</vt:lpstr>
      <vt:lpstr>Contd..</vt:lpstr>
      <vt:lpstr>Contd..</vt:lpstr>
      <vt:lpstr>Contd..</vt:lpstr>
      <vt:lpstr>Trade Finance and Corporate Loan</vt:lpstr>
      <vt:lpstr>Contd..</vt:lpstr>
      <vt:lpstr>Contd..</vt:lpstr>
      <vt:lpstr>Contd..</vt:lpstr>
      <vt:lpstr>Cash Credit Limit in respect of Corporate Loan</vt:lpstr>
      <vt:lpstr>Contd..</vt:lpstr>
      <vt:lpstr>Term Loan </vt:lpstr>
      <vt:lpstr>Facilities in respect of bank Guarantee/ Letter of credit</vt:lpstr>
      <vt:lpstr>Contd..</vt:lpstr>
      <vt:lpstr>Agricultural Loan</vt:lpstr>
      <vt:lpstr>Contd..</vt:lpstr>
      <vt:lpstr>General Aspects in Documentation</vt:lpstr>
      <vt:lpstr>Contd..</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DOCUMENTATION</dc:title>
  <dc:creator>admin</dc:creator>
  <cp:lastModifiedBy>admin</cp:lastModifiedBy>
  <cp:revision>25</cp:revision>
  <dcterms:created xsi:type="dcterms:W3CDTF">2021-03-24T14:00:31Z</dcterms:created>
  <dcterms:modified xsi:type="dcterms:W3CDTF">2021-03-26T00:13:56Z</dcterms:modified>
</cp:coreProperties>
</file>