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3"/>
  </p:notesMasterIdLst>
  <p:sldIdLst>
    <p:sldId id="256" r:id="rId2"/>
    <p:sldId id="257" r:id="rId3"/>
    <p:sldId id="283" r:id="rId4"/>
    <p:sldId id="284" r:id="rId5"/>
    <p:sldId id="285" r:id="rId6"/>
    <p:sldId id="286" r:id="rId7"/>
    <p:sldId id="288" r:id="rId8"/>
    <p:sldId id="289" r:id="rId9"/>
    <p:sldId id="290" r:id="rId10"/>
    <p:sldId id="291" r:id="rId11"/>
    <p:sldId id="287" r:id="rId12"/>
    <p:sldId id="292" r:id="rId13"/>
    <p:sldId id="294" r:id="rId14"/>
    <p:sldId id="295" r:id="rId15"/>
    <p:sldId id="296" r:id="rId16"/>
    <p:sldId id="297" r:id="rId17"/>
    <p:sldId id="293" r:id="rId18"/>
    <p:sldId id="298" r:id="rId19"/>
    <p:sldId id="299" r:id="rId20"/>
    <p:sldId id="300" r:id="rId21"/>
    <p:sldId id="301" r:id="rId22"/>
    <p:sldId id="302" r:id="rId23"/>
    <p:sldId id="303" r:id="rId24"/>
    <p:sldId id="304" r:id="rId25"/>
    <p:sldId id="305" r:id="rId26"/>
    <p:sldId id="306" r:id="rId27"/>
    <p:sldId id="307" r:id="rId28"/>
    <p:sldId id="308" r:id="rId29"/>
    <p:sldId id="309" r:id="rId30"/>
    <p:sldId id="310" r:id="rId31"/>
    <p:sldId id="311" r:id="rId32"/>
    <p:sldId id="312" r:id="rId33"/>
    <p:sldId id="282" r:id="rId34"/>
    <p:sldId id="314" r:id="rId35"/>
    <p:sldId id="315" r:id="rId36"/>
    <p:sldId id="316" r:id="rId37"/>
    <p:sldId id="317" r:id="rId38"/>
    <p:sldId id="318" r:id="rId39"/>
    <p:sldId id="319" r:id="rId40"/>
    <p:sldId id="320" r:id="rId41"/>
    <p:sldId id="321" r:id="rId42"/>
    <p:sldId id="322" r:id="rId43"/>
    <p:sldId id="323" r:id="rId44"/>
    <p:sldId id="324" r:id="rId45"/>
    <p:sldId id="325" r:id="rId46"/>
    <p:sldId id="326" r:id="rId47"/>
    <p:sldId id="327" r:id="rId48"/>
    <p:sldId id="328" r:id="rId49"/>
    <p:sldId id="329" r:id="rId50"/>
    <p:sldId id="313" r:id="rId51"/>
    <p:sldId id="280"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625" autoAdjust="0"/>
  </p:normalViewPr>
  <p:slideViewPr>
    <p:cSldViewPr>
      <p:cViewPr>
        <p:scale>
          <a:sx n="110" d="100"/>
          <a:sy n="110" d="100"/>
        </p:scale>
        <p:origin x="32" y="-20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FC95A8-EF65-48BE-8EFA-26509E9FCCCF}" type="datetimeFigureOut">
              <a:rPr lang="en-US" smtClean="0"/>
              <a:t>3/19/2021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84C913-1468-43FD-8065-F438CFA3EB26}" type="slidenum">
              <a:rPr lang="en-US" smtClean="0"/>
              <a:t>‹#›</a:t>
            </a:fld>
            <a:endParaRPr lang="en-US"/>
          </a:p>
        </p:txBody>
      </p:sp>
    </p:spTree>
    <p:extLst>
      <p:ext uri="{BB962C8B-B14F-4D97-AF65-F5344CB8AC3E}">
        <p14:creationId xmlns:p14="http://schemas.microsoft.com/office/powerpoint/2010/main" val="2798869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5706E6B-B233-4DA7-AB28-378E42392D70}" type="datetime1">
              <a:rPr lang="en-US" smtClean="0"/>
              <a:t>3/19/2021</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AE221C-676C-4409-9573-EC21FC7AF56B}" type="datetime1">
              <a:rPr lang="en-US" smtClean="0"/>
              <a:t>3/19/2021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5D54EF-D5E1-4B07-B89F-938B5F62020E}" type="datetime1">
              <a:rPr lang="en-US" smtClean="0"/>
              <a:t>3/19/2021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F5E557D0-5689-4986-A265-7B6F4EB869AB}" type="datetime1">
              <a:rPr lang="en-US" smtClean="0"/>
              <a:t>3/19/2021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C3130B-E032-4B9D-B634-8CCDA679A34B}" type="datetime1">
              <a:rPr lang="en-US" smtClean="0"/>
              <a:t>3/19/2021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3791E33F-A49B-490F-ADF5-F54BB927C578}" type="datetime1">
              <a:rPr lang="en-US" smtClean="0"/>
              <a:t>3/19/2021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631F796-D16F-4307-A50D-69BE5E4514A5}" type="datetime1">
              <a:rPr lang="en-US" smtClean="0"/>
              <a:t>3/19/2021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3100A2B-E44C-4711-A4D2-0C8A1B859FA7}" type="datetime1">
              <a:rPr lang="en-US" smtClean="0"/>
              <a:t>3/19/2021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0113C3-255B-4148-8DB8-A7DAADEAB6CC}" type="datetime1">
              <a:rPr lang="en-US" smtClean="0"/>
              <a:t>3/19/2021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DD370B-5AF4-46C0-AC77-4995F76133B8}" type="datetime1">
              <a:rPr lang="en-US" smtClean="0"/>
              <a:t>3/19/2021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EB7A09-C6B7-4B07-A9D6-A802D0BC0AFD}" type="datetime1">
              <a:rPr lang="en-US" smtClean="0"/>
              <a:t>3/19/2021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5CE79EC-20E5-46FC-82D5-1A69E796A98D}" type="datetime1">
              <a:rPr lang="en-US" smtClean="0"/>
              <a:t>3/19/2021</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6F15528-21DE-4FAA-801E-634DDDAF4B2B}" type="slidenum">
              <a:rPr lang="en-US" smtClean="0"/>
              <a:pPr/>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90000"/>
                <a:lumOff val="10000"/>
              </a:schemeClr>
            </a:gs>
            <a:gs pos="52000">
              <a:schemeClr val="bg1">
                <a:tint val="90000"/>
                <a:shade val="90000"/>
                <a:satMod val="200000"/>
              </a:schemeClr>
            </a:gs>
            <a:gs pos="92000">
              <a:schemeClr val="bg1">
                <a:tint val="90000"/>
                <a:shade val="70000"/>
                <a:satMod val="250000"/>
              </a:schemeClr>
            </a:gs>
          </a:gsLst>
          <a:lin ang="2700000" scaled="1"/>
          <a:tileRect/>
        </a:gradFill>
        <a:effectLst/>
      </p:bgPr>
    </p:bg>
    <p:spTree>
      <p:nvGrpSpPr>
        <p:cNvPr id="1" name=""/>
        <p:cNvGrpSpPr/>
        <p:nvPr/>
      </p:nvGrpSpPr>
      <p:grpSpPr>
        <a:xfrm>
          <a:off x="0" y="0"/>
          <a:ext cx="0" cy="0"/>
          <a:chOff x="0" y="0"/>
          <a:chExt cx="0" cy="0"/>
        </a:xfrm>
      </p:grpSpPr>
      <p:sp>
        <p:nvSpPr>
          <p:cNvPr id="4" name="TextBox 3"/>
          <p:cNvSpPr txBox="1"/>
          <p:nvPr/>
        </p:nvSpPr>
        <p:spPr>
          <a:xfrm>
            <a:off x="685800" y="2057399"/>
            <a:ext cx="7811414" cy="4124206"/>
          </a:xfrm>
          <a:prstGeom prst="rect">
            <a:avLst/>
          </a:prstGeom>
          <a:noFill/>
        </p:spPr>
        <p:txBody>
          <a:bodyPr wrap="square" rtlCol="0">
            <a:spAutoFit/>
          </a:bodyPr>
          <a:lstStyle/>
          <a:p>
            <a:pPr algn="ctr"/>
            <a:r>
              <a:rPr lang="en-US" sz="3200" b="1" dirty="0" smtClean="0">
                <a:solidFill>
                  <a:schemeClr val="tx2">
                    <a:lumMod val="75000"/>
                  </a:schemeClr>
                </a:solidFill>
                <a:latin typeface="Sylfaen" pitchFamily="18" charset="0"/>
              </a:rPr>
              <a:t>Overview of Internal Financial Control over Financial Reporting and IRAC Norms</a:t>
            </a:r>
          </a:p>
          <a:p>
            <a:pPr algn="ctr"/>
            <a:endParaRPr lang="en-US" sz="2000" b="1" dirty="0" smtClean="0">
              <a:solidFill>
                <a:schemeClr val="tx2">
                  <a:lumMod val="75000"/>
                </a:schemeClr>
              </a:solidFill>
              <a:latin typeface="Trebuchet MS" pitchFamily="34" charset="0"/>
            </a:endParaRPr>
          </a:p>
          <a:p>
            <a:pPr algn="ctr"/>
            <a:r>
              <a:rPr lang="en-US" sz="1400" dirty="0">
                <a:solidFill>
                  <a:schemeClr val="tx2">
                    <a:lumMod val="75000"/>
                  </a:schemeClr>
                </a:solidFill>
                <a:latin typeface="Sylfaen" pitchFamily="18" charset="0"/>
              </a:rPr>
              <a:t>by </a:t>
            </a:r>
          </a:p>
          <a:p>
            <a:pPr algn="ctr"/>
            <a:r>
              <a:rPr lang="en-US" sz="2000" b="1" dirty="0">
                <a:solidFill>
                  <a:schemeClr val="tx2">
                    <a:lumMod val="75000"/>
                  </a:schemeClr>
                </a:solidFill>
                <a:latin typeface="Sylfaen" pitchFamily="18" charset="0"/>
              </a:rPr>
              <a:t>A Gopalakrishnan, B.Sc., FCA, CISA, DISA</a:t>
            </a:r>
          </a:p>
          <a:p>
            <a:pPr algn="ctr"/>
            <a:endParaRPr lang="en-US" sz="2000" b="1" dirty="0" smtClean="0">
              <a:solidFill>
                <a:schemeClr val="tx2">
                  <a:lumMod val="75000"/>
                </a:schemeClr>
              </a:solidFill>
              <a:latin typeface="Trebuchet MS" pitchFamily="34" charset="0"/>
            </a:endParaRPr>
          </a:p>
          <a:p>
            <a:pPr algn="ctr"/>
            <a:r>
              <a:rPr lang="en-US" sz="2000" b="1" dirty="0" smtClean="0">
                <a:solidFill>
                  <a:schemeClr val="tx2">
                    <a:lumMod val="75000"/>
                  </a:schemeClr>
                </a:solidFill>
                <a:latin typeface="Trebuchet MS" pitchFamily="34" charset="0"/>
              </a:rPr>
              <a:t> </a:t>
            </a:r>
          </a:p>
          <a:p>
            <a:pPr algn="ctr"/>
            <a:r>
              <a:rPr lang="en-US" dirty="0" smtClean="0">
                <a:solidFill>
                  <a:schemeClr val="tx2">
                    <a:lumMod val="75000"/>
                  </a:schemeClr>
                </a:solidFill>
                <a:latin typeface="Sylfaen" pitchFamily="18" charset="0"/>
              </a:rPr>
              <a:t>One Day CPE Seminar</a:t>
            </a:r>
          </a:p>
          <a:p>
            <a:pPr algn="ctr"/>
            <a:r>
              <a:rPr lang="en-US" sz="1600" dirty="0" smtClean="0">
                <a:solidFill>
                  <a:schemeClr val="tx2">
                    <a:lumMod val="75000"/>
                  </a:schemeClr>
                </a:solidFill>
                <a:latin typeface="Sylfaen" pitchFamily="18" charset="0"/>
              </a:rPr>
              <a:t>Friday, 19</a:t>
            </a:r>
            <a:r>
              <a:rPr lang="en-US" sz="1600" baseline="30000" dirty="0" smtClean="0">
                <a:solidFill>
                  <a:schemeClr val="tx2">
                    <a:lumMod val="75000"/>
                  </a:schemeClr>
                </a:solidFill>
                <a:latin typeface="Sylfaen" pitchFamily="18" charset="0"/>
              </a:rPr>
              <a:t>th</a:t>
            </a:r>
            <a:r>
              <a:rPr lang="en-US" sz="1600" baseline="30000" dirty="0">
                <a:solidFill>
                  <a:schemeClr val="tx2">
                    <a:lumMod val="75000"/>
                  </a:schemeClr>
                </a:solidFill>
                <a:latin typeface="Sylfaen" pitchFamily="18" charset="0"/>
              </a:rPr>
              <a:t> </a:t>
            </a:r>
            <a:r>
              <a:rPr lang="en-US" sz="1600" dirty="0">
                <a:solidFill>
                  <a:schemeClr val="tx2">
                    <a:lumMod val="75000"/>
                  </a:schemeClr>
                </a:solidFill>
                <a:latin typeface="Sylfaen" pitchFamily="18" charset="0"/>
              </a:rPr>
              <a:t>March, 2021 </a:t>
            </a:r>
            <a:endParaRPr lang="en-US" sz="1600" dirty="0" smtClean="0">
              <a:solidFill>
                <a:schemeClr val="tx2">
                  <a:lumMod val="75000"/>
                </a:schemeClr>
              </a:solidFill>
              <a:latin typeface="Sylfaen" pitchFamily="18" charset="0"/>
            </a:endParaRPr>
          </a:p>
          <a:p>
            <a:pPr algn="ctr"/>
            <a:r>
              <a:rPr lang="en-US" sz="1600" dirty="0" smtClean="0">
                <a:solidFill>
                  <a:schemeClr val="tx2">
                    <a:lumMod val="75000"/>
                  </a:schemeClr>
                </a:solidFill>
                <a:latin typeface="Sylfaen" pitchFamily="18" charset="0"/>
              </a:rPr>
              <a:t>9.00 AM </a:t>
            </a:r>
            <a:r>
              <a:rPr lang="en-US" sz="1600" dirty="0">
                <a:solidFill>
                  <a:schemeClr val="tx2">
                    <a:lumMod val="75000"/>
                  </a:schemeClr>
                </a:solidFill>
                <a:latin typeface="Sylfaen" pitchFamily="18" charset="0"/>
              </a:rPr>
              <a:t>to </a:t>
            </a:r>
            <a:r>
              <a:rPr lang="en-US" sz="1600" dirty="0" smtClean="0">
                <a:solidFill>
                  <a:schemeClr val="tx2">
                    <a:lumMod val="75000"/>
                  </a:schemeClr>
                </a:solidFill>
                <a:latin typeface="Sylfaen" pitchFamily="18" charset="0"/>
              </a:rPr>
              <a:t>04.30 PM</a:t>
            </a:r>
            <a:endParaRPr lang="en-US" sz="1600" dirty="0" smtClean="0">
              <a:solidFill>
                <a:schemeClr val="tx2">
                  <a:lumMod val="75000"/>
                </a:schemeClr>
              </a:solidFill>
              <a:latin typeface="Trebuchet MS" panose="020B0603020202020204" pitchFamily="34" charset="0"/>
            </a:endParaRPr>
          </a:p>
          <a:p>
            <a:pPr algn="ctr"/>
            <a:endParaRPr lang="en-US" dirty="0" smtClean="0">
              <a:solidFill>
                <a:schemeClr val="tx2">
                  <a:lumMod val="75000"/>
                </a:schemeClr>
              </a:solidFill>
              <a:latin typeface="Sylfaen" pitchFamily="18" charset="0"/>
            </a:endParaRPr>
          </a:p>
          <a:p>
            <a:pPr algn="ctr"/>
            <a:r>
              <a:rPr lang="en-US" dirty="0" smtClean="0">
                <a:solidFill>
                  <a:schemeClr val="tx2">
                    <a:lumMod val="75000"/>
                  </a:schemeClr>
                </a:solidFill>
                <a:latin typeface="Sylfaen" pitchFamily="18" charset="0"/>
              </a:rPr>
              <a:t>Organized by</a:t>
            </a:r>
            <a:endParaRPr lang="en-US" dirty="0">
              <a:solidFill>
                <a:schemeClr val="tx2">
                  <a:lumMod val="75000"/>
                </a:schemeClr>
              </a:solidFill>
              <a:latin typeface="Sylfaen" pitchFamily="18" charset="0"/>
            </a:endParaRPr>
          </a:p>
          <a:p>
            <a:pPr algn="ctr"/>
            <a:r>
              <a:rPr lang="en-IN" b="1" dirty="0" smtClean="0">
                <a:solidFill>
                  <a:schemeClr val="tx2">
                    <a:lumMod val="75000"/>
                  </a:schemeClr>
                </a:solidFill>
                <a:latin typeface="Sylfaen" pitchFamily="18" charset="0"/>
              </a:rPr>
              <a:t>Ernakulam Branch of  SIRC of ICAI</a:t>
            </a:r>
            <a:endParaRPr lang="en-US" b="1" dirty="0">
              <a:solidFill>
                <a:schemeClr val="tx2">
                  <a:lumMod val="75000"/>
                </a:schemeClr>
              </a:solidFill>
              <a:latin typeface="Sylfaen"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0" y="457200"/>
            <a:ext cx="1524000" cy="1371600"/>
          </a:xfrm>
          <a:prstGeom prst="rect">
            <a:avLst/>
          </a:prstGeom>
        </p:spPr>
      </p:pic>
    </p:spTree>
    <p:extLst>
      <p:ext uri="{BB962C8B-B14F-4D97-AF65-F5344CB8AC3E}">
        <p14:creationId xmlns:p14="http://schemas.microsoft.com/office/powerpoint/2010/main" val="37321488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04800"/>
            <a:ext cx="8382000" cy="6247864"/>
          </a:xfrm>
          <a:prstGeom prst="rect">
            <a:avLst/>
          </a:prstGeom>
          <a:noFill/>
        </p:spPr>
        <p:txBody>
          <a:bodyPr wrap="square" rtlCol="0">
            <a:spAutoFit/>
          </a:bodyPr>
          <a:lstStyle/>
          <a:p>
            <a:pPr algn="r"/>
            <a:r>
              <a:rPr lang="en-IN" sz="2000" b="1" dirty="0" smtClean="0">
                <a:solidFill>
                  <a:schemeClr val="tx2">
                    <a:lumMod val="75000"/>
                  </a:schemeClr>
                </a:solidFill>
                <a:latin typeface="Sylfaen" pitchFamily="18" charset="0"/>
              </a:rPr>
              <a:t>Contd…</a:t>
            </a:r>
            <a:r>
              <a:rPr lang="en-IN" sz="2000" dirty="0" smtClean="0">
                <a:solidFill>
                  <a:schemeClr val="tx2">
                    <a:lumMod val="75000"/>
                  </a:schemeClr>
                </a:solidFill>
                <a:latin typeface="Sylfaen" pitchFamily="18" charset="0"/>
              </a:rPr>
              <a:t> </a:t>
            </a:r>
          </a:p>
          <a:p>
            <a:pPr algn="just">
              <a:buFont typeface="Wingdings"/>
              <a:buChar char="Ø"/>
            </a:pPr>
            <a:r>
              <a:rPr lang="en-IN" sz="2000" dirty="0" smtClean="0">
                <a:solidFill>
                  <a:schemeClr val="tx2">
                    <a:lumMod val="75000"/>
                  </a:schemeClr>
                </a:solidFill>
                <a:latin typeface="Sylfaen" pitchFamily="18" charset="0"/>
              </a:rPr>
              <a:t>Cash </a:t>
            </a:r>
            <a:r>
              <a:rPr lang="en-IN" sz="2000" dirty="0">
                <a:solidFill>
                  <a:schemeClr val="tx2">
                    <a:lumMod val="75000"/>
                  </a:schemeClr>
                </a:solidFill>
                <a:latin typeface="Sylfaen" pitchFamily="18" charset="0"/>
              </a:rPr>
              <a:t>Credit Account – Key Factors:</a:t>
            </a:r>
            <a:endParaRPr lang="en-US" sz="2000" dirty="0">
              <a:solidFill>
                <a:schemeClr val="tx2">
                  <a:lumMod val="75000"/>
                </a:schemeClr>
              </a:solidFill>
              <a:latin typeface="Sylfaen" pitchFamily="18" charset="0"/>
            </a:endParaRPr>
          </a:p>
          <a:p>
            <a:pPr marL="720725" lvl="1" indent="-263525" algn="just">
              <a:buFont typeface="Wingdings"/>
              <a:buChar char="ü"/>
            </a:pPr>
            <a:r>
              <a:rPr lang="en-IN" sz="2000" dirty="0">
                <a:solidFill>
                  <a:schemeClr val="tx2">
                    <a:lumMod val="75000"/>
                  </a:schemeClr>
                </a:solidFill>
                <a:latin typeface="Sylfaen" pitchFamily="18" charset="0"/>
              </a:rPr>
              <a:t>Computation of Drawing Power with reference to Current Assets and Current Liabilities, Treatment of Sundry Creditors, advance from customers, advance against purchase of raw materials, statutory </a:t>
            </a:r>
            <a:r>
              <a:rPr lang="en-IN" sz="2000" dirty="0" smtClean="0">
                <a:solidFill>
                  <a:schemeClr val="tx2">
                    <a:lumMod val="75000"/>
                  </a:schemeClr>
                </a:solidFill>
                <a:latin typeface="Sylfaen" pitchFamily="18" charset="0"/>
              </a:rPr>
              <a:t>liabilities</a:t>
            </a:r>
          </a:p>
          <a:p>
            <a:pPr marL="720725" lvl="1" indent="-263525" algn="just">
              <a:buFont typeface="Wingdings"/>
              <a:buChar char="ü"/>
            </a:pPr>
            <a:endParaRPr lang="en-US" sz="2000" dirty="0" smtClean="0">
              <a:solidFill>
                <a:schemeClr val="tx2">
                  <a:lumMod val="75000"/>
                </a:schemeClr>
              </a:solidFill>
              <a:latin typeface="Sylfaen" pitchFamily="18" charset="0"/>
            </a:endParaRPr>
          </a:p>
          <a:p>
            <a:pPr marL="720725" lvl="1" indent="-263525" algn="just">
              <a:buFont typeface="Wingdings"/>
              <a:buChar char="ü"/>
            </a:pPr>
            <a:r>
              <a:rPr lang="en-IN" sz="2000" dirty="0" smtClean="0">
                <a:solidFill>
                  <a:schemeClr val="tx2">
                    <a:lumMod val="75000"/>
                  </a:schemeClr>
                </a:solidFill>
                <a:latin typeface="Sylfaen" pitchFamily="18" charset="0"/>
              </a:rPr>
              <a:t>Advances </a:t>
            </a:r>
            <a:r>
              <a:rPr lang="en-IN" sz="2000" dirty="0">
                <a:solidFill>
                  <a:schemeClr val="tx2">
                    <a:lumMod val="75000"/>
                  </a:schemeClr>
                </a:solidFill>
                <a:latin typeface="Sylfaen" pitchFamily="18" charset="0"/>
              </a:rPr>
              <a:t>to MSME sector - Proper Classification of MSME Advance and Restructuring as per revised RBI </a:t>
            </a:r>
            <a:r>
              <a:rPr lang="en-IN" sz="2000" dirty="0" smtClean="0">
                <a:solidFill>
                  <a:schemeClr val="tx2">
                    <a:lumMod val="75000"/>
                  </a:schemeClr>
                </a:solidFill>
                <a:latin typeface="Sylfaen" pitchFamily="18" charset="0"/>
              </a:rPr>
              <a:t>guidelines</a:t>
            </a:r>
          </a:p>
          <a:p>
            <a:pPr marL="720725" lvl="1" indent="-263525" algn="just">
              <a:buFont typeface="Wingdings"/>
              <a:buChar char="ü"/>
            </a:pPr>
            <a:endParaRPr lang="en-IN" sz="2000" dirty="0" smtClean="0">
              <a:solidFill>
                <a:schemeClr val="tx2">
                  <a:lumMod val="75000"/>
                </a:schemeClr>
              </a:solidFill>
              <a:latin typeface="Sylfaen" pitchFamily="18" charset="0"/>
            </a:endParaRPr>
          </a:p>
          <a:p>
            <a:pPr marL="720725" lvl="1" indent="-263525" algn="just">
              <a:buFont typeface="Wingdings"/>
              <a:buChar char="ü"/>
            </a:pPr>
            <a:r>
              <a:rPr lang="en-IN" sz="2000" dirty="0" smtClean="0">
                <a:solidFill>
                  <a:schemeClr val="tx2">
                    <a:lumMod val="75000"/>
                  </a:schemeClr>
                </a:solidFill>
                <a:latin typeface="Sylfaen" pitchFamily="18" charset="0"/>
              </a:rPr>
              <a:t>Stock </a:t>
            </a:r>
            <a:r>
              <a:rPr lang="en-IN" sz="2000" dirty="0">
                <a:solidFill>
                  <a:schemeClr val="tx2">
                    <a:lumMod val="75000"/>
                  </a:schemeClr>
                </a:solidFill>
                <a:latin typeface="Sylfaen" pitchFamily="18" charset="0"/>
              </a:rPr>
              <a:t>and receivable audit as per </a:t>
            </a:r>
            <a:r>
              <a:rPr lang="en-IN" sz="2000" dirty="0" smtClean="0">
                <a:solidFill>
                  <a:schemeClr val="tx2">
                    <a:lumMod val="75000"/>
                  </a:schemeClr>
                </a:solidFill>
                <a:latin typeface="Sylfaen" pitchFamily="18" charset="0"/>
              </a:rPr>
              <a:t>norms</a:t>
            </a:r>
          </a:p>
          <a:p>
            <a:pPr marL="720725" lvl="1" indent="-263525" algn="just">
              <a:buFont typeface="Wingdings"/>
              <a:buChar char="ü"/>
            </a:pPr>
            <a:endParaRPr lang="en-US" sz="2000" dirty="0" smtClean="0">
              <a:solidFill>
                <a:schemeClr val="tx2">
                  <a:lumMod val="75000"/>
                </a:schemeClr>
              </a:solidFill>
              <a:latin typeface="Sylfaen" pitchFamily="18" charset="0"/>
            </a:endParaRPr>
          </a:p>
          <a:p>
            <a:pPr marL="720725" lvl="1" indent="-263525" algn="just">
              <a:buFont typeface="Wingdings"/>
              <a:buChar char="ü"/>
            </a:pPr>
            <a:r>
              <a:rPr lang="en-IN" sz="2000" dirty="0" smtClean="0">
                <a:solidFill>
                  <a:schemeClr val="tx2">
                    <a:lumMod val="75000"/>
                  </a:schemeClr>
                </a:solidFill>
                <a:latin typeface="Sylfaen" pitchFamily="18" charset="0"/>
              </a:rPr>
              <a:t>Reconciliation </a:t>
            </a:r>
            <a:r>
              <a:rPr lang="en-IN" sz="2000" dirty="0">
                <a:solidFill>
                  <a:schemeClr val="tx2">
                    <a:lumMod val="75000"/>
                  </a:schemeClr>
                </a:solidFill>
                <a:latin typeface="Sylfaen" pitchFamily="18" charset="0"/>
              </a:rPr>
              <a:t>of GST Returns with monthly stock </a:t>
            </a:r>
            <a:r>
              <a:rPr lang="en-IN" sz="2000" dirty="0" smtClean="0">
                <a:solidFill>
                  <a:schemeClr val="tx2">
                    <a:lumMod val="75000"/>
                  </a:schemeClr>
                </a:solidFill>
                <a:latin typeface="Sylfaen" pitchFamily="18" charset="0"/>
              </a:rPr>
              <a:t>statements</a:t>
            </a:r>
          </a:p>
          <a:p>
            <a:pPr marL="720725" lvl="1" indent="-263525" algn="just">
              <a:buFont typeface="Wingdings"/>
              <a:buChar char="ü"/>
            </a:pPr>
            <a:endParaRPr lang="en-IN" sz="2000" dirty="0">
              <a:solidFill>
                <a:schemeClr val="tx2">
                  <a:lumMod val="75000"/>
                </a:schemeClr>
              </a:solidFill>
              <a:latin typeface="Sylfaen" pitchFamily="18" charset="0"/>
            </a:endParaRPr>
          </a:p>
          <a:p>
            <a:pPr algn="just">
              <a:buFont typeface="Wingdings"/>
              <a:buChar char="Ø"/>
            </a:pPr>
            <a:r>
              <a:rPr lang="en-IN" sz="2000" dirty="0" smtClean="0">
                <a:solidFill>
                  <a:schemeClr val="tx2">
                    <a:lumMod val="75000"/>
                  </a:schemeClr>
                </a:solidFill>
                <a:latin typeface="Sylfaen"/>
              </a:rPr>
              <a:t> Concessions </a:t>
            </a:r>
            <a:r>
              <a:rPr lang="en-IN" sz="2000" dirty="0">
                <a:solidFill>
                  <a:schemeClr val="tx2">
                    <a:lumMod val="75000"/>
                  </a:schemeClr>
                </a:solidFill>
                <a:latin typeface="Sylfaen"/>
              </a:rPr>
              <a:t>as per the recent RBI Circulars and Impact of Interim Order of the Hon’ble Supreme Court of India</a:t>
            </a:r>
            <a:endParaRPr lang="en-US" sz="2000" dirty="0">
              <a:solidFill>
                <a:schemeClr val="tx2">
                  <a:lumMod val="75000"/>
                </a:schemeClr>
              </a:solidFill>
              <a:latin typeface="Sylfaen"/>
            </a:endParaRPr>
          </a:p>
          <a:p>
            <a:pPr marL="720725" lvl="1" indent="-263525" algn="just">
              <a:buFont typeface="Wingdings"/>
              <a:buChar char="ü"/>
            </a:pPr>
            <a:r>
              <a:rPr lang="en-IN" sz="2000" dirty="0">
                <a:solidFill>
                  <a:schemeClr val="tx2">
                    <a:lumMod val="75000"/>
                  </a:schemeClr>
                </a:solidFill>
                <a:latin typeface="Sylfaen"/>
              </a:rPr>
              <a:t>Impact due to the spread of COVID-19 in decline in economic activity - Major challenges for the Bank , stress on working capital management and declining profits and earnings  of the industry -  Effect on the cash flows or profitability of the </a:t>
            </a:r>
            <a:r>
              <a:rPr lang="en-IN" sz="2000" dirty="0" smtClean="0">
                <a:solidFill>
                  <a:schemeClr val="tx2">
                    <a:lumMod val="75000"/>
                  </a:schemeClr>
                </a:solidFill>
                <a:latin typeface="Sylfaen"/>
              </a:rPr>
              <a:t>Bank branches</a:t>
            </a:r>
            <a:endParaRPr lang="en-US" sz="2000" dirty="0" smtClean="0">
              <a:solidFill>
                <a:schemeClr val="tx2">
                  <a:lumMod val="75000"/>
                </a:schemeClr>
              </a:solidFill>
              <a:latin typeface="Sylfaen"/>
            </a:endParaRPr>
          </a:p>
        </p:txBody>
      </p:sp>
    </p:spTree>
    <p:extLst>
      <p:ext uri="{BB962C8B-B14F-4D97-AF65-F5344CB8AC3E}">
        <p14:creationId xmlns:p14="http://schemas.microsoft.com/office/powerpoint/2010/main" val="29960741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381000"/>
            <a:ext cx="8382000" cy="6247864"/>
          </a:xfrm>
          <a:prstGeom prst="rect">
            <a:avLst/>
          </a:prstGeom>
          <a:noFill/>
        </p:spPr>
        <p:txBody>
          <a:bodyPr wrap="square" rtlCol="0">
            <a:spAutoFit/>
          </a:bodyPr>
          <a:lstStyle/>
          <a:p>
            <a:pPr marL="263525" lvl="1" algn="r"/>
            <a:r>
              <a:rPr lang="en-IN" sz="2000" b="1" dirty="0" smtClean="0">
                <a:solidFill>
                  <a:schemeClr val="tx2">
                    <a:lumMod val="75000"/>
                  </a:schemeClr>
                </a:solidFill>
                <a:latin typeface="Sylfaen"/>
              </a:rPr>
              <a:t>Contd…</a:t>
            </a:r>
          </a:p>
          <a:p>
            <a:pPr marL="538163" lvl="1" indent="-274638" algn="just">
              <a:buFont typeface="Wingdings"/>
              <a:buChar char="ü"/>
            </a:pPr>
            <a:endParaRPr lang="en-IN" sz="2000" dirty="0" smtClean="0">
              <a:solidFill>
                <a:schemeClr val="tx2">
                  <a:lumMod val="75000"/>
                </a:schemeClr>
              </a:solidFill>
              <a:latin typeface="Sylfaen"/>
            </a:endParaRPr>
          </a:p>
          <a:p>
            <a:pPr marL="538163" lvl="1" indent="-274638" algn="just">
              <a:buFont typeface="Wingdings"/>
              <a:buChar char="ü"/>
            </a:pPr>
            <a:r>
              <a:rPr lang="en-IN" sz="2000" dirty="0" smtClean="0">
                <a:solidFill>
                  <a:schemeClr val="tx2">
                    <a:lumMod val="75000"/>
                  </a:schemeClr>
                </a:solidFill>
                <a:latin typeface="Sylfaen"/>
              </a:rPr>
              <a:t>Erosion </a:t>
            </a:r>
            <a:r>
              <a:rPr lang="en-IN" sz="2000" dirty="0">
                <a:solidFill>
                  <a:schemeClr val="tx2">
                    <a:lumMod val="75000"/>
                  </a:schemeClr>
                </a:solidFill>
                <a:latin typeface="Sylfaen"/>
              </a:rPr>
              <a:t>in the value of security during COVID period</a:t>
            </a:r>
            <a:endParaRPr lang="en-US" sz="2000" dirty="0">
              <a:solidFill>
                <a:schemeClr val="tx2">
                  <a:lumMod val="75000"/>
                </a:schemeClr>
              </a:solidFill>
              <a:latin typeface="Sylfaen"/>
            </a:endParaRPr>
          </a:p>
          <a:p>
            <a:pPr marL="538163" indent="-274638" algn="just">
              <a:buFont typeface="Wingdings"/>
              <a:buChar char="ü"/>
            </a:pPr>
            <a:r>
              <a:rPr lang="en-IN" sz="2000" dirty="0">
                <a:solidFill>
                  <a:schemeClr val="tx2">
                    <a:lumMod val="75000"/>
                  </a:schemeClr>
                </a:solidFill>
                <a:latin typeface="Sylfaen"/>
              </a:rPr>
              <a:t>Provision in respect of advance accounts declared as fraud to be created over four quarters</a:t>
            </a:r>
            <a:endParaRPr lang="en-US" sz="2000" dirty="0">
              <a:solidFill>
                <a:schemeClr val="tx2">
                  <a:lumMod val="75000"/>
                </a:schemeClr>
              </a:solidFill>
              <a:latin typeface="Sylfaen"/>
            </a:endParaRPr>
          </a:p>
          <a:p>
            <a:pPr marL="538163" indent="-274638" algn="just">
              <a:buFont typeface="Wingdings"/>
              <a:buChar char="ü"/>
            </a:pPr>
            <a:r>
              <a:rPr lang="en-IN" sz="2000" dirty="0">
                <a:solidFill>
                  <a:schemeClr val="tx2">
                    <a:lumMod val="75000"/>
                  </a:schemeClr>
                </a:solidFill>
                <a:latin typeface="Sylfaen"/>
              </a:rPr>
              <a:t>Recent circulars of RBI related to Advances, restructured accounts, additional finance, etc.</a:t>
            </a:r>
            <a:endParaRPr lang="en-US" sz="2000" dirty="0">
              <a:solidFill>
                <a:schemeClr val="tx2">
                  <a:lumMod val="75000"/>
                </a:schemeClr>
              </a:solidFill>
              <a:latin typeface="Sylfaen"/>
            </a:endParaRPr>
          </a:p>
          <a:p>
            <a:pPr marL="538163" indent="-274638" algn="just">
              <a:buFont typeface="Wingdings"/>
              <a:buChar char="ü"/>
            </a:pPr>
            <a:r>
              <a:rPr lang="en-IN" sz="2000" dirty="0">
                <a:solidFill>
                  <a:schemeClr val="tx2">
                    <a:lumMod val="75000"/>
                  </a:schemeClr>
                </a:solidFill>
                <a:latin typeface="Sylfaen"/>
              </a:rPr>
              <a:t>Compliance with the RBI guidelines dated 06-08-2020 for MSME Sector - Restructuring of Loans</a:t>
            </a:r>
            <a:endParaRPr lang="en-US" sz="2000" dirty="0">
              <a:solidFill>
                <a:schemeClr val="tx2">
                  <a:lumMod val="75000"/>
                </a:schemeClr>
              </a:solidFill>
              <a:latin typeface="Sylfaen"/>
            </a:endParaRPr>
          </a:p>
          <a:p>
            <a:pPr marL="538163" indent="-274638" algn="just">
              <a:buFont typeface="Wingdings"/>
              <a:buChar char="ü"/>
            </a:pPr>
            <a:r>
              <a:rPr lang="en-US" sz="2000" dirty="0">
                <a:solidFill>
                  <a:schemeClr val="tx2">
                    <a:lumMod val="75000"/>
                  </a:schemeClr>
                </a:solidFill>
                <a:latin typeface="Sylfaen"/>
              </a:rPr>
              <a:t>COVID 19 RBI Circular -</a:t>
            </a:r>
            <a:r>
              <a:rPr lang="en-IN" sz="2000" dirty="0">
                <a:solidFill>
                  <a:schemeClr val="tx2">
                    <a:lumMod val="75000"/>
                  </a:schemeClr>
                </a:solidFill>
                <a:latin typeface="Sylfaen"/>
              </a:rPr>
              <a:t>dated  27.03.2020 to mitigate the burden of debt servicing. Benefits includes:</a:t>
            </a:r>
            <a:endParaRPr lang="en-US" sz="2000" dirty="0">
              <a:solidFill>
                <a:schemeClr val="tx2">
                  <a:lumMod val="75000"/>
                </a:schemeClr>
              </a:solidFill>
              <a:latin typeface="Sylfaen"/>
            </a:endParaRPr>
          </a:p>
          <a:p>
            <a:pPr marL="263525" algn="just"/>
            <a:r>
              <a:rPr lang="en-IN" sz="2000" dirty="0" smtClean="0">
                <a:solidFill>
                  <a:schemeClr val="tx2">
                    <a:lumMod val="75000"/>
                  </a:schemeClr>
                </a:solidFill>
                <a:latin typeface="Sylfaen"/>
              </a:rPr>
              <a:t>	Rescheduling </a:t>
            </a:r>
            <a:r>
              <a:rPr lang="en-IN" sz="2000" dirty="0">
                <a:solidFill>
                  <a:schemeClr val="tx2">
                    <a:lumMod val="75000"/>
                  </a:schemeClr>
                </a:solidFill>
                <a:latin typeface="Sylfaen"/>
              </a:rPr>
              <a:t>of repayments of Term </a:t>
            </a:r>
            <a:r>
              <a:rPr lang="en-IN" sz="2000" dirty="0" smtClean="0">
                <a:solidFill>
                  <a:schemeClr val="tx2">
                    <a:lumMod val="75000"/>
                  </a:schemeClr>
                </a:solidFill>
                <a:latin typeface="Sylfaen"/>
              </a:rPr>
              <a:t>Loans</a:t>
            </a:r>
          </a:p>
          <a:p>
            <a:pPr marL="263525" algn="just"/>
            <a:r>
              <a:rPr lang="en-IN" sz="2000" dirty="0" smtClean="0">
                <a:solidFill>
                  <a:schemeClr val="tx2">
                    <a:lumMod val="75000"/>
                  </a:schemeClr>
                </a:solidFill>
                <a:latin typeface="Sylfaen"/>
              </a:rPr>
              <a:t>	Rescheduling </a:t>
            </a:r>
            <a:r>
              <a:rPr lang="en-IN" sz="2000" dirty="0">
                <a:solidFill>
                  <a:schemeClr val="tx2">
                    <a:lumMod val="75000"/>
                  </a:schemeClr>
                </a:solidFill>
                <a:latin typeface="Sylfaen"/>
              </a:rPr>
              <a:t>of Working capital Facilities,</a:t>
            </a:r>
            <a:endParaRPr lang="en-US" sz="2000" dirty="0">
              <a:solidFill>
                <a:schemeClr val="tx2">
                  <a:lumMod val="75000"/>
                </a:schemeClr>
              </a:solidFill>
              <a:latin typeface="Sylfaen"/>
            </a:endParaRPr>
          </a:p>
          <a:p>
            <a:pPr marL="263525" algn="just"/>
            <a:r>
              <a:rPr lang="en-IN" sz="2000" dirty="0" smtClean="0">
                <a:solidFill>
                  <a:schemeClr val="tx2">
                    <a:lumMod val="75000"/>
                  </a:schemeClr>
                </a:solidFill>
                <a:latin typeface="Sylfaen"/>
              </a:rPr>
              <a:t>	Easing </a:t>
            </a:r>
            <a:r>
              <a:rPr lang="en-IN" sz="2000" dirty="0">
                <a:solidFill>
                  <a:schemeClr val="tx2">
                    <a:lumMod val="75000"/>
                  </a:schemeClr>
                </a:solidFill>
                <a:latin typeface="Sylfaen"/>
              </a:rPr>
              <a:t>of Working Capital Financing</a:t>
            </a:r>
            <a:endParaRPr lang="en-US" sz="2000" dirty="0">
              <a:solidFill>
                <a:schemeClr val="tx2">
                  <a:lumMod val="75000"/>
                </a:schemeClr>
              </a:solidFill>
              <a:latin typeface="Sylfaen"/>
            </a:endParaRPr>
          </a:p>
          <a:p>
            <a:pPr marL="538163" indent="-274638" algn="just">
              <a:buFont typeface="Wingdings"/>
              <a:buChar char="ü"/>
            </a:pPr>
            <a:r>
              <a:rPr lang="en-IN" sz="2000" dirty="0">
                <a:solidFill>
                  <a:schemeClr val="tx2">
                    <a:lumMod val="75000"/>
                  </a:schemeClr>
                </a:solidFill>
                <a:latin typeface="Sylfaen"/>
              </a:rPr>
              <a:t>Classification as Special Mention Account (SMA) and Non-performing Asset (NPA</a:t>
            </a:r>
            <a:r>
              <a:rPr lang="en-IN" sz="2000" dirty="0" smtClean="0">
                <a:solidFill>
                  <a:schemeClr val="tx2">
                    <a:lumMod val="75000"/>
                  </a:schemeClr>
                </a:solidFill>
                <a:latin typeface="Sylfaen"/>
              </a:rPr>
              <a:t>)</a:t>
            </a:r>
          </a:p>
          <a:p>
            <a:pPr marL="538163" indent="-274638" algn="just">
              <a:buFont typeface="Wingdings"/>
              <a:buChar char="ü"/>
            </a:pPr>
            <a:r>
              <a:rPr lang="en-IN" sz="2000" dirty="0">
                <a:solidFill>
                  <a:schemeClr val="tx2">
                    <a:lumMod val="75000"/>
                  </a:schemeClr>
                </a:solidFill>
                <a:latin typeface="Sylfaen"/>
              </a:rPr>
              <a:t>COVID Emergency</a:t>
            </a:r>
            <a:r>
              <a:rPr lang="en-IN" sz="2000" b="1" dirty="0">
                <a:solidFill>
                  <a:schemeClr val="tx2">
                    <a:lumMod val="75000"/>
                  </a:schemeClr>
                </a:solidFill>
                <a:latin typeface="Sylfaen"/>
              </a:rPr>
              <a:t> </a:t>
            </a:r>
            <a:r>
              <a:rPr lang="en-IN" sz="2000" dirty="0">
                <a:solidFill>
                  <a:schemeClr val="tx2">
                    <a:lumMod val="75000"/>
                  </a:schemeClr>
                </a:solidFill>
                <a:latin typeface="Sylfaen"/>
              </a:rPr>
              <a:t>Credit facility (CCCEL) upto 10% of existing CC limits to specified customers @ MCLR – Monitoring of  End use of such facility by branches  and auditors to review the records as on </a:t>
            </a:r>
            <a:r>
              <a:rPr lang="en-IN" sz="2000" dirty="0" smtClean="0">
                <a:solidFill>
                  <a:schemeClr val="tx2">
                    <a:lumMod val="75000"/>
                  </a:schemeClr>
                </a:solidFill>
                <a:latin typeface="Sylfaen"/>
              </a:rPr>
              <a:t>31-03-2021</a:t>
            </a:r>
            <a:endParaRPr lang="en-US" sz="2000" dirty="0">
              <a:solidFill>
                <a:schemeClr val="tx2">
                  <a:lumMod val="75000"/>
                </a:schemeClr>
              </a:solidFill>
              <a:latin typeface="Sylfaen"/>
            </a:endParaRPr>
          </a:p>
        </p:txBody>
      </p:sp>
    </p:spTree>
    <p:extLst>
      <p:ext uri="{BB962C8B-B14F-4D97-AF65-F5344CB8AC3E}">
        <p14:creationId xmlns:p14="http://schemas.microsoft.com/office/powerpoint/2010/main" val="29960741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81000"/>
            <a:ext cx="8534400" cy="5632311"/>
          </a:xfrm>
          <a:prstGeom prst="rect">
            <a:avLst/>
          </a:prstGeom>
          <a:noFill/>
        </p:spPr>
        <p:txBody>
          <a:bodyPr wrap="square" rtlCol="0">
            <a:spAutoFit/>
          </a:bodyPr>
          <a:lstStyle/>
          <a:p>
            <a:pPr marL="263525" algn="r"/>
            <a:r>
              <a:rPr lang="en-IN" sz="2000" b="1" dirty="0" smtClean="0">
                <a:solidFill>
                  <a:schemeClr val="tx2">
                    <a:lumMod val="75000"/>
                  </a:schemeClr>
                </a:solidFill>
                <a:latin typeface="Sylfaen"/>
              </a:rPr>
              <a:t>Contd…</a:t>
            </a:r>
          </a:p>
          <a:p>
            <a:pPr marL="538163" indent="-274638" algn="just">
              <a:buFont typeface="Wingdings"/>
              <a:buChar char="ü"/>
            </a:pPr>
            <a:endParaRPr lang="en-IN" sz="2000" dirty="0" smtClean="0">
              <a:solidFill>
                <a:schemeClr val="tx2">
                  <a:lumMod val="75000"/>
                </a:schemeClr>
              </a:solidFill>
              <a:latin typeface="Sylfaen"/>
            </a:endParaRPr>
          </a:p>
          <a:p>
            <a:pPr marL="538163" indent="-274638" algn="just">
              <a:buFont typeface="Wingdings"/>
              <a:buChar char="ü"/>
            </a:pPr>
            <a:r>
              <a:rPr lang="en-IN" sz="2000" dirty="0" smtClean="0">
                <a:solidFill>
                  <a:schemeClr val="tx2">
                    <a:lumMod val="75000"/>
                  </a:schemeClr>
                </a:solidFill>
                <a:latin typeface="Sylfaen"/>
              </a:rPr>
              <a:t>Interim </a:t>
            </a:r>
            <a:r>
              <a:rPr lang="en-IN" sz="2000" dirty="0">
                <a:solidFill>
                  <a:schemeClr val="tx2">
                    <a:lumMod val="75000"/>
                  </a:schemeClr>
                </a:solidFill>
                <a:latin typeface="Sylfaen"/>
              </a:rPr>
              <a:t>Order of the Hon’ble Supreme Court of India dated September 03, 2020 - “the accounts not declared as NPA till August 31, 2020 shall not be declared as NPA till further Orders” – Quantification of  the impact based on computation of Provision as per IRAC norms  and unrecovered </a:t>
            </a:r>
            <a:r>
              <a:rPr lang="en-IN" sz="2000" dirty="0" smtClean="0">
                <a:solidFill>
                  <a:schemeClr val="tx2">
                    <a:lumMod val="75000"/>
                  </a:schemeClr>
                </a:solidFill>
                <a:latin typeface="Sylfaen"/>
              </a:rPr>
              <a:t>Interest</a:t>
            </a:r>
          </a:p>
          <a:p>
            <a:pPr lvl="0" algn="just"/>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Agricultural advances - </a:t>
            </a:r>
            <a:r>
              <a:rPr lang="en-US" sz="2000" dirty="0">
                <a:solidFill>
                  <a:schemeClr val="tx2">
                    <a:lumMod val="75000"/>
                  </a:schemeClr>
                </a:solidFill>
                <a:latin typeface="Sylfaen" pitchFamily="18" charset="0"/>
              </a:rPr>
              <a:t>Proper Classification of Agri. Advances  as per RBI guidelines</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Provisions</a:t>
            </a:r>
            <a:r>
              <a:rPr lang="en-US" sz="2000" dirty="0">
                <a:solidFill>
                  <a:schemeClr val="tx2">
                    <a:lumMod val="75000"/>
                  </a:schemeClr>
                </a:solidFill>
                <a:latin typeface="Sylfaen" pitchFamily="18" charset="0"/>
              </a:rPr>
              <a:t> - </a:t>
            </a:r>
            <a:r>
              <a:rPr lang="en-IN" sz="2000" dirty="0">
                <a:solidFill>
                  <a:schemeClr val="tx2">
                    <a:lumMod val="75000"/>
                  </a:schemeClr>
                </a:solidFill>
                <a:latin typeface="Sylfaen" pitchFamily="18" charset="0"/>
              </a:rPr>
              <a:t>Necessary provisions for NPAs, Standard Assets, Standard Derivative Exposures, Restructured Assets</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Pending applications received for restructuring under consideration</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Estimated liability for Unhedged Foreign Currency</a:t>
            </a:r>
          </a:p>
          <a:p>
            <a:pPr marL="538163" indent="-274638" algn="just">
              <a:buFont typeface="Wingdings"/>
              <a:buChar char="ü"/>
            </a:pPr>
            <a:endParaRPr lang="en-US" sz="2000" dirty="0">
              <a:solidFill>
                <a:schemeClr val="tx2">
                  <a:lumMod val="75000"/>
                </a:schemeClr>
              </a:solidFill>
              <a:latin typeface="Sylfaen"/>
            </a:endParaRPr>
          </a:p>
        </p:txBody>
      </p:sp>
    </p:spTree>
    <p:extLst>
      <p:ext uri="{BB962C8B-B14F-4D97-AF65-F5344CB8AC3E}">
        <p14:creationId xmlns:p14="http://schemas.microsoft.com/office/powerpoint/2010/main" val="30777587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609600"/>
            <a:ext cx="7772400" cy="5509200"/>
          </a:xfrm>
          <a:prstGeom prst="rect">
            <a:avLst/>
          </a:prstGeom>
          <a:noFill/>
        </p:spPr>
        <p:txBody>
          <a:bodyPr wrap="square" rtlCol="0">
            <a:spAutoFit/>
          </a:bodyPr>
          <a:lstStyle/>
          <a:p>
            <a:pPr algn="ctr"/>
            <a:r>
              <a:rPr lang="en-US" sz="3200" b="1" dirty="0">
                <a:solidFill>
                  <a:schemeClr val="tx2">
                    <a:lumMod val="75000"/>
                  </a:schemeClr>
                </a:solidFill>
                <a:latin typeface="Sylfaen"/>
              </a:rPr>
              <a:t>NPAs – Key Considerations</a:t>
            </a:r>
          </a:p>
          <a:p>
            <a:pPr algn="just"/>
            <a:endParaRPr lang="en-IN" sz="2000" b="1" u="sng"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Correct Asset </a:t>
            </a:r>
            <a:r>
              <a:rPr lang="en-IN" sz="2000" dirty="0" smtClean="0">
                <a:solidFill>
                  <a:schemeClr val="tx2">
                    <a:lumMod val="75000"/>
                  </a:schemeClr>
                </a:solidFill>
                <a:latin typeface="Sylfaen"/>
              </a:rPr>
              <a:t>Classification</a:t>
            </a:r>
          </a:p>
          <a:p>
            <a:pPr marL="355600" indent="-355600" algn="just">
              <a:buFont typeface="Wingdings"/>
              <a:buChar char="Ø"/>
            </a:pPr>
            <a:endParaRPr lang="en-US"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Order of appropriation of recoveries in NPA accounts i.e., interest and principal – compliance with the bank’s </a:t>
            </a:r>
            <a:r>
              <a:rPr lang="en-IN" sz="2000" dirty="0" smtClean="0">
                <a:solidFill>
                  <a:schemeClr val="tx2">
                    <a:lumMod val="75000"/>
                  </a:schemeClr>
                </a:solidFill>
                <a:latin typeface="Sylfaen"/>
              </a:rPr>
              <a:t>policy</a:t>
            </a:r>
          </a:p>
          <a:p>
            <a:pPr marL="355600" indent="-355600" algn="just">
              <a:buFont typeface="Wingdings"/>
              <a:buChar char="Ø"/>
            </a:pPr>
            <a:endParaRPr lang="en-US"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Income Recognition and Asset Classification (IRAC) norms – Impact on NPAs after August 31, 2020 as at </a:t>
            </a:r>
            <a:r>
              <a:rPr lang="en-IN" sz="2000" dirty="0" smtClean="0">
                <a:solidFill>
                  <a:schemeClr val="tx2">
                    <a:lumMod val="75000"/>
                  </a:schemeClr>
                </a:solidFill>
                <a:latin typeface="Sylfaen"/>
              </a:rPr>
              <a:t>31.03.2021</a:t>
            </a:r>
          </a:p>
          <a:p>
            <a:pPr marL="355600" indent="-355600" algn="just">
              <a:buFont typeface="Wingdings"/>
              <a:buChar char="Ø"/>
            </a:pPr>
            <a:endParaRPr lang="en-US"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Proper classification of NPAs borrower-wise, all </a:t>
            </a:r>
            <a:r>
              <a:rPr lang="en-IN" sz="2000" dirty="0" smtClean="0">
                <a:solidFill>
                  <a:schemeClr val="tx2">
                    <a:lumMod val="75000"/>
                  </a:schemeClr>
                </a:solidFill>
                <a:latin typeface="Sylfaen"/>
              </a:rPr>
              <a:t>accounts of a borrower  </a:t>
            </a:r>
            <a:r>
              <a:rPr lang="en-IN" sz="2000" dirty="0">
                <a:solidFill>
                  <a:schemeClr val="tx2">
                    <a:lumMod val="75000"/>
                  </a:schemeClr>
                </a:solidFill>
                <a:latin typeface="Sylfaen"/>
              </a:rPr>
              <a:t>to be treated as </a:t>
            </a:r>
            <a:r>
              <a:rPr lang="en-IN" sz="2000" dirty="0" smtClean="0">
                <a:solidFill>
                  <a:schemeClr val="tx2">
                    <a:lumMod val="75000"/>
                  </a:schemeClr>
                </a:solidFill>
                <a:latin typeface="Sylfaen"/>
              </a:rPr>
              <a:t>NPA</a:t>
            </a:r>
          </a:p>
          <a:p>
            <a:pPr marL="355600" indent="-355600" algn="just">
              <a:buFont typeface="Wingdings"/>
              <a:buChar char="Ø"/>
            </a:pPr>
            <a:endParaRPr lang="en-IN" sz="2000" dirty="0">
              <a:solidFill>
                <a:schemeClr val="tx2">
                  <a:lumMod val="75000"/>
                </a:schemeClr>
              </a:solidFill>
              <a:latin typeface="Sylfaen"/>
            </a:endParaRPr>
          </a:p>
          <a:p>
            <a:pPr marL="355600" lvl="0" indent="-355600" algn="just">
              <a:buFont typeface="Wingdings"/>
              <a:buChar char="Ø"/>
            </a:pPr>
            <a:r>
              <a:rPr lang="en-US" sz="2000" dirty="0">
                <a:solidFill>
                  <a:schemeClr val="tx2">
                    <a:lumMod val="75000"/>
                  </a:schemeClr>
                </a:solidFill>
                <a:latin typeface="Sylfaen" pitchFamily="18" charset="0"/>
              </a:rPr>
              <a:t>Correctness and completeness of the data in respect of NPAs such as date of NPA, nature of security,  security value</a:t>
            </a:r>
            <a:endParaRPr lang="en-IN" sz="2000" dirty="0">
              <a:solidFill>
                <a:schemeClr val="tx2">
                  <a:lumMod val="75000"/>
                </a:schemeClr>
              </a:solidFill>
              <a:latin typeface="Sylfaen" pitchFamily="18" charset="0"/>
            </a:endParaRPr>
          </a:p>
          <a:p>
            <a:pPr marL="355600" indent="-355600" algn="just">
              <a:buFont typeface="Wingdings"/>
              <a:buChar char="Ø"/>
            </a:pPr>
            <a:endParaRPr lang="en-US" sz="2000" dirty="0">
              <a:solidFill>
                <a:schemeClr val="tx2">
                  <a:lumMod val="75000"/>
                </a:schemeClr>
              </a:solidFill>
              <a:latin typeface="Sylfaen"/>
            </a:endParaRPr>
          </a:p>
          <a:p>
            <a:endParaRPr lang="en-IN" sz="2000" dirty="0">
              <a:solidFill>
                <a:schemeClr val="tx2">
                  <a:lumMod val="75000"/>
                </a:schemeClr>
              </a:solidFill>
            </a:endParaRPr>
          </a:p>
        </p:txBody>
      </p:sp>
    </p:spTree>
    <p:extLst>
      <p:ext uri="{BB962C8B-B14F-4D97-AF65-F5344CB8AC3E}">
        <p14:creationId xmlns:p14="http://schemas.microsoft.com/office/powerpoint/2010/main" val="30777587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1160" y="533400"/>
            <a:ext cx="8382000" cy="5632311"/>
          </a:xfrm>
          <a:prstGeom prst="rect">
            <a:avLst/>
          </a:prstGeom>
          <a:noFill/>
        </p:spPr>
        <p:txBody>
          <a:bodyPr wrap="square" rtlCol="0">
            <a:spAutoFit/>
          </a:bodyPr>
          <a:lstStyle/>
          <a:p>
            <a:pPr algn="r"/>
            <a:r>
              <a:rPr lang="en-IN" sz="2000" b="1" dirty="0" smtClean="0">
                <a:solidFill>
                  <a:schemeClr val="tx2">
                    <a:lumMod val="75000"/>
                  </a:schemeClr>
                </a:solidFill>
                <a:latin typeface="Sylfaen"/>
              </a:rPr>
              <a:t>Contd…</a:t>
            </a:r>
          </a:p>
          <a:p>
            <a:pPr marL="355600" indent="-355600" algn="just">
              <a:buFont typeface="Wingdings"/>
              <a:buChar char="Ø"/>
            </a:pPr>
            <a:endParaRPr lang="en-IN" sz="2000" dirty="0" smtClean="0">
              <a:solidFill>
                <a:schemeClr val="tx2">
                  <a:lumMod val="75000"/>
                </a:schemeClr>
              </a:solidFill>
              <a:latin typeface="Sylfaen"/>
            </a:endParaRPr>
          </a:p>
          <a:p>
            <a:pPr marL="355600" indent="-355600" algn="just">
              <a:buFont typeface="Wingdings"/>
              <a:buChar char="Ø"/>
            </a:pPr>
            <a:r>
              <a:rPr lang="en-IN" sz="2000" dirty="0" smtClean="0">
                <a:solidFill>
                  <a:schemeClr val="tx2">
                    <a:lumMod val="75000"/>
                  </a:schemeClr>
                </a:solidFill>
                <a:latin typeface="Sylfaen"/>
              </a:rPr>
              <a:t>Compliance </a:t>
            </a:r>
            <a:r>
              <a:rPr lang="en-IN" sz="2000" dirty="0">
                <a:solidFill>
                  <a:schemeClr val="tx2">
                    <a:lumMod val="75000"/>
                  </a:schemeClr>
                </a:solidFill>
                <a:latin typeface="Sylfaen"/>
              </a:rPr>
              <a:t>with the Interim order of Supreme Court dated 3</a:t>
            </a:r>
            <a:r>
              <a:rPr lang="en-IN" sz="2000" baseline="30000" dirty="0">
                <a:solidFill>
                  <a:schemeClr val="tx2">
                    <a:lumMod val="75000"/>
                  </a:schemeClr>
                </a:solidFill>
                <a:latin typeface="Sylfaen"/>
              </a:rPr>
              <a:t>rd</a:t>
            </a:r>
            <a:r>
              <a:rPr lang="en-IN" sz="2000" dirty="0">
                <a:solidFill>
                  <a:schemeClr val="tx2">
                    <a:lumMod val="75000"/>
                  </a:schemeClr>
                </a:solidFill>
                <a:latin typeface="Sylfaen"/>
              </a:rPr>
              <a:t> September 2020. Accounting treatment of Provisions without impacting gross and net </a:t>
            </a:r>
            <a:r>
              <a:rPr lang="en-IN" sz="2000" dirty="0" smtClean="0">
                <a:solidFill>
                  <a:schemeClr val="tx2">
                    <a:lumMod val="75000"/>
                  </a:schemeClr>
                </a:solidFill>
                <a:latin typeface="Sylfaen"/>
              </a:rPr>
              <a:t>Advances</a:t>
            </a:r>
          </a:p>
          <a:p>
            <a:pPr marL="355600" indent="-355600" algn="just">
              <a:buFont typeface="Wingdings"/>
              <a:buChar char="Ø"/>
            </a:pPr>
            <a:endParaRPr lang="en-US"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Disclosure of Gross and Net NPA classification of Loan accounts as per IRAC norms (on Memorandum basis) without  considering  the Interim order of Supreme </a:t>
            </a:r>
            <a:r>
              <a:rPr lang="en-IN" sz="2000" dirty="0" smtClean="0">
                <a:solidFill>
                  <a:schemeClr val="tx2">
                    <a:lumMod val="75000"/>
                  </a:schemeClr>
                </a:solidFill>
                <a:latin typeface="Sylfaen"/>
              </a:rPr>
              <a:t>Court</a:t>
            </a:r>
          </a:p>
          <a:p>
            <a:pPr marL="355600" indent="-355600" algn="just">
              <a:buFont typeface="Wingdings"/>
              <a:buChar char="Ø"/>
            </a:pPr>
            <a:endParaRPr lang="en-US"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Method of Reversal of Interest on </a:t>
            </a:r>
            <a:r>
              <a:rPr lang="en-IN" sz="2000" dirty="0" smtClean="0">
                <a:solidFill>
                  <a:schemeClr val="tx2">
                    <a:lumMod val="75000"/>
                  </a:schemeClr>
                </a:solidFill>
                <a:latin typeface="Sylfaen"/>
              </a:rPr>
              <a:t>NPA</a:t>
            </a:r>
          </a:p>
          <a:p>
            <a:pPr marL="355600" indent="-355600" algn="just">
              <a:buFont typeface="Wingdings"/>
              <a:buChar char="Ø"/>
            </a:pPr>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Review of the entries relating to DCCO (Date of commencement of Commercial Operations</a:t>
            </a:r>
            <a:r>
              <a:rPr lang="en-IN" sz="2000" dirty="0" smtClean="0">
                <a:solidFill>
                  <a:schemeClr val="tx2">
                    <a:lumMod val="75000"/>
                  </a:schemeClr>
                </a:solidFill>
                <a:latin typeface="Sylfaen"/>
              </a:rPr>
              <a:t>)</a:t>
            </a:r>
          </a:p>
          <a:p>
            <a:pPr marL="355600" indent="-355600" algn="just">
              <a:buFont typeface="Wingdings"/>
              <a:buChar char="Ø"/>
            </a:pPr>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Provisions to be made on account of Delay in implementation of resolution plan &amp; Reporting of Restructured accounts at Branch Level. </a:t>
            </a:r>
          </a:p>
          <a:p>
            <a:pPr marL="355600" indent="-355600" algn="just"/>
            <a:endParaRPr lang="en-IN" sz="2000" dirty="0">
              <a:solidFill>
                <a:schemeClr val="tx2">
                  <a:lumMod val="75000"/>
                </a:schemeClr>
              </a:solidFill>
            </a:endParaRPr>
          </a:p>
        </p:txBody>
      </p:sp>
    </p:spTree>
    <p:extLst>
      <p:ext uri="{BB962C8B-B14F-4D97-AF65-F5344CB8AC3E}">
        <p14:creationId xmlns:p14="http://schemas.microsoft.com/office/powerpoint/2010/main" val="30777587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762000"/>
            <a:ext cx="8001000" cy="4893647"/>
          </a:xfrm>
          <a:prstGeom prst="rect">
            <a:avLst/>
          </a:prstGeom>
          <a:noFill/>
        </p:spPr>
        <p:txBody>
          <a:bodyPr wrap="square" rtlCol="0">
            <a:spAutoFit/>
          </a:bodyPr>
          <a:lstStyle/>
          <a:p>
            <a:pPr marL="447675" indent="-447675" algn="ctr"/>
            <a:r>
              <a:rPr lang="en-IN" sz="3200" b="1" dirty="0">
                <a:solidFill>
                  <a:schemeClr val="tx2">
                    <a:lumMod val="75000"/>
                  </a:schemeClr>
                </a:solidFill>
                <a:latin typeface="Sylfaen"/>
              </a:rPr>
              <a:t>Income recognition</a:t>
            </a:r>
          </a:p>
          <a:p>
            <a:pPr marL="447675" indent="-447675" algn="just"/>
            <a:endParaRPr lang="en-IN" sz="2000" b="1" dirty="0">
              <a:solidFill>
                <a:schemeClr val="tx2">
                  <a:lumMod val="75000"/>
                </a:schemeClr>
              </a:solidFill>
              <a:latin typeface="Sylfaen"/>
            </a:endParaRPr>
          </a:p>
          <a:p>
            <a:pPr marL="447675" indent="-447675" algn="just">
              <a:buFont typeface="Wingdings"/>
              <a:buChar char="Ø"/>
            </a:pPr>
            <a:r>
              <a:rPr lang="en-IN" sz="2000" dirty="0">
                <a:solidFill>
                  <a:schemeClr val="tx2">
                    <a:lumMod val="75000"/>
                  </a:schemeClr>
                </a:solidFill>
                <a:latin typeface="Sylfaen"/>
              </a:rPr>
              <a:t>Income recognition in accordance with the RBI Prudential </a:t>
            </a:r>
            <a:r>
              <a:rPr lang="en-IN" sz="2000" dirty="0" smtClean="0">
                <a:solidFill>
                  <a:schemeClr val="tx2">
                    <a:lumMod val="75000"/>
                  </a:schemeClr>
                </a:solidFill>
                <a:latin typeface="Sylfaen"/>
              </a:rPr>
              <a:t>Norms</a:t>
            </a:r>
          </a:p>
          <a:p>
            <a:pPr marL="447675" indent="-447675" algn="just">
              <a:buFont typeface="Wingdings"/>
              <a:buChar char="Ø"/>
            </a:pPr>
            <a:endParaRPr lang="en-US" sz="2000" dirty="0">
              <a:solidFill>
                <a:schemeClr val="tx2">
                  <a:lumMod val="75000"/>
                </a:schemeClr>
              </a:solidFill>
              <a:latin typeface="Sylfaen"/>
            </a:endParaRPr>
          </a:p>
          <a:p>
            <a:pPr marL="447675" indent="-447675" algn="just">
              <a:buFont typeface="Wingdings"/>
              <a:buChar char="Ø"/>
            </a:pPr>
            <a:r>
              <a:rPr lang="en-IN" sz="2000" dirty="0">
                <a:solidFill>
                  <a:schemeClr val="tx2">
                    <a:lumMod val="75000"/>
                  </a:schemeClr>
                </a:solidFill>
                <a:latin typeface="Sylfaen"/>
              </a:rPr>
              <a:t>Adherence to the Significant Accounting </a:t>
            </a:r>
            <a:r>
              <a:rPr lang="en-IN" sz="2000" dirty="0" smtClean="0">
                <a:solidFill>
                  <a:schemeClr val="tx2">
                    <a:lumMod val="75000"/>
                  </a:schemeClr>
                </a:solidFill>
                <a:latin typeface="Sylfaen"/>
              </a:rPr>
              <a:t>Policies</a:t>
            </a:r>
          </a:p>
          <a:p>
            <a:pPr marL="447675" indent="-447675" algn="just">
              <a:buFont typeface="Wingdings"/>
              <a:buChar char="Ø"/>
            </a:pPr>
            <a:endParaRPr lang="en-US" sz="2000" dirty="0">
              <a:solidFill>
                <a:schemeClr val="tx2">
                  <a:lumMod val="75000"/>
                </a:schemeClr>
              </a:solidFill>
              <a:latin typeface="Sylfaen"/>
            </a:endParaRPr>
          </a:p>
          <a:p>
            <a:pPr marL="447675" indent="-447675" algn="just">
              <a:buFont typeface="Wingdings"/>
              <a:buChar char="Ø"/>
            </a:pPr>
            <a:r>
              <a:rPr lang="en-IN" sz="2000" dirty="0">
                <a:solidFill>
                  <a:schemeClr val="tx2">
                    <a:lumMod val="75000"/>
                  </a:schemeClr>
                </a:solidFill>
                <a:latin typeface="Sylfaen"/>
              </a:rPr>
              <a:t>Reversal of Interest on </a:t>
            </a:r>
            <a:r>
              <a:rPr lang="en-IN" sz="2000" dirty="0" smtClean="0">
                <a:solidFill>
                  <a:schemeClr val="tx2">
                    <a:lumMod val="75000"/>
                  </a:schemeClr>
                </a:solidFill>
                <a:latin typeface="Sylfaen"/>
              </a:rPr>
              <a:t>NPA</a:t>
            </a:r>
          </a:p>
          <a:p>
            <a:pPr marL="447675" indent="-447675" algn="just">
              <a:buFont typeface="Wingdings"/>
              <a:buChar char="Ø"/>
            </a:pPr>
            <a:endParaRPr lang="en-IN" sz="2000" dirty="0">
              <a:solidFill>
                <a:schemeClr val="tx2">
                  <a:lumMod val="75000"/>
                </a:schemeClr>
              </a:solidFill>
              <a:latin typeface="Sylfaen"/>
            </a:endParaRPr>
          </a:p>
          <a:p>
            <a:pPr marL="447675" indent="-447675" algn="just">
              <a:buFont typeface="Wingdings"/>
              <a:buChar char="Ø"/>
            </a:pPr>
            <a:r>
              <a:rPr lang="en-IN" sz="2000" dirty="0">
                <a:solidFill>
                  <a:schemeClr val="tx2">
                    <a:lumMod val="75000"/>
                  </a:schemeClr>
                </a:solidFill>
                <a:latin typeface="Sylfaen"/>
              </a:rPr>
              <a:t>Manual collection of commitment and loan processing charges and other charges from </a:t>
            </a:r>
            <a:r>
              <a:rPr lang="en-IN" sz="2000" dirty="0" smtClean="0">
                <a:solidFill>
                  <a:schemeClr val="tx2">
                    <a:lumMod val="75000"/>
                  </a:schemeClr>
                </a:solidFill>
                <a:latin typeface="Sylfaen"/>
              </a:rPr>
              <a:t>customers</a:t>
            </a:r>
          </a:p>
          <a:p>
            <a:pPr marL="447675" indent="-447675" algn="just">
              <a:buFont typeface="Wingdings"/>
              <a:buChar char="Ø"/>
            </a:pPr>
            <a:endParaRPr lang="en-IN" sz="2000" dirty="0">
              <a:solidFill>
                <a:schemeClr val="tx2">
                  <a:lumMod val="75000"/>
                </a:schemeClr>
              </a:solidFill>
              <a:latin typeface="Sylfaen"/>
            </a:endParaRPr>
          </a:p>
          <a:p>
            <a:pPr marL="447675" indent="-447675" algn="just">
              <a:buFont typeface="Wingdings"/>
              <a:buChar char="Ø"/>
            </a:pPr>
            <a:r>
              <a:rPr lang="en-IN" sz="2000" dirty="0">
                <a:solidFill>
                  <a:schemeClr val="tx2">
                    <a:lumMod val="75000"/>
                  </a:schemeClr>
                </a:solidFill>
                <a:latin typeface="Sylfaen"/>
              </a:rPr>
              <a:t>Interest on the accounts impacted by the interim order of the Hon’ble Supreme Court of India dated 03-09-2020</a:t>
            </a:r>
          </a:p>
          <a:p>
            <a:pPr marL="447675" indent="-447675" algn="just"/>
            <a:endParaRPr lang="en-IN" sz="2000" b="1" u="sng" dirty="0">
              <a:solidFill>
                <a:schemeClr val="tx2">
                  <a:lumMod val="75000"/>
                </a:schemeClr>
              </a:solidFill>
              <a:latin typeface="Sylfaen"/>
            </a:endParaRPr>
          </a:p>
          <a:p>
            <a:pPr marL="447675" indent="-447675" algn="just"/>
            <a:endParaRPr lang="en-IN" sz="2000" dirty="0">
              <a:solidFill>
                <a:schemeClr val="tx2">
                  <a:lumMod val="75000"/>
                </a:schemeClr>
              </a:solidFill>
            </a:endParaRPr>
          </a:p>
        </p:txBody>
      </p:sp>
    </p:spTree>
    <p:extLst>
      <p:ext uri="{BB962C8B-B14F-4D97-AF65-F5344CB8AC3E}">
        <p14:creationId xmlns:p14="http://schemas.microsoft.com/office/powerpoint/2010/main" val="30777587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762000"/>
            <a:ext cx="8001001" cy="5693866"/>
          </a:xfrm>
          <a:prstGeom prst="rect">
            <a:avLst/>
          </a:prstGeom>
          <a:noFill/>
        </p:spPr>
        <p:txBody>
          <a:bodyPr wrap="square" rtlCol="0">
            <a:spAutoFit/>
          </a:bodyPr>
          <a:lstStyle/>
          <a:p>
            <a:pPr algn="ctr"/>
            <a:r>
              <a:rPr lang="en-IN" sz="3200" b="1" dirty="0" smtClean="0">
                <a:solidFill>
                  <a:schemeClr val="tx2">
                    <a:lumMod val="75000"/>
                  </a:schemeClr>
                </a:solidFill>
                <a:latin typeface="Sylfaen" pitchFamily="18" charset="0"/>
              </a:rPr>
              <a:t>Common </a:t>
            </a:r>
            <a:r>
              <a:rPr lang="en-IN" sz="3200" b="1" dirty="0" smtClean="0">
                <a:solidFill>
                  <a:schemeClr val="tx2">
                    <a:lumMod val="75000"/>
                  </a:schemeClr>
                </a:solidFill>
                <a:latin typeface="Sylfaen" pitchFamily="18" charset="0"/>
              </a:rPr>
              <a:t>causes for </a:t>
            </a:r>
            <a:r>
              <a:rPr lang="en-US" sz="3200" b="1" dirty="0" smtClean="0">
                <a:solidFill>
                  <a:schemeClr val="tx2">
                    <a:lumMod val="75000"/>
                  </a:schemeClr>
                </a:solidFill>
                <a:latin typeface="Sylfaen" pitchFamily="18" charset="0"/>
              </a:rPr>
              <a:t>Divergences </a:t>
            </a:r>
            <a:r>
              <a:rPr lang="en-US" sz="3200" b="1" dirty="0" smtClean="0">
                <a:solidFill>
                  <a:schemeClr val="tx2">
                    <a:lumMod val="75000"/>
                  </a:schemeClr>
                </a:solidFill>
                <a:latin typeface="Sylfaen" pitchFamily="18" charset="0"/>
              </a:rPr>
              <a:t>in Asset Classification identified by RBI</a:t>
            </a:r>
            <a:r>
              <a:rPr lang="en-US" sz="2000" b="1" dirty="0" smtClean="0">
                <a:solidFill>
                  <a:schemeClr val="tx2">
                    <a:lumMod val="75000"/>
                  </a:schemeClr>
                </a:solidFill>
                <a:latin typeface="Sylfaen" pitchFamily="18" charset="0"/>
              </a:rPr>
              <a:t> </a:t>
            </a:r>
          </a:p>
          <a:p>
            <a:pPr algn="just"/>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Failed multiple restructuring and  corresponding  Date of </a:t>
            </a:r>
            <a:r>
              <a:rPr lang="en-IN" sz="2000" dirty="0" smtClean="0">
                <a:solidFill>
                  <a:schemeClr val="tx2">
                    <a:lumMod val="75000"/>
                  </a:schemeClr>
                </a:solidFill>
                <a:latin typeface="Sylfaen" pitchFamily="18" charset="0"/>
              </a:rPr>
              <a:t>NPA</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smtClean="0">
                <a:solidFill>
                  <a:schemeClr val="tx2">
                    <a:lumMod val="75000"/>
                  </a:schemeClr>
                </a:solidFill>
                <a:latin typeface="Sylfaen" pitchFamily="18" charset="0"/>
              </a:rPr>
              <a:t>Up-gradation </a:t>
            </a:r>
            <a:r>
              <a:rPr lang="en-IN" sz="2000" dirty="0">
                <a:solidFill>
                  <a:schemeClr val="tx2">
                    <a:lumMod val="75000"/>
                  </a:schemeClr>
                </a:solidFill>
                <a:latin typeface="Sylfaen" pitchFamily="18" charset="0"/>
              </a:rPr>
              <a:t>made even in the absence of satisfactory performance during the specific </a:t>
            </a:r>
            <a:r>
              <a:rPr lang="en-IN" sz="2000" dirty="0" smtClean="0">
                <a:solidFill>
                  <a:schemeClr val="tx2">
                    <a:lumMod val="75000"/>
                  </a:schemeClr>
                </a:solidFill>
                <a:latin typeface="Sylfaen" pitchFamily="18" charset="0"/>
              </a:rPr>
              <a:t>period</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Accounts were not downgraded when conditions for eligibility of restructuring </a:t>
            </a:r>
            <a:r>
              <a:rPr lang="en-IN" sz="2000" dirty="0" smtClean="0">
                <a:solidFill>
                  <a:schemeClr val="tx2">
                    <a:lumMod val="75000"/>
                  </a:schemeClr>
                </a:solidFill>
                <a:latin typeface="Sylfaen" pitchFamily="18" charset="0"/>
              </a:rPr>
              <a:t>benefits </a:t>
            </a:r>
            <a:r>
              <a:rPr lang="en-IN" sz="2000" dirty="0">
                <a:solidFill>
                  <a:schemeClr val="tx2">
                    <a:lumMod val="75000"/>
                  </a:schemeClr>
                </a:solidFill>
                <a:latin typeface="Sylfaen" pitchFamily="18" charset="0"/>
              </a:rPr>
              <a:t>were not </a:t>
            </a:r>
            <a:r>
              <a:rPr lang="en-IN" sz="2000" dirty="0" smtClean="0">
                <a:solidFill>
                  <a:schemeClr val="tx2">
                    <a:lumMod val="75000"/>
                  </a:schemeClr>
                </a:solidFill>
                <a:latin typeface="Sylfaen" pitchFamily="18" charset="0"/>
              </a:rPr>
              <a:t>met</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Accounts were upgraded despite partial recovery of over </a:t>
            </a:r>
            <a:r>
              <a:rPr lang="en-IN" sz="2000" dirty="0" smtClean="0">
                <a:solidFill>
                  <a:schemeClr val="tx2">
                    <a:lumMod val="75000"/>
                  </a:schemeClr>
                </a:solidFill>
                <a:latin typeface="Sylfaen" pitchFamily="18" charset="0"/>
              </a:rPr>
              <a:t>dues</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Latest position of </a:t>
            </a:r>
            <a:r>
              <a:rPr lang="en-IN" sz="2000" dirty="0" smtClean="0">
                <a:solidFill>
                  <a:schemeClr val="tx2">
                    <a:lumMod val="75000"/>
                  </a:schemeClr>
                </a:solidFill>
                <a:latin typeface="Sylfaen" pitchFamily="18" charset="0"/>
              </a:rPr>
              <a:t>drawing </a:t>
            </a:r>
            <a:r>
              <a:rPr lang="en-IN" sz="2000" dirty="0">
                <a:solidFill>
                  <a:schemeClr val="tx2">
                    <a:lumMod val="75000"/>
                  </a:schemeClr>
                </a:solidFill>
                <a:latin typeface="Sylfaen" pitchFamily="18" charset="0"/>
              </a:rPr>
              <a:t>power as intimated by the lead Bank was not updated in the system resulting in non recognition of the down gradation.</a:t>
            </a:r>
          </a:p>
          <a:p>
            <a:pPr marL="342900" indent="-342900" algn="just">
              <a:buFont typeface="Wingdings" pitchFamily="2" charset="2"/>
              <a:buChar char="Ø"/>
            </a:pPr>
            <a:endParaRPr lang="en-IN" sz="2000" dirty="0">
              <a:solidFill>
                <a:schemeClr val="tx2">
                  <a:lumMod val="75000"/>
                </a:schemeClr>
              </a:solidFill>
              <a:latin typeface="Sylfaen" pitchFamily="18" charset="0"/>
            </a:endParaRPr>
          </a:p>
        </p:txBody>
      </p:sp>
    </p:spTree>
    <p:extLst>
      <p:ext uri="{BB962C8B-B14F-4D97-AF65-F5344CB8AC3E}">
        <p14:creationId xmlns:p14="http://schemas.microsoft.com/office/powerpoint/2010/main" val="30777587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838200"/>
            <a:ext cx="8101603" cy="5016758"/>
          </a:xfrm>
          <a:prstGeom prst="rect">
            <a:avLst/>
          </a:prstGeom>
          <a:noFill/>
        </p:spPr>
        <p:txBody>
          <a:bodyPr wrap="square" rtlCol="0">
            <a:spAutoFit/>
          </a:bodyPr>
          <a:lstStyle/>
          <a:p>
            <a:pPr lvl="0" algn="r"/>
            <a:r>
              <a:rPr lang="en-IN" sz="2000" b="1" dirty="0" smtClean="0">
                <a:solidFill>
                  <a:schemeClr val="tx2">
                    <a:lumMod val="75000"/>
                  </a:schemeClr>
                </a:solidFill>
                <a:latin typeface="Sylfaen" pitchFamily="18" charset="0"/>
              </a:rPr>
              <a:t>Contd…</a:t>
            </a:r>
          </a:p>
          <a:p>
            <a:pPr marL="342900" lvl="0" indent="-342900" algn="just">
              <a:buFont typeface="Wingdings" pitchFamily="2" charset="2"/>
              <a:buChar char="Ø"/>
            </a:pPr>
            <a:endParaRPr lang="en-IN" sz="2000" dirty="0" smtClean="0">
              <a:solidFill>
                <a:schemeClr val="tx2">
                  <a:lumMod val="75000"/>
                </a:schemeClr>
              </a:solidFill>
              <a:latin typeface="Sylfaen" pitchFamily="18" charset="0"/>
            </a:endParaRPr>
          </a:p>
          <a:p>
            <a:pPr marL="342900" lvl="0" indent="-342900" algn="just">
              <a:buFont typeface="Wingdings" pitchFamily="2" charset="2"/>
              <a:buChar char="Ø"/>
            </a:pPr>
            <a:r>
              <a:rPr lang="en-IN" sz="2000" dirty="0" smtClean="0">
                <a:solidFill>
                  <a:schemeClr val="tx2">
                    <a:lumMod val="75000"/>
                  </a:schemeClr>
                </a:solidFill>
                <a:latin typeface="Sylfaen" pitchFamily="18" charset="0"/>
              </a:rPr>
              <a:t>Ever </a:t>
            </a:r>
            <a:r>
              <a:rPr lang="en-IN" sz="2000" dirty="0">
                <a:solidFill>
                  <a:schemeClr val="tx2">
                    <a:lumMod val="75000"/>
                  </a:schemeClr>
                </a:solidFill>
                <a:latin typeface="Sylfaen" pitchFamily="18" charset="0"/>
              </a:rPr>
              <a:t>greening of accounts by sanction of additional </a:t>
            </a:r>
            <a:r>
              <a:rPr lang="en-IN" sz="2000" dirty="0" smtClean="0">
                <a:solidFill>
                  <a:schemeClr val="tx2">
                    <a:lumMod val="75000"/>
                  </a:schemeClr>
                </a:solidFill>
                <a:latin typeface="Sylfaen" pitchFamily="18" charset="0"/>
              </a:rPr>
              <a:t>loans</a:t>
            </a:r>
            <a:endParaRPr lang="en-IN" sz="2000" dirty="0" smtClean="0">
              <a:solidFill>
                <a:schemeClr val="tx2">
                  <a:lumMod val="75000"/>
                </a:schemeClr>
              </a:solidFill>
              <a:latin typeface="Sylfaen" pitchFamily="18" charset="0"/>
            </a:endParaRP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Divergence in classification of </a:t>
            </a:r>
            <a:r>
              <a:rPr lang="en-IN" sz="2000" dirty="0" smtClean="0">
                <a:solidFill>
                  <a:schemeClr val="tx2">
                    <a:lumMod val="75000"/>
                  </a:schemeClr>
                </a:solidFill>
                <a:latin typeface="Sylfaen" pitchFamily="18" charset="0"/>
              </a:rPr>
              <a:t>NPAs</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Latest valuation of security was not obtained or erosion in the  value of security not </a:t>
            </a:r>
            <a:r>
              <a:rPr lang="en-IN" sz="2000" dirty="0" smtClean="0">
                <a:solidFill>
                  <a:schemeClr val="tx2">
                    <a:lumMod val="75000"/>
                  </a:schemeClr>
                </a:solidFill>
                <a:latin typeface="Sylfaen" pitchFamily="18" charset="0"/>
              </a:rPr>
              <a:t>recognized</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Allowing concessions in an account with financial difficulties and not treating it as </a:t>
            </a:r>
            <a:r>
              <a:rPr lang="en-IN" sz="2000" dirty="0" smtClean="0">
                <a:solidFill>
                  <a:schemeClr val="tx2">
                    <a:lumMod val="75000"/>
                  </a:schemeClr>
                </a:solidFill>
                <a:latin typeface="Sylfaen" pitchFamily="18" charset="0"/>
              </a:rPr>
              <a:t>restructuring</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Extension of DCCO beyond stipulated </a:t>
            </a:r>
            <a:r>
              <a:rPr lang="en-IN" sz="2000" dirty="0" smtClean="0">
                <a:solidFill>
                  <a:schemeClr val="tx2">
                    <a:lumMod val="75000"/>
                  </a:schemeClr>
                </a:solidFill>
                <a:latin typeface="Sylfaen" pitchFamily="18" charset="0"/>
              </a:rPr>
              <a:t>period</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Delayed implementation of restructuring </a:t>
            </a:r>
            <a:r>
              <a:rPr lang="en-IN" sz="2000" dirty="0" smtClean="0">
                <a:solidFill>
                  <a:schemeClr val="tx2">
                    <a:lumMod val="75000"/>
                  </a:schemeClr>
                </a:solidFill>
                <a:latin typeface="Sylfaen" pitchFamily="18" charset="0"/>
              </a:rPr>
              <a:t>plan</a:t>
            </a:r>
            <a:endParaRPr lang="en-IN" sz="2000" dirty="0">
              <a:solidFill>
                <a:schemeClr val="tx2">
                  <a:lumMod val="75000"/>
                </a:schemeClr>
              </a:solidFill>
              <a:latin typeface="Sylfaen" pitchFamily="18" charset="0"/>
            </a:endParaRPr>
          </a:p>
          <a:p>
            <a:pPr marL="342900" indent="-342900" algn="just">
              <a:buFont typeface="Wingdings" pitchFamily="2" charset="2"/>
              <a:buChar char="Ø"/>
            </a:pPr>
            <a:endParaRPr lang="en-IN" sz="2000" dirty="0">
              <a:solidFill>
                <a:schemeClr val="tx2">
                  <a:lumMod val="75000"/>
                </a:schemeClr>
              </a:solidFill>
              <a:latin typeface="Sylfaen" pitchFamily="18" charset="0"/>
            </a:endParaRPr>
          </a:p>
        </p:txBody>
      </p:sp>
    </p:spTree>
    <p:extLst>
      <p:ext uri="{BB962C8B-B14F-4D97-AF65-F5344CB8AC3E}">
        <p14:creationId xmlns:p14="http://schemas.microsoft.com/office/powerpoint/2010/main" val="30777587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709808"/>
            <a:ext cx="7696200" cy="1754326"/>
          </a:xfrm>
          <a:prstGeom prst="rect">
            <a:avLst/>
          </a:prstGeom>
          <a:noFill/>
        </p:spPr>
        <p:txBody>
          <a:bodyPr wrap="square" rtlCol="0">
            <a:spAutoFit/>
          </a:bodyPr>
          <a:lstStyle/>
          <a:p>
            <a:endParaRPr lang="en-US" sz="5400" dirty="0" smtClean="0">
              <a:solidFill>
                <a:schemeClr val="tx2">
                  <a:lumMod val="75000"/>
                </a:schemeClr>
              </a:solidFill>
              <a:latin typeface="Trebuchet MS" panose="020B0603020202020204" pitchFamily="34" charset="0"/>
            </a:endParaRPr>
          </a:p>
          <a:p>
            <a:endParaRPr lang="en-US" sz="5400" dirty="0">
              <a:solidFill>
                <a:schemeClr val="tx2">
                  <a:lumMod val="75000"/>
                </a:schemeClr>
              </a:solidFill>
              <a:latin typeface="Trebuchet MS" panose="020B0603020202020204" pitchFamily="34" charset="0"/>
            </a:endParaRPr>
          </a:p>
        </p:txBody>
      </p:sp>
      <p:sp>
        <p:nvSpPr>
          <p:cNvPr id="3" name="TextBox 2"/>
          <p:cNvSpPr txBox="1"/>
          <p:nvPr/>
        </p:nvSpPr>
        <p:spPr>
          <a:xfrm>
            <a:off x="533400" y="609600"/>
            <a:ext cx="8077200" cy="584775"/>
          </a:xfrm>
          <a:prstGeom prst="rect">
            <a:avLst/>
          </a:prstGeom>
          <a:noFill/>
        </p:spPr>
        <p:txBody>
          <a:bodyPr wrap="square" rtlCol="0">
            <a:spAutoFit/>
          </a:bodyPr>
          <a:lstStyle/>
          <a:p>
            <a:pPr algn="ctr"/>
            <a:r>
              <a:rPr lang="en-US" sz="3200" b="1" dirty="0">
                <a:solidFill>
                  <a:schemeClr val="tx2">
                    <a:lumMod val="75000"/>
                  </a:schemeClr>
                </a:solidFill>
              </a:rPr>
              <a:t>List of recent RBI </a:t>
            </a:r>
            <a:r>
              <a:rPr lang="en-US" sz="3200" b="1" dirty="0" smtClean="0">
                <a:solidFill>
                  <a:schemeClr val="tx2">
                    <a:lumMod val="75000"/>
                  </a:schemeClr>
                </a:solidFill>
              </a:rPr>
              <a:t>Circulars</a:t>
            </a:r>
            <a:endParaRPr lang="en-IN" sz="3200" dirty="0">
              <a:solidFill>
                <a:schemeClr val="tx2">
                  <a:lumMod val="75000"/>
                </a:scheme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1094990"/>
              </p:ext>
            </p:extLst>
          </p:nvPr>
        </p:nvGraphicFramePr>
        <p:xfrm>
          <a:off x="533400" y="1295400"/>
          <a:ext cx="8077200" cy="461010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4038600">
                  <a:extLst>
                    <a:ext uri="{9D8B030D-6E8A-4147-A177-3AD203B41FA5}">
                      <a16:colId xmlns:a16="http://schemas.microsoft.com/office/drawing/2014/main" val="20002"/>
                    </a:ext>
                  </a:extLst>
                </a:gridCol>
              </a:tblGrid>
              <a:tr h="370840">
                <a:tc>
                  <a:txBody>
                    <a:bodyPr/>
                    <a:lstStyle/>
                    <a:p>
                      <a:pPr algn="ctr">
                        <a:lnSpc>
                          <a:spcPct val="107000"/>
                        </a:lnSpc>
                        <a:spcAft>
                          <a:spcPts val="0"/>
                        </a:spcAft>
                      </a:pPr>
                      <a:r>
                        <a:rPr lang="en-US" sz="1300" dirty="0">
                          <a:solidFill>
                            <a:schemeClr val="bg1"/>
                          </a:solidFill>
                          <a:effectLst/>
                          <a:latin typeface="Sylfaen" pitchFamily="18" charset="0"/>
                        </a:rPr>
                        <a:t>Date</a:t>
                      </a:r>
                      <a:endParaRPr lang="en-IN" sz="1300" dirty="0">
                        <a:solidFill>
                          <a:schemeClr val="bg1"/>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1300" dirty="0">
                          <a:solidFill>
                            <a:schemeClr val="bg1"/>
                          </a:solidFill>
                          <a:effectLst/>
                          <a:latin typeface="Sylfaen" pitchFamily="18" charset="0"/>
                        </a:rPr>
                        <a:t>Circular No</a:t>
                      </a:r>
                      <a:endParaRPr lang="en-IN" sz="1300" dirty="0">
                        <a:solidFill>
                          <a:schemeClr val="bg1"/>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1300" dirty="0">
                          <a:solidFill>
                            <a:schemeClr val="bg1"/>
                          </a:solidFill>
                          <a:effectLst/>
                          <a:latin typeface="Sylfaen" pitchFamily="18" charset="0"/>
                        </a:rPr>
                        <a:t>Title of the Circular</a:t>
                      </a:r>
                      <a:endParaRPr lang="en-IN" sz="1300" dirty="0">
                        <a:solidFill>
                          <a:schemeClr val="bg1"/>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lnSpc>
                          <a:spcPct val="107000"/>
                        </a:lnSpc>
                        <a:spcAft>
                          <a:spcPts val="0"/>
                        </a:spcAft>
                      </a:pPr>
                      <a:r>
                        <a:rPr lang="en-US" sz="1300" dirty="0">
                          <a:solidFill>
                            <a:schemeClr val="tx2">
                              <a:lumMod val="75000"/>
                            </a:schemeClr>
                          </a:solidFill>
                          <a:effectLst/>
                          <a:latin typeface="Sylfaen" pitchFamily="18" charset="0"/>
                        </a:rPr>
                        <a:t>27-Mar-20</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pitchFamily="18" charset="0"/>
                        </a:rPr>
                        <a:t>RBI/2019-20/186</a:t>
                      </a:r>
                      <a:br>
                        <a:rPr lang="en-US" sz="1300" dirty="0">
                          <a:solidFill>
                            <a:schemeClr val="tx2">
                              <a:lumMod val="75000"/>
                            </a:schemeClr>
                          </a:solidFill>
                          <a:effectLst/>
                          <a:latin typeface="Sylfaen" pitchFamily="18" charset="0"/>
                        </a:rPr>
                      </a:br>
                      <a:r>
                        <a:rPr lang="en-US" sz="1300" dirty="0">
                          <a:solidFill>
                            <a:schemeClr val="tx2">
                              <a:lumMod val="75000"/>
                            </a:schemeClr>
                          </a:solidFill>
                          <a:effectLst/>
                          <a:latin typeface="Sylfaen" pitchFamily="18" charset="0"/>
                        </a:rPr>
                        <a:t>DOR.No.BP.BC.47/21.04.048/2019-20</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pitchFamily="18" charset="0"/>
                        </a:rPr>
                        <a:t>COVID-19 - Regulatory Package</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lnSpc>
                          <a:spcPct val="107000"/>
                        </a:lnSpc>
                        <a:spcAft>
                          <a:spcPts val="0"/>
                        </a:spcAft>
                      </a:pPr>
                      <a:r>
                        <a:rPr lang="en-US" sz="1300" dirty="0">
                          <a:solidFill>
                            <a:schemeClr val="tx2">
                              <a:lumMod val="75000"/>
                            </a:schemeClr>
                          </a:solidFill>
                          <a:effectLst/>
                          <a:latin typeface="Sylfaen" pitchFamily="18" charset="0"/>
                        </a:rPr>
                        <a:t>17-Apr-20</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pitchFamily="18" charset="0"/>
                        </a:rPr>
                        <a:t>RBI/2019-20/219</a:t>
                      </a:r>
                      <a:br>
                        <a:rPr lang="en-US" sz="1300" dirty="0">
                          <a:solidFill>
                            <a:schemeClr val="tx2">
                              <a:lumMod val="75000"/>
                            </a:schemeClr>
                          </a:solidFill>
                          <a:effectLst/>
                          <a:latin typeface="Sylfaen" pitchFamily="18" charset="0"/>
                        </a:rPr>
                      </a:br>
                      <a:r>
                        <a:rPr lang="en-US" sz="1300" dirty="0">
                          <a:solidFill>
                            <a:schemeClr val="tx2">
                              <a:lumMod val="75000"/>
                            </a:schemeClr>
                          </a:solidFill>
                          <a:effectLst/>
                          <a:latin typeface="Sylfaen" pitchFamily="18" charset="0"/>
                        </a:rPr>
                        <a:t>DOR.No.BP.BC.62/21.04.048/2019-20</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pitchFamily="18" charset="0"/>
                        </a:rPr>
                        <a:t>COVID-19 - Regulatory Package - Review of Resolution Timelines under the Prudential Framework on Resolution of Stressed Assets</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ctr">
                        <a:lnSpc>
                          <a:spcPct val="107000"/>
                        </a:lnSpc>
                        <a:spcAft>
                          <a:spcPts val="0"/>
                        </a:spcAft>
                      </a:pPr>
                      <a:r>
                        <a:rPr lang="en-US" sz="1300" dirty="0">
                          <a:solidFill>
                            <a:schemeClr val="tx2">
                              <a:lumMod val="75000"/>
                            </a:schemeClr>
                          </a:solidFill>
                          <a:effectLst/>
                          <a:latin typeface="Sylfaen" pitchFamily="18" charset="0"/>
                        </a:rPr>
                        <a:t>17-Apr-20</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pitchFamily="18" charset="0"/>
                        </a:rPr>
                        <a:t>RBI/2019-20/220</a:t>
                      </a:r>
                      <a:br>
                        <a:rPr lang="en-US" sz="1300" dirty="0">
                          <a:solidFill>
                            <a:schemeClr val="tx2">
                              <a:lumMod val="75000"/>
                            </a:schemeClr>
                          </a:solidFill>
                          <a:effectLst/>
                          <a:latin typeface="Sylfaen" pitchFamily="18" charset="0"/>
                        </a:rPr>
                      </a:br>
                      <a:r>
                        <a:rPr lang="en-US" sz="1300" dirty="0">
                          <a:solidFill>
                            <a:schemeClr val="tx2">
                              <a:lumMod val="75000"/>
                            </a:schemeClr>
                          </a:solidFill>
                          <a:effectLst/>
                          <a:latin typeface="Sylfaen" pitchFamily="18" charset="0"/>
                        </a:rPr>
                        <a:t>DOR.No.BP.BC.63/21.04.048/2019-20</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pitchFamily="18" charset="0"/>
                        </a:rPr>
                        <a:t>COVID-19 Regulatory Package - Asset Classification and Provisioning</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algn="ctr">
                        <a:lnSpc>
                          <a:spcPct val="107000"/>
                        </a:lnSpc>
                        <a:spcAft>
                          <a:spcPts val="0"/>
                        </a:spcAft>
                      </a:pPr>
                      <a:r>
                        <a:rPr lang="en-US" sz="1300" dirty="0">
                          <a:solidFill>
                            <a:schemeClr val="tx2">
                              <a:lumMod val="75000"/>
                            </a:schemeClr>
                          </a:solidFill>
                          <a:effectLst/>
                          <a:latin typeface="Sylfaen" pitchFamily="18" charset="0"/>
                        </a:rPr>
                        <a:t>23-May-20</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pitchFamily="18" charset="0"/>
                        </a:rPr>
                        <a:t>RBI/2019-20/244</a:t>
                      </a:r>
                      <a:br>
                        <a:rPr lang="en-US" sz="1300" dirty="0">
                          <a:solidFill>
                            <a:schemeClr val="tx2">
                              <a:lumMod val="75000"/>
                            </a:schemeClr>
                          </a:solidFill>
                          <a:effectLst/>
                          <a:latin typeface="Sylfaen" pitchFamily="18" charset="0"/>
                        </a:rPr>
                      </a:br>
                      <a:r>
                        <a:rPr lang="en-US" sz="1300" dirty="0">
                          <a:solidFill>
                            <a:schemeClr val="tx2">
                              <a:lumMod val="75000"/>
                            </a:schemeClr>
                          </a:solidFill>
                          <a:effectLst/>
                          <a:latin typeface="Sylfaen" pitchFamily="18" charset="0"/>
                        </a:rPr>
                        <a:t>DOR.No.BP.BC.71/21.04.048/2019-20</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pitchFamily="18" charset="0"/>
                        </a:rPr>
                        <a:t>COVID-19 - Regulatory Package</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pPr algn="ctr">
                        <a:lnSpc>
                          <a:spcPct val="107000"/>
                        </a:lnSpc>
                        <a:spcAft>
                          <a:spcPts val="0"/>
                        </a:spcAft>
                      </a:pPr>
                      <a:r>
                        <a:rPr lang="en-US" sz="1300" dirty="0">
                          <a:solidFill>
                            <a:schemeClr val="tx2">
                              <a:lumMod val="75000"/>
                            </a:schemeClr>
                          </a:solidFill>
                          <a:effectLst/>
                          <a:latin typeface="Sylfaen" pitchFamily="18" charset="0"/>
                        </a:rPr>
                        <a:t>23-May-20</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pitchFamily="18" charset="0"/>
                        </a:rPr>
                        <a:t>RBI/2019-20/245</a:t>
                      </a:r>
                      <a:br>
                        <a:rPr lang="en-US" sz="1300" dirty="0">
                          <a:solidFill>
                            <a:schemeClr val="tx2">
                              <a:lumMod val="75000"/>
                            </a:schemeClr>
                          </a:solidFill>
                          <a:effectLst/>
                          <a:latin typeface="Sylfaen" pitchFamily="18" charset="0"/>
                        </a:rPr>
                      </a:br>
                      <a:r>
                        <a:rPr lang="en-US" sz="1300" dirty="0">
                          <a:solidFill>
                            <a:schemeClr val="tx2">
                              <a:lumMod val="75000"/>
                            </a:schemeClr>
                          </a:solidFill>
                          <a:effectLst/>
                          <a:latin typeface="Sylfaen" pitchFamily="18" charset="0"/>
                        </a:rPr>
                        <a:t>DOR.No.BP.BC.72/21.04.048/2019-20</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pitchFamily="18" charset="0"/>
                        </a:rPr>
                        <a:t>COVID-19 Regulatory Package - Review of Resolution Timelines under the Prudential Framework on Resolution of Stressed Assets</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pPr algn="ctr">
                        <a:lnSpc>
                          <a:spcPct val="107000"/>
                        </a:lnSpc>
                        <a:spcAft>
                          <a:spcPts val="0"/>
                        </a:spcAft>
                      </a:pPr>
                      <a:r>
                        <a:rPr lang="en-US" sz="1300" dirty="0">
                          <a:solidFill>
                            <a:schemeClr val="tx2">
                              <a:lumMod val="75000"/>
                            </a:schemeClr>
                          </a:solidFill>
                          <a:effectLst/>
                          <a:latin typeface="Sylfaen" pitchFamily="18" charset="0"/>
                        </a:rPr>
                        <a:t>06-Aug-20</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pitchFamily="18" charset="0"/>
                        </a:rPr>
                        <a:t>RBI/2020-21/16</a:t>
                      </a:r>
                      <a:br>
                        <a:rPr lang="en-US" sz="1300" dirty="0">
                          <a:solidFill>
                            <a:schemeClr val="tx2">
                              <a:lumMod val="75000"/>
                            </a:schemeClr>
                          </a:solidFill>
                          <a:effectLst/>
                          <a:latin typeface="Sylfaen" pitchFamily="18" charset="0"/>
                        </a:rPr>
                      </a:br>
                      <a:r>
                        <a:rPr lang="en-US" sz="1300" dirty="0">
                          <a:solidFill>
                            <a:schemeClr val="tx2">
                              <a:lumMod val="75000"/>
                            </a:schemeClr>
                          </a:solidFill>
                          <a:effectLst/>
                          <a:latin typeface="Sylfaen" pitchFamily="18" charset="0"/>
                        </a:rPr>
                        <a:t>DOR.No.BP.BC/3/21.04.048/2020-21</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pitchFamily="18" charset="0"/>
                        </a:rPr>
                        <a:t>Resolution Framework for COVID-19 related Stress</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pPr algn="ctr">
                        <a:lnSpc>
                          <a:spcPct val="107000"/>
                        </a:lnSpc>
                        <a:spcAft>
                          <a:spcPts val="0"/>
                        </a:spcAft>
                      </a:pPr>
                      <a:r>
                        <a:rPr lang="en-US" sz="1300" dirty="0">
                          <a:solidFill>
                            <a:schemeClr val="tx2">
                              <a:lumMod val="75000"/>
                            </a:schemeClr>
                          </a:solidFill>
                          <a:effectLst/>
                          <a:latin typeface="Sylfaen" pitchFamily="18" charset="0"/>
                        </a:rPr>
                        <a:t>07-Sep-20</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pitchFamily="18" charset="0"/>
                        </a:rPr>
                        <a:t>RBI/2020-21/34</a:t>
                      </a:r>
                      <a:br>
                        <a:rPr lang="en-US" sz="1300" dirty="0">
                          <a:solidFill>
                            <a:schemeClr val="tx2">
                              <a:lumMod val="75000"/>
                            </a:schemeClr>
                          </a:solidFill>
                          <a:effectLst/>
                          <a:latin typeface="Sylfaen" pitchFamily="18" charset="0"/>
                        </a:rPr>
                      </a:br>
                      <a:r>
                        <a:rPr lang="en-US" sz="1300" dirty="0">
                          <a:solidFill>
                            <a:schemeClr val="tx2">
                              <a:lumMod val="75000"/>
                            </a:schemeClr>
                          </a:solidFill>
                          <a:effectLst/>
                          <a:latin typeface="Sylfaen" pitchFamily="18" charset="0"/>
                        </a:rPr>
                        <a:t>DOR.No.BP.BC/13/21.04.048/2020-21</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pitchFamily="18" charset="0"/>
                        </a:rPr>
                        <a:t>Resolution Framework for COVID-19 related Stress - Financial Parameters</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70840">
                <a:tc>
                  <a:txBody>
                    <a:bodyPr/>
                    <a:lstStyle/>
                    <a:p>
                      <a:pPr algn="ctr">
                        <a:lnSpc>
                          <a:spcPct val="107000"/>
                        </a:lnSpc>
                        <a:spcAft>
                          <a:spcPts val="0"/>
                        </a:spcAft>
                      </a:pPr>
                      <a:r>
                        <a:rPr lang="en-US" sz="1300" dirty="0">
                          <a:solidFill>
                            <a:schemeClr val="tx2">
                              <a:lumMod val="75000"/>
                            </a:schemeClr>
                          </a:solidFill>
                          <a:effectLst/>
                          <a:latin typeface="Sylfaen" pitchFamily="18" charset="0"/>
                        </a:rPr>
                        <a:t>14-Sep-20</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pitchFamily="18" charset="0"/>
                        </a:rPr>
                        <a:t>RBI/2020-21/37</a:t>
                      </a:r>
                      <a:br>
                        <a:rPr lang="en-US" sz="1300" dirty="0">
                          <a:solidFill>
                            <a:schemeClr val="tx2">
                              <a:lumMod val="75000"/>
                            </a:schemeClr>
                          </a:solidFill>
                          <a:effectLst/>
                          <a:latin typeface="Sylfaen" pitchFamily="18" charset="0"/>
                        </a:rPr>
                      </a:br>
                      <a:r>
                        <a:rPr lang="en-US" sz="1300" dirty="0">
                          <a:solidFill>
                            <a:schemeClr val="tx2">
                              <a:lumMod val="75000"/>
                            </a:schemeClr>
                          </a:solidFill>
                          <a:effectLst/>
                          <a:latin typeface="Sylfaen" pitchFamily="18" charset="0"/>
                        </a:rPr>
                        <a:t>Ref. No. DoS.CO.PPG./SEC.03/11.01.005/2020-21</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pitchFamily="18" charset="0"/>
                        </a:rPr>
                        <a:t>Total Automation of Income Recognition, Asset Classification and Provisioning processes in banks to be completed before 30-06-2021</a:t>
                      </a:r>
                      <a:endParaRPr lang="en-IN" sz="1300" dirty="0">
                        <a:solidFill>
                          <a:schemeClr val="tx2">
                            <a:lumMod val="75000"/>
                          </a:schemeClr>
                        </a:solidFill>
                        <a:effectLst/>
                        <a:latin typeface="Sylfaen"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0777587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381000"/>
            <a:ext cx="8077200" cy="584775"/>
          </a:xfrm>
          <a:prstGeom prst="rect">
            <a:avLst/>
          </a:prstGeom>
          <a:noFill/>
        </p:spPr>
        <p:txBody>
          <a:bodyPr wrap="square" rtlCol="0">
            <a:spAutoFit/>
          </a:bodyPr>
          <a:lstStyle/>
          <a:p>
            <a:pPr algn="ctr"/>
            <a:r>
              <a:rPr lang="en-US" sz="3200" b="1" dirty="0">
                <a:solidFill>
                  <a:schemeClr val="tx2">
                    <a:lumMod val="75000"/>
                  </a:schemeClr>
                </a:solidFill>
                <a:latin typeface="Sylfaen" pitchFamily="18" charset="0"/>
              </a:rPr>
              <a:t>Gist of recent RBI </a:t>
            </a:r>
            <a:r>
              <a:rPr lang="en-US" sz="3200" b="1" dirty="0" smtClean="0">
                <a:solidFill>
                  <a:schemeClr val="tx2">
                    <a:lumMod val="75000"/>
                  </a:schemeClr>
                </a:solidFill>
                <a:latin typeface="Sylfaen" pitchFamily="18" charset="0"/>
              </a:rPr>
              <a:t>Circulars</a:t>
            </a:r>
            <a:endParaRPr lang="en-IN" sz="3200" dirty="0">
              <a:solidFill>
                <a:schemeClr val="tx2">
                  <a:lumMod val="75000"/>
                </a:schemeClr>
              </a:solidFill>
              <a:latin typeface="Sylfaen"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151327081"/>
              </p:ext>
            </p:extLst>
          </p:nvPr>
        </p:nvGraphicFramePr>
        <p:xfrm>
          <a:off x="400050" y="1143000"/>
          <a:ext cx="8343900" cy="4662805"/>
        </p:xfrm>
        <a:graphic>
          <a:graphicData uri="http://schemas.openxmlformats.org/drawingml/2006/table">
            <a:tbl>
              <a:tblPr firstRow="1" bandRow="1">
                <a:tableStyleId>{5C22544A-7EE6-4342-B048-85BDC9FD1C3A}</a:tableStyleId>
              </a:tblPr>
              <a:tblGrid>
                <a:gridCol w="9525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5867400">
                  <a:extLst>
                    <a:ext uri="{9D8B030D-6E8A-4147-A177-3AD203B41FA5}">
                      <a16:colId xmlns:a16="http://schemas.microsoft.com/office/drawing/2014/main" val="20002"/>
                    </a:ext>
                  </a:extLst>
                </a:gridCol>
              </a:tblGrid>
              <a:tr h="370840">
                <a:tc>
                  <a:txBody>
                    <a:bodyPr/>
                    <a:lstStyle/>
                    <a:p>
                      <a:pPr algn="ctr">
                        <a:lnSpc>
                          <a:spcPct val="107000"/>
                        </a:lnSpc>
                        <a:spcAft>
                          <a:spcPts val="0"/>
                        </a:spcAft>
                      </a:pPr>
                      <a:r>
                        <a:rPr lang="en-US" sz="1300" b="1" dirty="0">
                          <a:solidFill>
                            <a:schemeClr val="bg1"/>
                          </a:solidFill>
                          <a:effectLst/>
                          <a:latin typeface="Sylfaen"/>
                          <a:ea typeface="Times New Roman"/>
                          <a:cs typeface="Times New Roman"/>
                        </a:rPr>
                        <a:t>Date</a:t>
                      </a:r>
                      <a:endParaRPr lang="en-IN" sz="1300" dirty="0">
                        <a:solidFill>
                          <a:schemeClr val="bg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1300" b="1" dirty="0">
                          <a:solidFill>
                            <a:schemeClr val="bg1"/>
                          </a:solidFill>
                          <a:effectLst/>
                          <a:latin typeface="Sylfaen"/>
                          <a:ea typeface="Times New Roman"/>
                          <a:cs typeface="Times New Roman"/>
                        </a:rPr>
                        <a:t>Circular No</a:t>
                      </a:r>
                      <a:endParaRPr lang="en-IN" sz="1300" dirty="0">
                        <a:solidFill>
                          <a:schemeClr val="bg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1300" b="1" dirty="0">
                          <a:solidFill>
                            <a:schemeClr val="bg1"/>
                          </a:solidFill>
                          <a:effectLst/>
                          <a:latin typeface="Sylfaen"/>
                          <a:ea typeface="Times New Roman"/>
                          <a:cs typeface="Times New Roman"/>
                        </a:rPr>
                        <a:t>Relief</a:t>
                      </a:r>
                      <a:endParaRPr lang="en-IN" sz="1300" dirty="0">
                        <a:solidFill>
                          <a:schemeClr val="bg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rowSpan="6">
                  <a:txBody>
                    <a:bodyPr/>
                    <a:lstStyle/>
                    <a:p>
                      <a:pPr algn="ctr">
                        <a:lnSpc>
                          <a:spcPct val="107000"/>
                        </a:lnSpc>
                        <a:spcAft>
                          <a:spcPts val="0"/>
                        </a:spcAft>
                      </a:pPr>
                      <a:r>
                        <a:rPr lang="en-US" sz="1300" dirty="0">
                          <a:solidFill>
                            <a:schemeClr val="tx2">
                              <a:lumMod val="75000"/>
                            </a:schemeClr>
                          </a:solidFill>
                          <a:effectLst/>
                          <a:latin typeface="Sylfaen"/>
                          <a:ea typeface="Times New Roman"/>
                          <a:cs typeface="Times New Roman"/>
                        </a:rPr>
                        <a:t>27-Mar-20</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6">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RBI/2019-20/186</a:t>
                      </a:r>
                      <a:br>
                        <a:rPr lang="en-US" sz="1300" dirty="0">
                          <a:solidFill>
                            <a:schemeClr val="tx2">
                              <a:lumMod val="75000"/>
                            </a:schemeClr>
                          </a:solidFill>
                          <a:effectLst/>
                          <a:latin typeface="Sylfaen"/>
                          <a:ea typeface="Times New Roman"/>
                          <a:cs typeface="Times New Roman"/>
                        </a:rPr>
                      </a:br>
                      <a:r>
                        <a:rPr lang="en-US" sz="1300" dirty="0">
                          <a:solidFill>
                            <a:schemeClr val="tx2">
                              <a:lumMod val="75000"/>
                            </a:schemeClr>
                          </a:solidFill>
                          <a:effectLst/>
                          <a:latin typeface="Sylfaen"/>
                          <a:ea typeface="Times New Roman"/>
                          <a:cs typeface="Times New Roman"/>
                        </a:rPr>
                        <a:t>DOR.No.BP.BC.47/21.04.048/2019-20</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In respect of all term loans, banks permitted to grant moratorium of three months of all installments falling due between 1st March 2020 and 31st May 2020</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vMerge="1">
                  <a:txBody>
                    <a:bodyPr/>
                    <a:lstStyle/>
                    <a:p>
                      <a:endParaRPr lang="en-IN"/>
                    </a:p>
                  </a:txBody>
                  <a:tcPr/>
                </a:tc>
                <a:tc vMerge="1">
                  <a:txBody>
                    <a:bodyPr/>
                    <a:lstStyle/>
                    <a:p>
                      <a:endParaRPr lang="en-IN"/>
                    </a:p>
                  </a:txBody>
                  <a:tcPr/>
                </a:tc>
                <a:tc>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In respect of working capital facilities, recovery of interest applied during the period from March 1, 2020 to 31.05.2020 deferred.</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vMerge="1">
                  <a:txBody>
                    <a:bodyPr/>
                    <a:lstStyle/>
                    <a:p>
                      <a:endParaRPr lang="en-IN"/>
                    </a:p>
                  </a:txBody>
                  <a:tcPr/>
                </a:tc>
                <a:tc vMerge="1">
                  <a:txBody>
                    <a:bodyPr/>
                    <a:lstStyle/>
                    <a:p>
                      <a:endParaRPr lang="en-IN"/>
                    </a:p>
                  </a:txBody>
                  <a:tcPr/>
                </a:tc>
                <a:tc>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Accumulated interest to be recovered immediately after the completion</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vMerge="1">
                  <a:txBody>
                    <a:bodyPr/>
                    <a:lstStyle/>
                    <a:p>
                      <a:endParaRPr lang="en-IN"/>
                    </a:p>
                  </a:txBody>
                  <a:tcPr/>
                </a:tc>
                <a:tc vMerge="1">
                  <a:txBody>
                    <a:bodyPr/>
                    <a:lstStyle/>
                    <a:p>
                      <a:endParaRPr lang="en-IN"/>
                    </a:p>
                  </a:txBody>
                  <a:tcPr/>
                </a:tc>
                <a:tc>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Drawing power may be recalculated by</a:t>
                      </a:r>
                      <a:br>
                        <a:rPr lang="en-US" sz="1300" dirty="0">
                          <a:solidFill>
                            <a:schemeClr val="tx2">
                              <a:lumMod val="75000"/>
                            </a:schemeClr>
                          </a:solidFill>
                          <a:effectLst/>
                          <a:latin typeface="Sylfaen"/>
                          <a:ea typeface="Times New Roman"/>
                          <a:cs typeface="Times New Roman"/>
                        </a:rPr>
                      </a:br>
                      <a:r>
                        <a:rPr lang="en-US" sz="1300" dirty="0">
                          <a:solidFill>
                            <a:schemeClr val="tx2">
                              <a:lumMod val="75000"/>
                            </a:schemeClr>
                          </a:solidFill>
                          <a:effectLst/>
                          <a:latin typeface="Sylfaen"/>
                          <a:ea typeface="Times New Roman"/>
                          <a:cs typeface="Times New Roman"/>
                        </a:rPr>
                        <a:t>a) reducing margin</a:t>
                      </a:r>
                      <a:br>
                        <a:rPr lang="en-US" sz="1300" dirty="0">
                          <a:solidFill>
                            <a:schemeClr val="tx2">
                              <a:lumMod val="75000"/>
                            </a:schemeClr>
                          </a:solidFill>
                          <a:effectLst/>
                          <a:latin typeface="Sylfaen"/>
                          <a:ea typeface="Times New Roman"/>
                          <a:cs typeface="Times New Roman"/>
                        </a:rPr>
                      </a:br>
                      <a:r>
                        <a:rPr lang="en-US" sz="1300" dirty="0">
                          <a:solidFill>
                            <a:schemeClr val="tx2">
                              <a:lumMod val="75000"/>
                            </a:schemeClr>
                          </a:solidFill>
                          <a:effectLst/>
                          <a:latin typeface="Sylfaen"/>
                          <a:ea typeface="Times New Roman"/>
                          <a:cs typeface="Times New Roman"/>
                        </a:rPr>
                        <a:t>b) reassessing working capital cycle</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vMerge="1">
                  <a:txBody>
                    <a:bodyPr/>
                    <a:lstStyle/>
                    <a:p>
                      <a:endParaRPr lang="en-IN"/>
                    </a:p>
                  </a:txBody>
                  <a:tcPr/>
                </a:tc>
                <a:tc vMerge="1">
                  <a:txBody>
                    <a:bodyPr/>
                    <a:lstStyle/>
                    <a:p>
                      <a:endParaRPr lang="en-IN"/>
                    </a:p>
                  </a:txBody>
                  <a:tcPr/>
                </a:tc>
                <a:tc>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Classification of SMA and NPA</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vMerge="1">
                  <a:txBody>
                    <a:bodyPr/>
                    <a:lstStyle/>
                    <a:p>
                      <a:endParaRPr lang="en-IN"/>
                    </a:p>
                  </a:txBody>
                  <a:tcPr/>
                </a:tc>
                <a:tc vMerge="1">
                  <a:txBody>
                    <a:bodyPr/>
                    <a:lstStyle/>
                    <a:p>
                      <a:endParaRPr lang="en-IN"/>
                    </a:p>
                  </a:txBody>
                  <a:tcPr/>
                </a:tc>
                <a:tc>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Moratorium shall not result in asset classification downgrade</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0840">
                <a:tc rowSpan="2">
                  <a:txBody>
                    <a:bodyPr/>
                    <a:lstStyle/>
                    <a:p>
                      <a:pPr algn="ctr">
                        <a:lnSpc>
                          <a:spcPct val="107000"/>
                        </a:lnSpc>
                        <a:spcAft>
                          <a:spcPts val="0"/>
                        </a:spcAft>
                      </a:pPr>
                      <a:r>
                        <a:rPr lang="en-US" sz="1300" dirty="0">
                          <a:solidFill>
                            <a:schemeClr val="tx2">
                              <a:lumMod val="75000"/>
                            </a:schemeClr>
                          </a:solidFill>
                          <a:effectLst/>
                          <a:latin typeface="Sylfaen"/>
                          <a:ea typeface="Times New Roman"/>
                          <a:cs typeface="Times New Roman"/>
                        </a:rPr>
                        <a:t>17-Apr-20</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RBI/2019-20/219</a:t>
                      </a:r>
                      <a:br>
                        <a:rPr lang="en-US" sz="1300" dirty="0">
                          <a:solidFill>
                            <a:schemeClr val="tx2">
                              <a:lumMod val="75000"/>
                            </a:schemeClr>
                          </a:solidFill>
                          <a:effectLst/>
                          <a:latin typeface="Sylfaen"/>
                          <a:ea typeface="Times New Roman"/>
                          <a:cs typeface="Times New Roman"/>
                        </a:rPr>
                      </a:br>
                      <a:r>
                        <a:rPr lang="en-US" sz="1300" dirty="0">
                          <a:solidFill>
                            <a:schemeClr val="tx2">
                              <a:lumMod val="75000"/>
                            </a:schemeClr>
                          </a:solidFill>
                          <a:effectLst/>
                          <a:latin typeface="Sylfaen"/>
                          <a:ea typeface="Times New Roman"/>
                          <a:cs typeface="Times New Roman"/>
                        </a:rPr>
                        <a:t>DOR.No.BP.BC.62/21.04.048/2019-20</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Extension of the 30 days’ timeline for the review period in respect of prudential framework on resolution of stressed assets dated 07.06.2019</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70840">
                <a:tc vMerge="1">
                  <a:txBody>
                    <a:bodyPr/>
                    <a:lstStyle/>
                    <a:p>
                      <a:endParaRPr lang="en-IN"/>
                    </a:p>
                  </a:txBody>
                  <a:tcPr/>
                </a:tc>
                <a:tc vMerge="1">
                  <a:txBody>
                    <a:bodyPr/>
                    <a:lstStyle/>
                    <a:p>
                      <a:endParaRPr lang="en-IN"/>
                    </a:p>
                  </a:txBody>
                  <a:tcPr/>
                </a:tc>
                <a:tc>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Additional provision required may also be deferred till the end of the extended resolution period</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70840">
                <a:tc>
                  <a:txBody>
                    <a:bodyPr/>
                    <a:lstStyle/>
                    <a:p>
                      <a:pPr algn="ctr">
                        <a:lnSpc>
                          <a:spcPct val="107000"/>
                        </a:lnSpc>
                        <a:spcAft>
                          <a:spcPts val="0"/>
                        </a:spcAft>
                      </a:pPr>
                      <a:r>
                        <a:rPr lang="en-US" sz="1300" dirty="0">
                          <a:solidFill>
                            <a:schemeClr val="tx2">
                              <a:lumMod val="75000"/>
                            </a:schemeClr>
                          </a:solidFill>
                          <a:effectLst/>
                          <a:latin typeface="Sylfaen"/>
                          <a:ea typeface="Times New Roman"/>
                          <a:cs typeface="Times New Roman"/>
                        </a:rPr>
                        <a:t>17-Apr-20</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RBI/2019-20/220</a:t>
                      </a:r>
                      <a:br>
                        <a:rPr lang="en-US" sz="1300" dirty="0">
                          <a:solidFill>
                            <a:schemeClr val="tx2">
                              <a:lumMod val="75000"/>
                            </a:schemeClr>
                          </a:solidFill>
                          <a:effectLst/>
                          <a:latin typeface="Sylfaen"/>
                          <a:ea typeface="Times New Roman"/>
                          <a:cs typeface="Times New Roman"/>
                        </a:rPr>
                      </a:br>
                      <a:r>
                        <a:rPr lang="en-US" sz="1300" dirty="0">
                          <a:solidFill>
                            <a:schemeClr val="tx2">
                              <a:lumMod val="75000"/>
                            </a:schemeClr>
                          </a:solidFill>
                          <a:effectLst/>
                          <a:latin typeface="Sylfaen"/>
                          <a:ea typeface="Times New Roman"/>
                          <a:cs typeface="Times New Roman"/>
                        </a:rPr>
                        <a:t>DOR.No.BP.BC.63/21.04.048/2019-20</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Additional provision in respect of accounts in default but standard: 10% in a phased manner</a:t>
                      </a:r>
                      <a:br>
                        <a:rPr lang="en-US" sz="1300" dirty="0">
                          <a:solidFill>
                            <a:schemeClr val="tx2">
                              <a:lumMod val="75000"/>
                            </a:schemeClr>
                          </a:solidFill>
                          <a:effectLst/>
                          <a:latin typeface="Sylfaen"/>
                          <a:ea typeface="Times New Roman"/>
                          <a:cs typeface="Times New Roman"/>
                        </a:rPr>
                      </a:br>
                      <a:r>
                        <a:rPr lang="en-US" sz="1300" dirty="0">
                          <a:solidFill>
                            <a:schemeClr val="tx2">
                              <a:lumMod val="75000"/>
                            </a:schemeClr>
                          </a:solidFill>
                          <a:effectLst/>
                          <a:latin typeface="Sylfaen"/>
                          <a:ea typeface="Times New Roman"/>
                          <a:cs typeface="Times New Roman"/>
                        </a:rPr>
                        <a:t>a) Quarter ended March 31, 2020 - not less than 5%</a:t>
                      </a:r>
                      <a:br>
                        <a:rPr lang="en-US" sz="1300" dirty="0">
                          <a:solidFill>
                            <a:schemeClr val="tx2">
                              <a:lumMod val="75000"/>
                            </a:schemeClr>
                          </a:solidFill>
                          <a:effectLst/>
                          <a:latin typeface="Sylfaen"/>
                          <a:ea typeface="Times New Roman"/>
                          <a:cs typeface="Times New Roman"/>
                        </a:rPr>
                      </a:br>
                      <a:r>
                        <a:rPr lang="en-US" sz="1300" dirty="0">
                          <a:solidFill>
                            <a:schemeClr val="tx2">
                              <a:lumMod val="75000"/>
                            </a:schemeClr>
                          </a:solidFill>
                          <a:effectLst/>
                          <a:latin typeface="Sylfaen"/>
                          <a:ea typeface="Times New Roman"/>
                          <a:cs typeface="Times New Roman"/>
                        </a:rPr>
                        <a:t>b) Quarter ended June 30, 2020 - not less than 5%</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2257203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709808"/>
            <a:ext cx="7696200" cy="1754326"/>
          </a:xfrm>
          <a:prstGeom prst="rect">
            <a:avLst/>
          </a:prstGeom>
          <a:noFill/>
        </p:spPr>
        <p:txBody>
          <a:bodyPr wrap="square" rtlCol="0">
            <a:spAutoFit/>
          </a:bodyPr>
          <a:lstStyle/>
          <a:p>
            <a:endParaRPr lang="en-US" sz="5400" dirty="0" smtClean="0">
              <a:solidFill>
                <a:schemeClr val="tx2">
                  <a:lumMod val="75000"/>
                </a:schemeClr>
              </a:solidFill>
              <a:latin typeface="Trebuchet MS" panose="020B0603020202020204" pitchFamily="34" charset="0"/>
            </a:endParaRPr>
          </a:p>
          <a:p>
            <a:endParaRPr lang="en-US" sz="5400" dirty="0">
              <a:solidFill>
                <a:schemeClr val="tx2">
                  <a:lumMod val="75000"/>
                </a:schemeClr>
              </a:solidFill>
              <a:latin typeface="Trebuchet MS" panose="020B0603020202020204" pitchFamily="34" charset="0"/>
            </a:endParaRPr>
          </a:p>
        </p:txBody>
      </p:sp>
      <p:sp>
        <p:nvSpPr>
          <p:cNvPr id="2" name="TextBox 1"/>
          <p:cNvSpPr txBox="1"/>
          <p:nvPr/>
        </p:nvSpPr>
        <p:spPr>
          <a:xfrm>
            <a:off x="690880" y="1219200"/>
            <a:ext cx="7848600" cy="3785652"/>
          </a:xfrm>
          <a:prstGeom prst="rect">
            <a:avLst/>
          </a:prstGeom>
          <a:noFill/>
        </p:spPr>
        <p:txBody>
          <a:bodyPr wrap="square" rtlCol="0">
            <a:spAutoFit/>
          </a:bodyPr>
          <a:lstStyle/>
          <a:p>
            <a:pPr algn="ctr"/>
            <a:r>
              <a:rPr lang="en-IN" sz="3200" b="1" dirty="0">
                <a:solidFill>
                  <a:schemeClr val="tx2">
                    <a:lumMod val="75000"/>
                  </a:schemeClr>
                </a:solidFill>
                <a:latin typeface="Sylfaen" pitchFamily="18" charset="0"/>
              </a:rPr>
              <a:t>Framework</a:t>
            </a:r>
            <a:endParaRPr lang="en-IN" sz="3200" dirty="0">
              <a:solidFill>
                <a:schemeClr val="tx2">
                  <a:lumMod val="75000"/>
                </a:schemeClr>
              </a:solidFill>
              <a:latin typeface="Sylfaen" pitchFamily="18" charset="0"/>
            </a:endParaRPr>
          </a:p>
          <a:p>
            <a:pPr algn="just"/>
            <a:endParaRPr lang="en-IN" sz="2400" dirty="0" smtClean="0">
              <a:solidFill>
                <a:schemeClr val="tx2">
                  <a:lumMod val="75000"/>
                </a:schemeClr>
              </a:solidFill>
              <a:latin typeface="Sylfaen" pitchFamily="18" charset="0"/>
            </a:endParaRPr>
          </a:p>
          <a:p>
            <a:pPr marL="342900" lvl="0" indent="-342900">
              <a:buFont typeface="Wingdings" pitchFamily="2" charset="2"/>
              <a:buChar char="Ø"/>
            </a:pPr>
            <a:r>
              <a:rPr lang="en-IN" sz="2000" dirty="0" smtClean="0">
                <a:solidFill>
                  <a:schemeClr val="tx2">
                    <a:lumMod val="75000"/>
                  </a:schemeClr>
                </a:solidFill>
                <a:latin typeface="Sylfaen" pitchFamily="18" charset="0"/>
              </a:rPr>
              <a:t>Introduction</a:t>
            </a:r>
          </a:p>
          <a:p>
            <a:pPr marL="342900" lvl="0" indent="-342900">
              <a:buFont typeface="Wingdings" pitchFamily="2" charset="2"/>
              <a:buChar char="Ø"/>
            </a:pPr>
            <a:endParaRPr lang="en-IN" sz="2000" dirty="0">
              <a:solidFill>
                <a:schemeClr val="tx2">
                  <a:lumMod val="75000"/>
                </a:schemeClr>
              </a:solidFill>
              <a:latin typeface="Sylfaen" pitchFamily="18" charset="0"/>
            </a:endParaRPr>
          </a:p>
          <a:p>
            <a:pPr lvl="0" algn="ctr"/>
            <a:r>
              <a:rPr lang="en-IN" sz="2000" dirty="0" smtClean="0">
                <a:solidFill>
                  <a:schemeClr val="tx2">
                    <a:lumMod val="75000"/>
                  </a:schemeClr>
                </a:solidFill>
                <a:latin typeface="Sylfaen" pitchFamily="18" charset="0"/>
              </a:rPr>
              <a:t>Contents </a:t>
            </a:r>
          </a:p>
          <a:p>
            <a:pPr marL="342900" lvl="0" indent="-342900">
              <a:buFont typeface="Wingdings" pitchFamily="2" charset="2"/>
              <a:buChar char="Ø"/>
            </a:pPr>
            <a:r>
              <a:rPr lang="en-IN" sz="2000" dirty="0" smtClean="0">
                <a:solidFill>
                  <a:schemeClr val="tx2">
                    <a:lumMod val="75000"/>
                  </a:schemeClr>
                </a:solidFill>
                <a:latin typeface="Sylfaen" pitchFamily="18" charset="0"/>
              </a:rPr>
              <a:t>Overview </a:t>
            </a:r>
            <a:r>
              <a:rPr lang="en-IN" sz="2000" dirty="0">
                <a:solidFill>
                  <a:schemeClr val="tx2">
                    <a:lumMod val="75000"/>
                  </a:schemeClr>
                </a:solidFill>
                <a:latin typeface="Sylfaen" pitchFamily="18" charset="0"/>
              </a:rPr>
              <a:t>of IRAC </a:t>
            </a:r>
            <a:r>
              <a:rPr lang="en-IN" sz="2000" dirty="0" smtClean="0">
                <a:solidFill>
                  <a:schemeClr val="tx2">
                    <a:lumMod val="75000"/>
                  </a:schemeClr>
                </a:solidFill>
                <a:latin typeface="Sylfaen" pitchFamily="18" charset="0"/>
              </a:rPr>
              <a:t>Norms</a:t>
            </a:r>
          </a:p>
          <a:p>
            <a:pPr marL="342900" lvl="0" indent="-342900">
              <a:buFont typeface="Wingdings" pitchFamily="2" charset="2"/>
              <a:buChar char="Ø"/>
            </a:pPr>
            <a:endParaRPr lang="en-IN" sz="2000" dirty="0">
              <a:solidFill>
                <a:schemeClr val="tx2">
                  <a:lumMod val="75000"/>
                </a:schemeClr>
              </a:solidFill>
              <a:latin typeface="Sylfaen" pitchFamily="18" charset="0"/>
            </a:endParaRPr>
          </a:p>
          <a:p>
            <a:pPr marL="342900" lvl="0" indent="-342900">
              <a:buFont typeface="Wingdings" pitchFamily="2" charset="2"/>
              <a:buChar char="Ø"/>
            </a:pPr>
            <a:r>
              <a:rPr lang="en-IN" sz="2000" dirty="0">
                <a:solidFill>
                  <a:schemeClr val="tx2">
                    <a:lumMod val="75000"/>
                  </a:schemeClr>
                </a:solidFill>
                <a:latin typeface="Sylfaen" pitchFamily="18" charset="0"/>
              </a:rPr>
              <a:t>Overview of Internal Financial Controls over Financial </a:t>
            </a:r>
            <a:r>
              <a:rPr lang="en-IN" sz="2000" dirty="0" smtClean="0">
                <a:solidFill>
                  <a:schemeClr val="tx2">
                    <a:lumMod val="75000"/>
                  </a:schemeClr>
                </a:solidFill>
                <a:latin typeface="Sylfaen" pitchFamily="18" charset="0"/>
              </a:rPr>
              <a:t>Reporting</a:t>
            </a:r>
          </a:p>
          <a:p>
            <a:pPr marL="342900" lvl="0" indent="-342900">
              <a:buFont typeface="Wingdings" pitchFamily="2" charset="2"/>
              <a:buChar char="Ø"/>
            </a:pPr>
            <a:endParaRPr lang="en-IN" sz="2000" dirty="0">
              <a:solidFill>
                <a:schemeClr val="tx2">
                  <a:lumMod val="75000"/>
                </a:schemeClr>
              </a:solidFill>
              <a:latin typeface="Sylfaen" pitchFamily="18" charset="0"/>
            </a:endParaRPr>
          </a:p>
          <a:p>
            <a:pPr marL="342900" lvl="0" indent="-342900">
              <a:buFont typeface="Wingdings" pitchFamily="2" charset="2"/>
              <a:buChar char="Ø"/>
            </a:pPr>
            <a:r>
              <a:rPr lang="en-IN" sz="2000" dirty="0">
                <a:solidFill>
                  <a:schemeClr val="tx2">
                    <a:lumMod val="75000"/>
                  </a:schemeClr>
                </a:solidFill>
                <a:latin typeface="Sylfaen" pitchFamily="18" charset="0"/>
              </a:rPr>
              <a:t>Conclusion</a:t>
            </a:r>
          </a:p>
          <a:p>
            <a:pPr algn="just"/>
            <a:endParaRPr lang="en-IN" sz="2400" dirty="0" smtClean="0">
              <a:solidFill>
                <a:schemeClr val="tx2">
                  <a:lumMod val="75000"/>
                </a:schemeClr>
              </a:solidFill>
              <a:latin typeface="Sylfaen" pitchFamily="18" charset="0"/>
            </a:endParaRPr>
          </a:p>
        </p:txBody>
      </p:sp>
    </p:spTree>
    <p:extLst>
      <p:ext uri="{BB962C8B-B14F-4D97-AF65-F5344CB8AC3E}">
        <p14:creationId xmlns:p14="http://schemas.microsoft.com/office/powerpoint/2010/main" val="36230175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518441586"/>
              </p:ext>
            </p:extLst>
          </p:nvPr>
        </p:nvGraphicFramePr>
        <p:xfrm>
          <a:off x="457200" y="1066800"/>
          <a:ext cx="8229600" cy="4556633"/>
        </p:xfrm>
        <a:graphic>
          <a:graphicData uri="http://schemas.openxmlformats.org/drawingml/2006/table">
            <a:tbl>
              <a:tblPr firstRow="1" bandRow="1">
                <a:tableStyleId>{5C22544A-7EE6-4342-B048-85BDC9FD1C3A}</a:tableStyleId>
              </a:tblPr>
              <a:tblGrid>
                <a:gridCol w="9525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5753100">
                  <a:extLst>
                    <a:ext uri="{9D8B030D-6E8A-4147-A177-3AD203B41FA5}">
                      <a16:colId xmlns:a16="http://schemas.microsoft.com/office/drawing/2014/main" val="20002"/>
                    </a:ext>
                  </a:extLst>
                </a:gridCol>
              </a:tblGrid>
              <a:tr h="370840">
                <a:tc>
                  <a:txBody>
                    <a:bodyPr/>
                    <a:lstStyle/>
                    <a:p>
                      <a:pPr algn="ctr">
                        <a:lnSpc>
                          <a:spcPct val="107000"/>
                        </a:lnSpc>
                        <a:spcAft>
                          <a:spcPts val="0"/>
                        </a:spcAft>
                      </a:pPr>
                      <a:r>
                        <a:rPr lang="en-US" sz="1300" b="1" dirty="0">
                          <a:solidFill>
                            <a:schemeClr val="bg1"/>
                          </a:solidFill>
                          <a:effectLst/>
                          <a:latin typeface="Sylfaen"/>
                          <a:ea typeface="Times New Roman"/>
                          <a:cs typeface="Times New Roman"/>
                        </a:rPr>
                        <a:t>Date</a:t>
                      </a:r>
                      <a:endParaRPr lang="en-IN" sz="1300" dirty="0">
                        <a:solidFill>
                          <a:schemeClr val="bg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1300" b="1" dirty="0">
                          <a:solidFill>
                            <a:schemeClr val="bg1"/>
                          </a:solidFill>
                          <a:effectLst/>
                          <a:latin typeface="Sylfaen"/>
                          <a:ea typeface="Times New Roman"/>
                          <a:cs typeface="Times New Roman"/>
                        </a:rPr>
                        <a:t>Circular No</a:t>
                      </a:r>
                      <a:endParaRPr lang="en-IN" sz="1300" dirty="0">
                        <a:solidFill>
                          <a:schemeClr val="bg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1300" b="1" dirty="0">
                          <a:solidFill>
                            <a:schemeClr val="bg1"/>
                          </a:solidFill>
                          <a:effectLst/>
                          <a:latin typeface="Sylfaen"/>
                          <a:ea typeface="Times New Roman"/>
                          <a:cs typeface="Times New Roman"/>
                        </a:rPr>
                        <a:t>Relief</a:t>
                      </a:r>
                      <a:endParaRPr lang="en-IN" sz="1300" dirty="0">
                        <a:solidFill>
                          <a:schemeClr val="bg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lnSpc>
                          <a:spcPct val="107000"/>
                        </a:lnSpc>
                        <a:spcAft>
                          <a:spcPts val="0"/>
                        </a:spcAft>
                      </a:pPr>
                      <a:r>
                        <a:rPr lang="en-US" sz="1300" dirty="0">
                          <a:solidFill>
                            <a:schemeClr val="tx2">
                              <a:lumMod val="75000"/>
                            </a:schemeClr>
                          </a:solidFill>
                          <a:effectLst/>
                          <a:latin typeface="Sylfaen"/>
                          <a:ea typeface="Times New Roman"/>
                          <a:cs typeface="Times New Roman"/>
                        </a:rPr>
                        <a:t>23-May-20</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RBI/2019-20/244</a:t>
                      </a:r>
                      <a:br>
                        <a:rPr lang="en-US" sz="1300" dirty="0">
                          <a:solidFill>
                            <a:schemeClr val="tx2">
                              <a:lumMod val="75000"/>
                            </a:schemeClr>
                          </a:solidFill>
                          <a:effectLst/>
                          <a:latin typeface="Sylfaen"/>
                          <a:ea typeface="Times New Roman"/>
                          <a:cs typeface="Times New Roman"/>
                        </a:rPr>
                      </a:br>
                      <a:r>
                        <a:rPr lang="en-US" sz="1300" dirty="0">
                          <a:solidFill>
                            <a:schemeClr val="tx2">
                              <a:lumMod val="75000"/>
                            </a:schemeClr>
                          </a:solidFill>
                          <a:effectLst/>
                          <a:latin typeface="Sylfaen"/>
                          <a:ea typeface="Times New Roman"/>
                          <a:cs typeface="Times New Roman"/>
                        </a:rPr>
                        <a:t>DOR.No.BP.BC.71/21.04.048/2019-20</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Moratorium permitted to extend by another three months i.e. from June 1, 2020 to August 31, 2020</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rowSpan="5">
                  <a:txBody>
                    <a:bodyPr/>
                    <a:lstStyle/>
                    <a:p>
                      <a:pPr algn="ctr">
                        <a:lnSpc>
                          <a:spcPct val="107000"/>
                        </a:lnSpc>
                        <a:spcAft>
                          <a:spcPts val="0"/>
                        </a:spcAft>
                      </a:pPr>
                      <a:r>
                        <a:rPr lang="en-US" sz="1300" dirty="0">
                          <a:solidFill>
                            <a:schemeClr val="tx2">
                              <a:lumMod val="75000"/>
                            </a:schemeClr>
                          </a:solidFill>
                          <a:effectLst/>
                          <a:latin typeface="Sylfaen"/>
                          <a:ea typeface="Times New Roman"/>
                          <a:cs typeface="Times New Roman"/>
                        </a:rPr>
                        <a:t>06-Aug-20</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5">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RBI/2020-21/16</a:t>
                      </a:r>
                      <a:br>
                        <a:rPr lang="en-US" sz="1300" dirty="0">
                          <a:solidFill>
                            <a:schemeClr val="tx2">
                              <a:lumMod val="75000"/>
                            </a:schemeClr>
                          </a:solidFill>
                          <a:effectLst/>
                          <a:latin typeface="Sylfaen"/>
                          <a:ea typeface="Times New Roman"/>
                          <a:cs typeface="Times New Roman"/>
                        </a:rPr>
                      </a:br>
                      <a:r>
                        <a:rPr lang="en-US" sz="1300" dirty="0">
                          <a:solidFill>
                            <a:schemeClr val="tx2">
                              <a:lumMod val="75000"/>
                            </a:schemeClr>
                          </a:solidFill>
                          <a:effectLst/>
                          <a:latin typeface="Sylfaen"/>
                          <a:ea typeface="Times New Roman"/>
                          <a:cs typeface="Times New Roman"/>
                        </a:rPr>
                        <a:t>DOR.No.BP.BC/3/21.04.048/2020-21</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Conditions for the resolution framework for COVID 19 related stress</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vMerge="1">
                  <a:txBody>
                    <a:bodyPr/>
                    <a:lstStyle/>
                    <a:p>
                      <a:endParaRPr lang="en-IN"/>
                    </a:p>
                  </a:txBody>
                  <a:tcPr/>
                </a:tc>
                <a:tc vMerge="1">
                  <a:txBody>
                    <a:bodyPr/>
                    <a:lstStyle/>
                    <a:p>
                      <a:endParaRPr lang="en-IN"/>
                    </a:p>
                  </a:txBody>
                  <a:tcPr/>
                </a:tc>
                <a:tc>
                  <a:txBody>
                    <a:bodyPr/>
                    <a:lstStyle/>
                    <a:p>
                      <a:pPr indent="152400">
                        <a:lnSpc>
                          <a:spcPct val="107000"/>
                        </a:lnSpc>
                        <a:spcAft>
                          <a:spcPts val="0"/>
                        </a:spcAft>
                      </a:pPr>
                      <a:r>
                        <a:rPr lang="en-US" sz="1300" dirty="0">
                          <a:solidFill>
                            <a:schemeClr val="tx2">
                              <a:lumMod val="75000"/>
                            </a:schemeClr>
                          </a:solidFill>
                          <a:effectLst/>
                          <a:latin typeface="Sylfaen"/>
                          <a:ea typeface="Times New Roman"/>
                          <a:cs typeface="Times New Roman"/>
                        </a:rPr>
                        <a:t>A) Resolution of Stress in personal Loans</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vMerge="1">
                  <a:txBody>
                    <a:bodyPr/>
                    <a:lstStyle/>
                    <a:p>
                      <a:endParaRPr lang="en-IN"/>
                    </a:p>
                  </a:txBody>
                  <a:tcPr/>
                </a:tc>
                <a:tc vMerge="1">
                  <a:txBody>
                    <a:bodyPr/>
                    <a:lstStyle/>
                    <a:p>
                      <a:endParaRPr lang="en-IN"/>
                    </a:p>
                  </a:txBody>
                  <a:tcPr/>
                </a:tc>
                <a:tc>
                  <a:txBody>
                    <a:bodyPr/>
                    <a:lstStyle/>
                    <a:p>
                      <a:pPr indent="152400">
                        <a:lnSpc>
                          <a:spcPct val="107000"/>
                        </a:lnSpc>
                        <a:spcAft>
                          <a:spcPts val="0"/>
                        </a:spcAft>
                      </a:pPr>
                      <a:r>
                        <a:rPr lang="en-US" sz="1300" dirty="0">
                          <a:solidFill>
                            <a:schemeClr val="tx2">
                              <a:lumMod val="75000"/>
                            </a:schemeClr>
                          </a:solidFill>
                          <a:effectLst/>
                          <a:latin typeface="Sylfaen"/>
                          <a:ea typeface="Times New Roman"/>
                          <a:cs typeface="Times New Roman"/>
                        </a:rPr>
                        <a:t>B) Resolution of Other Exposures</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vMerge="1">
                  <a:txBody>
                    <a:bodyPr/>
                    <a:lstStyle/>
                    <a:p>
                      <a:endParaRPr lang="en-IN"/>
                    </a:p>
                  </a:txBody>
                  <a:tcPr/>
                </a:tc>
                <a:tc vMerge="1">
                  <a:txBody>
                    <a:bodyPr/>
                    <a:lstStyle/>
                    <a:p>
                      <a:endParaRPr lang="en-IN"/>
                    </a:p>
                  </a:txBody>
                  <a:tcPr/>
                </a:tc>
                <a:tc>
                  <a:txBody>
                    <a:bodyPr/>
                    <a:lstStyle/>
                    <a:p>
                      <a:pPr indent="152400">
                        <a:lnSpc>
                          <a:spcPct val="107000"/>
                        </a:lnSpc>
                        <a:spcAft>
                          <a:spcPts val="0"/>
                        </a:spcAft>
                      </a:pPr>
                      <a:r>
                        <a:rPr lang="en-US" sz="1300" dirty="0">
                          <a:solidFill>
                            <a:schemeClr val="tx2">
                              <a:lumMod val="75000"/>
                            </a:schemeClr>
                          </a:solidFill>
                          <a:effectLst/>
                          <a:latin typeface="Sylfaen"/>
                          <a:ea typeface="Times New Roman"/>
                          <a:cs typeface="Times New Roman"/>
                        </a:rPr>
                        <a:t>C) Asset Classification and Provisioning</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vMerge="1">
                  <a:txBody>
                    <a:bodyPr/>
                    <a:lstStyle/>
                    <a:p>
                      <a:endParaRPr lang="en-IN"/>
                    </a:p>
                  </a:txBody>
                  <a:tcPr/>
                </a:tc>
                <a:tc vMerge="1">
                  <a:txBody>
                    <a:bodyPr/>
                    <a:lstStyle/>
                    <a:p>
                      <a:endParaRPr lang="en-IN"/>
                    </a:p>
                  </a:txBody>
                  <a:tcPr/>
                </a:tc>
                <a:tc>
                  <a:txBody>
                    <a:bodyPr/>
                    <a:lstStyle/>
                    <a:p>
                      <a:pPr indent="152400">
                        <a:lnSpc>
                          <a:spcPct val="107000"/>
                        </a:lnSpc>
                        <a:spcAft>
                          <a:spcPts val="0"/>
                        </a:spcAft>
                      </a:pPr>
                      <a:r>
                        <a:rPr lang="en-US" sz="1300" dirty="0">
                          <a:solidFill>
                            <a:schemeClr val="tx2">
                              <a:lumMod val="75000"/>
                            </a:schemeClr>
                          </a:solidFill>
                          <a:effectLst/>
                          <a:latin typeface="Sylfaen"/>
                          <a:ea typeface="Times New Roman"/>
                          <a:cs typeface="Times New Roman"/>
                        </a:rPr>
                        <a:t>D) Disclosures and Credit Reporting</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pPr algn="ctr">
                        <a:lnSpc>
                          <a:spcPct val="107000"/>
                        </a:lnSpc>
                        <a:spcAft>
                          <a:spcPts val="0"/>
                        </a:spcAft>
                      </a:pPr>
                      <a:r>
                        <a:rPr lang="en-US" sz="1300" dirty="0">
                          <a:solidFill>
                            <a:schemeClr val="tx2">
                              <a:lumMod val="75000"/>
                            </a:schemeClr>
                          </a:solidFill>
                          <a:effectLst/>
                          <a:latin typeface="Sylfaen"/>
                          <a:ea typeface="Times New Roman"/>
                          <a:cs typeface="Times New Roman"/>
                        </a:rPr>
                        <a:t>07-Sep-20</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RBI/2020-21/34</a:t>
                      </a:r>
                      <a:br>
                        <a:rPr lang="en-US" sz="1300" dirty="0">
                          <a:solidFill>
                            <a:schemeClr val="tx2">
                              <a:lumMod val="75000"/>
                            </a:schemeClr>
                          </a:solidFill>
                          <a:effectLst/>
                          <a:latin typeface="Sylfaen"/>
                          <a:ea typeface="Times New Roman"/>
                          <a:cs typeface="Times New Roman"/>
                        </a:rPr>
                      </a:br>
                      <a:r>
                        <a:rPr lang="en-US" sz="1300" dirty="0">
                          <a:solidFill>
                            <a:schemeClr val="tx2">
                              <a:lumMod val="75000"/>
                            </a:schemeClr>
                          </a:solidFill>
                          <a:effectLst/>
                          <a:latin typeface="Sylfaen"/>
                          <a:ea typeface="Times New Roman"/>
                          <a:cs typeface="Times New Roman"/>
                        </a:rPr>
                        <a:t>DOR.No.BP.BC/13/21.04.048/2020-21</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Recommendation of the Expert Committee - By K V </a:t>
                      </a:r>
                      <a:r>
                        <a:rPr lang="en-US" sz="1300" dirty="0" err="1" smtClean="0">
                          <a:solidFill>
                            <a:schemeClr val="tx2">
                              <a:lumMod val="75000"/>
                            </a:schemeClr>
                          </a:solidFill>
                          <a:effectLst/>
                          <a:latin typeface="Sylfaen"/>
                          <a:ea typeface="Times New Roman"/>
                          <a:cs typeface="Times New Roman"/>
                        </a:rPr>
                        <a:t>Kamath</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70840">
                <a:tc rowSpan="2">
                  <a:txBody>
                    <a:bodyPr/>
                    <a:lstStyle/>
                    <a:p>
                      <a:pPr algn="ctr">
                        <a:lnSpc>
                          <a:spcPct val="107000"/>
                        </a:lnSpc>
                        <a:spcAft>
                          <a:spcPts val="0"/>
                        </a:spcAft>
                      </a:pPr>
                      <a:r>
                        <a:rPr lang="en-US" sz="1300" dirty="0">
                          <a:solidFill>
                            <a:schemeClr val="tx2">
                              <a:lumMod val="75000"/>
                            </a:schemeClr>
                          </a:solidFill>
                          <a:effectLst/>
                          <a:latin typeface="Sylfaen"/>
                          <a:ea typeface="Times New Roman"/>
                          <a:cs typeface="Times New Roman"/>
                        </a:rPr>
                        <a:t>14-Sep-20</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RBI/2020-21/37</a:t>
                      </a:r>
                      <a:br>
                        <a:rPr lang="en-US" sz="1300" dirty="0">
                          <a:solidFill>
                            <a:schemeClr val="tx2">
                              <a:lumMod val="75000"/>
                            </a:schemeClr>
                          </a:solidFill>
                          <a:effectLst/>
                          <a:latin typeface="Sylfaen"/>
                          <a:ea typeface="Times New Roman"/>
                          <a:cs typeface="Times New Roman"/>
                        </a:rPr>
                      </a:br>
                      <a:r>
                        <a:rPr lang="en-US" sz="1300" dirty="0">
                          <a:solidFill>
                            <a:schemeClr val="tx2">
                              <a:lumMod val="75000"/>
                            </a:schemeClr>
                          </a:solidFill>
                          <a:effectLst/>
                          <a:latin typeface="Sylfaen"/>
                          <a:ea typeface="Times New Roman"/>
                          <a:cs typeface="Times New Roman"/>
                        </a:rPr>
                        <a:t>Ref. No. DoS.CO.PPG./SEC.03/11.01.005/2020-21</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Direction for full automation of the process for NPA identification, income recognition, provisioning and generation of related reports</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70840">
                <a:tc vMerge="1">
                  <a:txBody>
                    <a:bodyPr/>
                    <a:lstStyle/>
                    <a:p>
                      <a:endParaRPr lang="en-IN"/>
                    </a:p>
                  </a:txBody>
                  <a:tcPr/>
                </a:tc>
                <a:tc vMerge="1">
                  <a:txBody>
                    <a:bodyPr/>
                    <a:lstStyle/>
                    <a:p>
                      <a:endParaRPr lang="en-IN"/>
                    </a:p>
                  </a:txBody>
                  <a:tcPr/>
                </a:tc>
                <a:tc>
                  <a:txBody>
                    <a:bodyPr/>
                    <a:lstStyle/>
                    <a:p>
                      <a:pPr>
                        <a:lnSpc>
                          <a:spcPct val="107000"/>
                        </a:lnSpc>
                        <a:spcAft>
                          <a:spcPts val="0"/>
                        </a:spcAft>
                      </a:pPr>
                      <a:r>
                        <a:rPr lang="en-US" sz="1300" dirty="0">
                          <a:solidFill>
                            <a:schemeClr val="tx2">
                              <a:lumMod val="75000"/>
                            </a:schemeClr>
                          </a:solidFill>
                          <a:effectLst/>
                          <a:latin typeface="Sylfaen"/>
                          <a:ea typeface="Times New Roman"/>
                          <a:cs typeface="Times New Roman"/>
                        </a:rPr>
                        <a:t>Elimination of manual identification of NPA and overriding the system generated asset classification by manual intervention</a:t>
                      </a:r>
                      <a:endParaRPr lang="en-IN" sz="1300" dirty="0">
                        <a:solidFill>
                          <a:schemeClr val="tx2">
                            <a:lumMod val="75000"/>
                          </a:schemeClr>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
        <p:nvSpPr>
          <p:cNvPr id="2" name="TextBox 1"/>
          <p:cNvSpPr txBox="1"/>
          <p:nvPr/>
        </p:nvSpPr>
        <p:spPr>
          <a:xfrm>
            <a:off x="457200" y="409545"/>
            <a:ext cx="8229600" cy="400110"/>
          </a:xfrm>
          <a:prstGeom prst="rect">
            <a:avLst/>
          </a:prstGeom>
          <a:noFill/>
        </p:spPr>
        <p:txBody>
          <a:bodyPr wrap="square" rtlCol="0">
            <a:spAutoFit/>
          </a:bodyPr>
          <a:lstStyle/>
          <a:p>
            <a:pPr algn="r"/>
            <a:r>
              <a:rPr lang="en-IN" sz="2000" b="1" dirty="0" smtClean="0">
                <a:solidFill>
                  <a:schemeClr val="tx2">
                    <a:lumMod val="75000"/>
                  </a:schemeClr>
                </a:solidFill>
                <a:latin typeface="Sylfaen" pitchFamily="18" charset="0"/>
              </a:rPr>
              <a:t>Contd…</a:t>
            </a:r>
            <a:endParaRPr lang="en-IN" sz="2000" b="1" dirty="0">
              <a:solidFill>
                <a:schemeClr val="tx2">
                  <a:lumMod val="75000"/>
                </a:schemeClr>
              </a:solidFill>
              <a:latin typeface="Sylfaen" pitchFamily="18" charset="0"/>
            </a:endParaRPr>
          </a:p>
        </p:txBody>
      </p:sp>
    </p:spTree>
    <p:extLst>
      <p:ext uri="{BB962C8B-B14F-4D97-AF65-F5344CB8AC3E}">
        <p14:creationId xmlns:p14="http://schemas.microsoft.com/office/powerpoint/2010/main" val="22257203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2057400"/>
            <a:ext cx="7924800" cy="1938992"/>
          </a:xfrm>
          <a:prstGeom prst="rect">
            <a:avLst/>
          </a:prstGeom>
          <a:noFill/>
        </p:spPr>
        <p:txBody>
          <a:bodyPr wrap="square" rtlCol="0">
            <a:spAutoFit/>
          </a:bodyPr>
          <a:lstStyle/>
          <a:p>
            <a:pPr algn="ctr"/>
            <a:r>
              <a:rPr lang="en-US" sz="4000" b="1" dirty="0">
                <a:solidFill>
                  <a:schemeClr val="tx2">
                    <a:lumMod val="75000"/>
                  </a:schemeClr>
                </a:solidFill>
                <a:latin typeface="Sylfaen" pitchFamily="18" charset="0"/>
              </a:rPr>
              <a:t>OVERVIEW OF INTERNAL FINANCIAL CONTROL OVER FINANCIAL </a:t>
            </a:r>
            <a:r>
              <a:rPr lang="en-US" sz="4000" b="1" dirty="0" smtClean="0">
                <a:solidFill>
                  <a:schemeClr val="tx2">
                    <a:lumMod val="75000"/>
                  </a:schemeClr>
                </a:solidFill>
                <a:latin typeface="Sylfaen" pitchFamily="18" charset="0"/>
              </a:rPr>
              <a:t>REPORTING</a:t>
            </a:r>
            <a:endParaRPr lang="en-IN" sz="4000" dirty="0">
              <a:solidFill>
                <a:schemeClr val="tx2">
                  <a:lumMod val="75000"/>
                </a:schemeClr>
              </a:solidFill>
              <a:latin typeface="Sylfaen" pitchFamily="18" charset="0"/>
            </a:endParaRPr>
          </a:p>
        </p:txBody>
      </p:sp>
    </p:spTree>
    <p:extLst>
      <p:ext uri="{BB962C8B-B14F-4D97-AF65-F5344CB8AC3E}">
        <p14:creationId xmlns:p14="http://schemas.microsoft.com/office/powerpoint/2010/main" val="22257203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533400"/>
            <a:ext cx="8229600" cy="5509200"/>
          </a:xfrm>
          <a:prstGeom prst="rect">
            <a:avLst/>
          </a:prstGeom>
          <a:noFill/>
        </p:spPr>
        <p:txBody>
          <a:bodyPr wrap="square" rtlCol="0">
            <a:spAutoFit/>
          </a:bodyPr>
          <a:lstStyle/>
          <a:p>
            <a:pPr algn="ctr"/>
            <a:r>
              <a:rPr lang="en-IN" sz="3200" b="1" dirty="0">
                <a:solidFill>
                  <a:schemeClr val="tx2">
                    <a:lumMod val="75000"/>
                  </a:schemeClr>
                </a:solidFill>
                <a:latin typeface="Sylfaen"/>
              </a:rPr>
              <a:t>Introduction on Reporting of Internal Financial Control</a:t>
            </a:r>
          </a:p>
          <a:p>
            <a:pPr algn="just"/>
            <a:endParaRPr lang="en-IN" dirty="0">
              <a:solidFill>
                <a:schemeClr val="tx2">
                  <a:lumMod val="75000"/>
                </a:schemeClr>
              </a:solidFill>
              <a:latin typeface="Sylfaen"/>
            </a:endParaRPr>
          </a:p>
          <a:p>
            <a:pPr marL="263525" indent="-263525" algn="just">
              <a:buFont typeface="Wingdings"/>
              <a:buChar char="Ø"/>
            </a:pPr>
            <a:r>
              <a:rPr lang="en-IN" dirty="0">
                <a:solidFill>
                  <a:schemeClr val="tx2">
                    <a:lumMod val="75000"/>
                  </a:schemeClr>
                </a:solidFill>
                <a:latin typeface="Sylfaen"/>
              </a:rPr>
              <a:t>IFCoFR relates to testing controls relevant to financial closing process</a:t>
            </a:r>
          </a:p>
          <a:p>
            <a:pPr marL="263525" indent="-263525" algn="just"/>
            <a:endParaRPr lang="en-IN" dirty="0">
              <a:solidFill>
                <a:schemeClr val="tx2">
                  <a:lumMod val="75000"/>
                </a:schemeClr>
              </a:solidFill>
              <a:latin typeface="Sylfaen"/>
            </a:endParaRPr>
          </a:p>
          <a:p>
            <a:pPr marL="263525" indent="-263525" algn="just">
              <a:buFont typeface="Wingdings"/>
              <a:buChar char="Ø"/>
            </a:pPr>
            <a:r>
              <a:rPr lang="en-IN" dirty="0">
                <a:solidFill>
                  <a:schemeClr val="tx2">
                    <a:lumMod val="75000"/>
                  </a:schemeClr>
                </a:solidFill>
                <a:latin typeface="Sylfaen"/>
              </a:rPr>
              <a:t>RBI directed Statutory Central Auditors(SCAs) to report on Internal Financial Controls (IFC) in the Financial Statements on</a:t>
            </a:r>
            <a:r>
              <a:rPr lang="en-IN" dirty="0" smtClean="0">
                <a:solidFill>
                  <a:schemeClr val="tx2">
                    <a:lumMod val="75000"/>
                  </a:schemeClr>
                </a:solidFill>
                <a:latin typeface="Sylfaen"/>
              </a:rPr>
              <a:t>:</a:t>
            </a:r>
          </a:p>
          <a:p>
            <a:pPr marL="263525" indent="-263525" algn="just">
              <a:buFont typeface="Wingdings"/>
              <a:buChar char="Ø"/>
            </a:pPr>
            <a:endParaRPr lang="en-IN" dirty="0">
              <a:solidFill>
                <a:schemeClr val="tx2">
                  <a:lumMod val="75000"/>
                </a:schemeClr>
              </a:solidFill>
              <a:latin typeface="Sylfaen"/>
            </a:endParaRPr>
          </a:p>
          <a:p>
            <a:pPr marL="538163" lvl="1" indent="-274638" algn="just">
              <a:buFont typeface="Symbol"/>
              <a:buChar char="·"/>
            </a:pPr>
            <a:r>
              <a:rPr lang="en-IN" dirty="0">
                <a:solidFill>
                  <a:schemeClr val="tx2">
                    <a:lumMod val="75000"/>
                  </a:schemeClr>
                </a:solidFill>
                <a:latin typeface="Sylfaen"/>
              </a:rPr>
              <a:t>adequacy of Internal Financial Controls (IFC) system </a:t>
            </a:r>
            <a:endParaRPr lang="en-IN" dirty="0" smtClean="0">
              <a:solidFill>
                <a:schemeClr val="tx2">
                  <a:lumMod val="75000"/>
                </a:schemeClr>
              </a:solidFill>
              <a:latin typeface="Sylfaen"/>
            </a:endParaRPr>
          </a:p>
          <a:p>
            <a:pPr marL="538163" lvl="1" indent="-274638" algn="just">
              <a:buFont typeface="Symbol"/>
              <a:buChar char="·"/>
            </a:pPr>
            <a:endParaRPr lang="en-IN" dirty="0">
              <a:solidFill>
                <a:schemeClr val="tx2">
                  <a:lumMod val="75000"/>
                </a:schemeClr>
              </a:solidFill>
              <a:latin typeface="Sylfaen"/>
            </a:endParaRPr>
          </a:p>
          <a:p>
            <a:pPr marL="538163" indent="-274638" algn="just">
              <a:buFont typeface="Symbol"/>
              <a:buChar char="·"/>
            </a:pPr>
            <a:r>
              <a:rPr lang="en-IN" dirty="0">
                <a:solidFill>
                  <a:schemeClr val="tx2">
                    <a:lumMod val="75000"/>
                  </a:schemeClr>
                </a:solidFill>
                <a:latin typeface="Sylfaen"/>
              </a:rPr>
              <a:t>operating effectiveness of </a:t>
            </a:r>
            <a:r>
              <a:rPr lang="en-IN" dirty="0" smtClean="0">
                <a:solidFill>
                  <a:schemeClr val="tx2">
                    <a:lumMod val="75000"/>
                  </a:schemeClr>
                </a:solidFill>
                <a:latin typeface="Sylfaen"/>
              </a:rPr>
              <a:t>IFC</a:t>
            </a:r>
            <a:endParaRPr lang="en-IN" dirty="0">
              <a:solidFill>
                <a:schemeClr val="tx2">
                  <a:lumMod val="75000"/>
                </a:schemeClr>
              </a:solidFill>
              <a:latin typeface="Sylfaen"/>
            </a:endParaRPr>
          </a:p>
          <a:p>
            <a:pPr marL="263525" indent="-263525" algn="just"/>
            <a:endParaRPr lang="en-IN" dirty="0">
              <a:solidFill>
                <a:schemeClr val="tx2">
                  <a:lumMod val="75000"/>
                </a:schemeClr>
              </a:solidFill>
              <a:latin typeface="Sylfaen"/>
            </a:endParaRPr>
          </a:p>
          <a:p>
            <a:pPr marL="263525" indent="-263525" algn="just">
              <a:buFont typeface="Wingdings"/>
              <a:buChar char="Ø"/>
            </a:pPr>
            <a:r>
              <a:rPr lang="en-IN" dirty="0">
                <a:solidFill>
                  <a:schemeClr val="tx2">
                    <a:lumMod val="75000"/>
                  </a:schemeClr>
                </a:solidFill>
                <a:latin typeface="Sylfaen"/>
              </a:rPr>
              <a:t>Reporting on IFC - to consider Bank’s internal controls including control culture, structure and complexity of IT systems to determine audit strategy</a:t>
            </a:r>
          </a:p>
          <a:p>
            <a:pPr marL="263525" indent="-263525" algn="just"/>
            <a:endParaRPr lang="en-IN" dirty="0">
              <a:solidFill>
                <a:schemeClr val="tx2">
                  <a:lumMod val="75000"/>
                </a:schemeClr>
              </a:solidFill>
              <a:latin typeface="Sylfaen"/>
            </a:endParaRPr>
          </a:p>
          <a:p>
            <a:pPr marL="263525" indent="-263525" algn="just">
              <a:buFont typeface="Wingdings"/>
              <a:buChar char="Ø"/>
            </a:pPr>
            <a:r>
              <a:rPr lang="en-IN" dirty="0">
                <a:solidFill>
                  <a:schemeClr val="tx2">
                    <a:lumMod val="75000"/>
                  </a:schemeClr>
                </a:solidFill>
                <a:latin typeface="Sylfaen"/>
              </a:rPr>
              <a:t>Principles and guidance stated in the Guidance Note on IFC to companies  by ICAI equally applicable to PSBs</a:t>
            </a:r>
          </a:p>
          <a:p>
            <a:endParaRPr lang="en-IN" dirty="0">
              <a:solidFill>
                <a:schemeClr val="tx2">
                  <a:lumMod val="75000"/>
                </a:schemeClr>
              </a:solidFill>
            </a:endParaRPr>
          </a:p>
        </p:txBody>
      </p:sp>
    </p:spTree>
    <p:extLst>
      <p:ext uri="{BB962C8B-B14F-4D97-AF65-F5344CB8AC3E}">
        <p14:creationId xmlns:p14="http://schemas.microsoft.com/office/powerpoint/2010/main" val="22257203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914400"/>
            <a:ext cx="8077200" cy="4893647"/>
          </a:xfrm>
          <a:prstGeom prst="rect">
            <a:avLst/>
          </a:prstGeom>
          <a:noFill/>
        </p:spPr>
        <p:txBody>
          <a:bodyPr wrap="square" rtlCol="0">
            <a:spAutoFit/>
          </a:bodyPr>
          <a:lstStyle/>
          <a:p>
            <a:pPr algn="ctr"/>
            <a:r>
              <a:rPr lang="en-IN" sz="3200" b="1" dirty="0">
                <a:solidFill>
                  <a:schemeClr val="tx2">
                    <a:lumMod val="75000"/>
                  </a:schemeClr>
                </a:solidFill>
                <a:latin typeface="Sylfaen"/>
              </a:rPr>
              <a:t>Applicability to </a:t>
            </a:r>
            <a:r>
              <a:rPr lang="en-IN" sz="3200" b="1" dirty="0" smtClean="0">
                <a:solidFill>
                  <a:schemeClr val="tx2">
                    <a:lumMod val="75000"/>
                  </a:schemeClr>
                </a:solidFill>
                <a:latin typeface="Sylfaen"/>
              </a:rPr>
              <a:t>SBAs</a:t>
            </a:r>
          </a:p>
          <a:p>
            <a:pPr algn="ctr"/>
            <a:endParaRPr lang="en-IN" sz="2000" dirty="0">
              <a:solidFill>
                <a:schemeClr val="tx2">
                  <a:lumMod val="75000"/>
                </a:schemeClr>
              </a:solidFill>
              <a:latin typeface="Sylfaen"/>
            </a:endParaRPr>
          </a:p>
          <a:p>
            <a:pPr marL="447675" indent="-447675" algn="just">
              <a:buClr>
                <a:srgbClr val="000000"/>
              </a:buClr>
              <a:buFont typeface="Wingdings"/>
              <a:buChar char="Ø"/>
            </a:pPr>
            <a:r>
              <a:rPr lang="en-IN" sz="2000" dirty="0">
                <a:solidFill>
                  <a:schemeClr val="tx2">
                    <a:lumMod val="75000"/>
                  </a:schemeClr>
                </a:solidFill>
                <a:latin typeface="Sylfaen"/>
              </a:rPr>
              <a:t>Financial statements of the Bank include financial information relating to the </a:t>
            </a:r>
            <a:r>
              <a:rPr lang="en-IN" sz="2000" dirty="0" smtClean="0">
                <a:solidFill>
                  <a:schemeClr val="tx2">
                    <a:lumMod val="75000"/>
                  </a:schemeClr>
                </a:solidFill>
                <a:latin typeface="Sylfaen"/>
              </a:rPr>
              <a:t>branches</a:t>
            </a:r>
            <a:endParaRPr lang="en-IN" sz="2000" dirty="0">
              <a:solidFill>
                <a:schemeClr val="tx2">
                  <a:lumMod val="75000"/>
                </a:schemeClr>
              </a:solidFill>
              <a:latin typeface="Sylfaen"/>
            </a:endParaRPr>
          </a:p>
          <a:p>
            <a:pPr marL="447675" indent="-447675" algn="just">
              <a:buClr>
                <a:srgbClr val="000000"/>
              </a:buClr>
              <a:buFont typeface="Wingdings"/>
              <a:buChar char="Ø"/>
            </a:pPr>
            <a:endParaRPr lang="en-IN" sz="2000" dirty="0">
              <a:solidFill>
                <a:schemeClr val="tx2">
                  <a:lumMod val="75000"/>
                </a:schemeClr>
              </a:solidFill>
              <a:latin typeface="Sylfaen"/>
            </a:endParaRPr>
          </a:p>
          <a:p>
            <a:pPr marL="447675" indent="-447675" algn="just">
              <a:buClr>
                <a:srgbClr val="000000"/>
              </a:buClr>
              <a:buFont typeface="Wingdings"/>
              <a:buChar char="Ø"/>
            </a:pPr>
            <a:r>
              <a:rPr lang="en-IN" sz="2000" dirty="0">
                <a:solidFill>
                  <a:schemeClr val="tx2">
                    <a:lumMod val="75000"/>
                  </a:schemeClr>
                </a:solidFill>
                <a:latin typeface="Sylfaen"/>
              </a:rPr>
              <a:t>reporting on IFCoFR applicable in respect of </a:t>
            </a:r>
            <a:r>
              <a:rPr lang="en-IN" sz="2000" dirty="0" smtClean="0">
                <a:solidFill>
                  <a:schemeClr val="tx2">
                    <a:lumMod val="75000"/>
                  </a:schemeClr>
                </a:solidFill>
                <a:latin typeface="Sylfaen"/>
              </a:rPr>
              <a:t>branches</a:t>
            </a:r>
          </a:p>
          <a:p>
            <a:pPr marL="447675" indent="-447675" algn="just">
              <a:buClr>
                <a:srgbClr val="000000"/>
              </a:buClr>
              <a:buFont typeface="Wingdings"/>
              <a:buChar char="Ø"/>
            </a:pPr>
            <a:endParaRPr lang="en-IN" sz="2000" dirty="0">
              <a:solidFill>
                <a:schemeClr val="tx2">
                  <a:lumMod val="75000"/>
                </a:schemeClr>
              </a:solidFill>
              <a:latin typeface="Sylfaen"/>
            </a:endParaRPr>
          </a:p>
          <a:p>
            <a:pPr marL="447675" indent="-447675" algn="just">
              <a:buClr>
                <a:srgbClr val="000000"/>
              </a:buClr>
              <a:buFont typeface="Wingdings"/>
              <a:buChar char="Ø"/>
            </a:pPr>
            <a:r>
              <a:rPr lang="en-IN" sz="2000" dirty="0">
                <a:solidFill>
                  <a:schemeClr val="tx2">
                    <a:lumMod val="75000"/>
                  </a:schemeClr>
                </a:solidFill>
                <a:latin typeface="Sylfaen"/>
              </a:rPr>
              <a:t>SCAs to determine the branches required to be covered for reporting on IFCoFR and the </a:t>
            </a:r>
            <a:r>
              <a:rPr lang="en-IN" sz="2000" dirty="0" smtClean="0">
                <a:solidFill>
                  <a:schemeClr val="tx2">
                    <a:lumMod val="75000"/>
                  </a:schemeClr>
                </a:solidFill>
                <a:latin typeface="Sylfaen"/>
              </a:rPr>
              <a:t>scope</a:t>
            </a:r>
          </a:p>
          <a:p>
            <a:pPr marL="447675" indent="-447675" algn="just">
              <a:buClr>
                <a:srgbClr val="000000"/>
              </a:buClr>
              <a:buFont typeface="Wingdings"/>
              <a:buChar char="Ø"/>
            </a:pPr>
            <a:endParaRPr lang="en-IN" sz="2000" dirty="0">
              <a:solidFill>
                <a:schemeClr val="tx2">
                  <a:lumMod val="75000"/>
                </a:schemeClr>
              </a:solidFill>
              <a:latin typeface="Sylfaen"/>
            </a:endParaRPr>
          </a:p>
          <a:p>
            <a:pPr marL="447675" indent="-447675" algn="just">
              <a:buClr>
                <a:srgbClr val="000000"/>
              </a:buClr>
              <a:buFont typeface="Wingdings"/>
              <a:buChar char="Ø"/>
            </a:pPr>
            <a:r>
              <a:rPr lang="en-IN" sz="2000" dirty="0">
                <a:solidFill>
                  <a:schemeClr val="tx2">
                    <a:lumMod val="75000"/>
                  </a:schemeClr>
                </a:solidFill>
                <a:latin typeface="Sylfaen"/>
              </a:rPr>
              <a:t>Controls operating at the branches will be common controls designed centrally at the Bank and operated at the </a:t>
            </a:r>
            <a:r>
              <a:rPr lang="en-IN" sz="2000" dirty="0" smtClean="0">
                <a:solidFill>
                  <a:schemeClr val="tx2">
                    <a:lumMod val="75000"/>
                  </a:schemeClr>
                </a:solidFill>
                <a:latin typeface="Sylfaen"/>
              </a:rPr>
              <a:t>branches</a:t>
            </a:r>
          </a:p>
          <a:p>
            <a:pPr marL="447675" indent="-447675" algn="just">
              <a:buClr>
                <a:srgbClr val="000000"/>
              </a:buClr>
              <a:buFont typeface="Wingdings"/>
              <a:buChar char="Ø"/>
            </a:pPr>
            <a:endParaRPr lang="en-IN" sz="2000" dirty="0">
              <a:solidFill>
                <a:schemeClr val="tx2">
                  <a:lumMod val="75000"/>
                </a:schemeClr>
              </a:solidFill>
              <a:latin typeface="Sylfaen"/>
            </a:endParaRPr>
          </a:p>
          <a:p>
            <a:pPr marL="447675" indent="-447675" algn="just">
              <a:buClr>
                <a:srgbClr val="000000"/>
              </a:buClr>
              <a:buFont typeface="Wingdings"/>
              <a:buChar char="Ø"/>
            </a:pPr>
            <a:r>
              <a:rPr lang="en-IN" sz="2000" dirty="0">
                <a:solidFill>
                  <a:schemeClr val="tx2">
                    <a:lumMod val="75000"/>
                  </a:schemeClr>
                </a:solidFill>
                <a:latin typeface="Sylfaen"/>
              </a:rPr>
              <a:t>All branches of the Bank may not be covered</a:t>
            </a:r>
          </a:p>
          <a:p>
            <a:pPr algn="just"/>
            <a:endParaRPr lang="en-IN" sz="2000" dirty="0">
              <a:solidFill>
                <a:schemeClr val="tx2">
                  <a:lumMod val="75000"/>
                </a:schemeClr>
              </a:solidFill>
            </a:endParaRPr>
          </a:p>
        </p:txBody>
      </p:sp>
    </p:spTree>
    <p:extLst>
      <p:ext uri="{BB962C8B-B14F-4D97-AF65-F5344CB8AC3E}">
        <p14:creationId xmlns:p14="http://schemas.microsoft.com/office/powerpoint/2010/main" val="22257203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1160" y="914400"/>
            <a:ext cx="8382000" cy="4893647"/>
          </a:xfrm>
          <a:prstGeom prst="rect">
            <a:avLst/>
          </a:prstGeom>
          <a:noFill/>
        </p:spPr>
        <p:txBody>
          <a:bodyPr wrap="square" rtlCol="0">
            <a:spAutoFit/>
          </a:bodyPr>
          <a:lstStyle/>
          <a:p>
            <a:pPr algn="ctr"/>
            <a:r>
              <a:rPr lang="en-IN" sz="3200" b="1" dirty="0">
                <a:solidFill>
                  <a:schemeClr val="tx2">
                    <a:lumMod val="75000"/>
                  </a:schemeClr>
                </a:solidFill>
              </a:rPr>
              <a:t>Scope – SCAs</a:t>
            </a:r>
            <a:endParaRPr lang="en-IN" sz="3200" dirty="0">
              <a:solidFill>
                <a:schemeClr val="tx2">
                  <a:lumMod val="75000"/>
                </a:schemeClr>
              </a:solidFill>
            </a:endParaRPr>
          </a:p>
          <a:p>
            <a:pPr algn="just"/>
            <a:r>
              <a:rPr lang="en-IN" sz="2000" b="1" dirty="0">
                <a:solidFill>
                  <a:schemeClr val="tx2">
                    <a:lumMod val="75000"/>
                  </a:schemeClr>
                </a:solidFill>
              </a:rPr>
              <a:t> </a:t>
            </a:r>
            <a:endParaRPr lang="en-IN" sz="2000" dirty="0">
              <a:solidFill>
                <a:schemeClr val="tx2">
                  <a:lumMod val="75000"/>
                </a:schemeClr>
              </a:solidFill>
            </a:endParaRPr>
          </a:p>
          <a:p>
            <a:pPr marL="342900" lvl="0" indent="-342900" algn="just">
              <a:buFont typeface="Wingdings" pitchFamily="2" charset="2"/>
              <a:buChar char="Ø"/>
            </a:pPr>
            <a:r>
              <a:rPr lang="en-IN" sz="2000" dirty="0" smtClean="0">
                <a:solidFill>
                  <a:schemeClr val="tx2">
                    <a:lumMod val="75000"/>
                  </a:schemeClr>
                </a:solidFill>
              </a:rPr>
              <a:t>To </a:t>
            </a:r>
            <a:r>
              <a:rPr lang="en-IN" sz="2000" dirty="0">
                <a:solidFill>
                  <a:schemeClr val="tx2">
                    <a:lumMod val="75000"/>
                  </a:schemeClr>
                </a:solidFill>
              </a:rPr>
              <a:t>determine the scope in the branches for testing and </a:t>
            </a:r>
            <a:r>
              <a:rPr lang="en-IN" sz="2000" dirty="0" smtClean="0">
                <a:solidFill>
                  <a:schemeClr val="tx2">
                    <a:lumMod val="75000"/>
                  </a:schemeClr>
                </a:solidFill>
              </a:rPr>
              <a:t>reporting</a:t>
            </a:r>
          </a:p>
          <a:p>
            <a:pPr marL="342900" lvl="0" indent="-342900" algn="just">
              <a:buFont typeface="Wingdings" pitchFamily="2" charset="2"/>
              <a:buChar char="Ø"/>
            </a:pPr>
            <a:endParaRPr lang="en-IN" sz="2000" dirty="0">
              <a:solidFill>
                <a:schemeClr val="tx2">
                  <a:lumMod val="75000"/>
                </a:schemeClr>
              </a:solidFill>
            </a:endParaRPr>
          </a:p>
          <a:p>
            <a:pPr marL="342900" lvl="0" indent="-342900" algn="just">
              <a:buFont typeface="Wingdings" pitchFamily="2" charset="2"/>
              <a:buChar char="Ø"/>
            </a:pPr>
            <a:r>
              <a:rPr lang="en-IN" sz="2000" dirty="0" smtClean="0">
                <a:solidFill>
                  <a:schemeClr val="tx2">
                    <a:lumMod val="75000"/>
                  </a:schemeClr>
                </a:solidFill>
              </a:rPr>
              <a:t>Send </a:t>
            </a:r>
            <a:r>
              <a:rPr lang="en-IN" sz="2000" dirty="0">
                <a:solidFill>
                  <a:schemeClr val="tx2">
                    <a:lumMod val="75000"/>
                  </a:schemeClr>
                </a:solidFill>
              </a:rPr>
              <a:t>appropriate referral instructions to the </a:t>
            </a:r>
            <a:r>
              <a:rPr lang="en-IN" sz="2000" dirty="0" smtClean="0">
                <a:solidFill>
                  <a:schemeClr val="tx2">
                    <a:lumMod val="75000"/>
                  </a:schemeClr>
                </a:solidFill>
              </a:rPr>
              <a:t>SBAs</a:t>
            </a:r>
          </a:p>
          <a:p>
            <a:pPr marL="342900" lvl="0" indent="-342900" algn="just">
              <a:buFont typeface="Wingdings" pitchFamily="2" charset="2"/>
              <a:buChar char="Ø"/>
            </a:pPr>
            <a:endParaRPr lang="en-IN" sz="2000" dirty="0">
              <a:solidFill>
                <a:schemeClr val="tx2">
                  <a:lumMod val="75000"/>
                </a:schemeClr>
              </a:solidFill>
            </a:endParaRPr>
          </a:p>
          <a:p>
            <a:pPr marL="342900" lvl="0" indent="-342900" algn="just">
              <a:buFont typeface="Wingdings" pitchFamily="2" charset="2"/>
              <a:buChar char="Ø"/>
            </a:pPr>
            <a:r>
              <a:rPr lang="en-IN" sz="2000" dirty="0" smtClean="0">
                <a:solidFill>
                  <a:schemeClr val="tx2">
                    <a:lumMod val="75000"/>
                  </a:schemeClr>
                </a:solidFill>
              </a:rPr>
              <a:t>At </a:t>
            </a:r>
            <a:r>
              <a:rPr lang="en-IN" sz="2000" dirty="0">
                <a:solidFill>
                  <a:schemeClr val="tx2">
                    <a:lumMod val="75000"/>
                  </a:schemeClr>
                </a:solidFill>
              </a:rPr>
              <a:t>branches, the design of control would not be required to be tested  by </a:t>
            </a:r>
            <a:r>
              <a:rPr lang="en-IN" sz="2000" dirty="0" smtClean="0">
                <a:solidFill>
                  <a:schemeClr val="tx2">
                    <a:lumMod val="75000"/>
                  </a:schemeClr>
                </a:solidFill>
              </a:rPr>
              <a:t>SBAs</a:t>
            </a:r>
          </a:p>
          <a:p>
            <a:pPr marL="342900" lvl="0" indent="-342900" algn="just">
              <a:buFont typeface="Wingdings" pitchFamily="2" charset="2"/>
              <a:buChar char="Ø"/>
            </a:pPr>
            <a:endParaRPr lang="en-IN" sz="2000" dirty="0">
              <a:solidFill>
                <a:schemeClr val="tx2">
                  <a:lumMod val="75000"/>
                </a:schemeClr>
              </a:solidFill>
            </a:endParaRPr>
          </a:p>
          <a:p>
            <a:pPr marL="342900" lvl="0" indent="-342900" algn="just">
              <a:buFont typeface="Wingdings" pitchFamily="2" charset="2"/>
              <a:buChar char="Ø"/>
            </a:pPr>
            <a:r>
              <a:rPr lang="en-IN" sz="2000" dirty="0" smtClean="0">
                <a:solidFill>
                  <a:schemeClr val="tx2">
                    <a:lumMod val="75000"/>
                  </a:schemeClr>
                </a:solidFill>
              </a:rPr>
              <a:t>Required </a:t>
            </a:r>
            <a:r>
              <a:rPr lang="en-IN" sz="2000" dirty="0">
                <a:solidFill>
                  <a:schemeClr val="tx2">
                    <a:lumMod val="75000"/>
                  </a:schemeClr>
                </a:solidFill>
              </a:rPr>
              <a:t>to test only the operating effectiveness of IFCoFR at the branches </a:t>
            </a:r>
            <a:endParaRPr lang="en-IN" sz="2000" dirty="0" smtClean="0">
              <a:solidFill>
                <a:schemeClr val="tx2">
                  <a:lumMod val="75000"/>
                </a:schemeClr>
              </a:solidFill>
            </a:endParaRPr>
          </a:p>
          <a:p>
            <a:pPr marL="342900" lvl="0" indent="-342900" algn="just">
              <a:buFont typeface="Wingdings" pitchFamily="2" charset="2"/>
              <a:buChar char="Ø"/>
            </a:pPr>
            <a:endParaRPr lang="en-IN" sz="2000" dirty="0">
              <a:solidFill>
                <a:schemeClr val="tx2">
                  <a:lumMod val="75000"/>
                </a:schemeClr>
              </a:solidFill>
            </a:endParaRPr>
          </a:p>
          <a:p>
            <a:pPr marL="342900" lvl="0" indent="-342900" algn="just">
              <a:buFont typeface="Wingdings" pitchFamily="2" charset="2"/>
              <a:buChar char="Ø"/>
            </a:pPr>
            <a:r>
              <a:rPr lang="en-IN" sz="2000" dirty="0" smtClean="0">
                <a:solidFill>
                  <a:schemeClr val="tx2">
                    <a:lumMod val="75000"/>
                  </a:schemeClr>
                </a:solidFill>
              </a:rPr>
              <a:t>Tests </a:t>
            </a:r>
            <a:r>
              <a:rPr lang="en-IN" sz="2000" dirty="0">
                <a:solidFill>
                  <a:schemeClr val="tx2">
                    <a:lumMod val="75000"/>
                  </a:schemeClr>
                </a:solidFill>
              </a:rPr>
              <a:t>at each branch to be based on sample sizes determined by the SCAs </a:t>
            </a:r>
          </a:p>
          <a:p>
            <a:pPr algn="just"/>
            <a:endParaRPr lang="en-IN" sz="2000" dirty="0">
              <a:solidFill>
                <a:schemeClr val="tx2">
                  <a:lumMod val="75000"/>
                </a:schemeClr>
              </a:solidFill>
            </a:endParaRPr>
          </a:p>
        </p:txBody>
      </p:sp>
    </p:spTree>
    <p:extLst>
      <p:ext uri="{BB962C8B-B14F-4D97-AF65-F5344CB8AC3E}">
        <p14:creationId xmlns:p14="http://schemas.microsoft.com/office/powerpoint/2010/main" val="22257203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990600"/>
            <a:ext cx="8077200" cy="4462760"/>
          </a:xfrm>
          <a:prstGeom prst="rect">
            <a:avLst/>
          </a:prstGeom>
          <a:noFill/>
        </p:spPr>
        <p:txBody>
          <a:bodyPr wrap="square" rtlCol="0">
            <a:spAutoFit/>
          </a:bodyPr>
          <a:lstStyle/>
          <a:p>
            <a:pPr algn="ctr"/>
            <a:r>
              <a:rPr lang="en-IN" sz="3200" b="1" dirty="0">
                <a:solidFill>
                  <a:schemeClr val="tx2">
                    <a:lumMod val="75000"/>
                  </a:schemeClr>
                </a:solidFill>
                <a:latin typeface="Sylfaen" pitchFamily="18" charset="0"/>
              </a:rPr>
              <a:t>Categories of </a:t>
            </a:r>
            <a:r>
              <a:rPr lang="en-IN" sz="3200" b="1" dirty="0" smtClean="0">
                <a:solidFill>
                  <a:schemeClr val="tx2">
                    <a:lumMod val="75000"/>
                  </a:schemeClr>
                </a:solidFill>
                <a:latin typeface="Sylfaen" pitchFamily="18" charset="0"/>
              </a:rPr>
              <a:t>Controls</a:t>
            </a:r>
            <a:endParaRPr lang="en-IN" sz="3200" dirty="0">
              <a:solidFill>
                <a:schemeClr val="tx2">
                  <a:lumMod val="75000"/>
                </a:schemeClr>
              </a:solidFill>
              <a:latin typeface="Sylfaen" pitchFamily="18" charset="0"/>
            </a:endParaRPr>
          </a:p>
          <a:p>
            <a:endParaRPr lang="en-IN" sz="3200" b="1" dirty="0">
              <a:solidFill>
                <a:schemeClr val="tx2">
                  <a:lumMod val="75000"/>
                </a:schemeClr>
              </a:solidFill>
              <a:latin typeface="Sylfaen" pitchFamily="18" charset="0"/>
            </a:endParaRPr>
          </a:p>
          <a:p>
            <a:r>
              <a:rPr lang="en-IN" sz="2000" b="1" dirty="0" smtClean="0">
                <a:solidFill>
                  <a:schemeClr val="tx2">
                    <a:lumMod val="75000"/>
                  </a:schemeClr>
                </a:solidFill>
                <a:latin typeface="Sylfaen" pitchFamily="18" charset="0"/>
              </a:rPr>
              <a:t>Common Control</a:t>
            </a:r>
          </a:p>
          <a:p>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smtClean="0">
                <a:solidFill>
                  <a:schemeClr val="tx2">
                    <a:lumMod val="75000"/>
                  </a:schemeClr>
                </a:solidFill>
                <a:latin typeface="Sylfaen" pitchFamily="18" charset="0"/>
              </a:rPr>
              <a:t>The </a:t>
            </a:r>
            <a:r>
              <a:rPr lang="en-IN" sz="2000" dirty="0">
                <a:solidFill>
                  <a:schemeClr val="tx2">
                    <a:lumMod val="75000"/>
                  </a:schemeClr>
                </a:solidFill>
                <a:latin typeface="Sylfaen" pitchFamily="18" charset="0"/>
              </a:rPr>
              <a:t>SCA can determine the components or locations to be covered for testing </a:t>
            </a:r>
            <a:endParaRPr lang="en-IN" sz="2000" dirty="0" smtClean="0">
              <a:solidFill>
                <a:schemeClr val="tx2">
                  <a:lumMod val="75000"/>
                </a:schemeClr>
              </a:solidFill>
              <a:latin typeface="Sylfaen" pitchFamily="18" charset="0"/>
            </a:endParaRP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smtClean="0">
                <a:solidFill>
                  <a:schemeClr val="tx2">
                    <a:lumMod val="75000"/>
                  </a:schemeClr>
                </a:solidFill>
                <a:latin typeface="Sylfaen" pitchFamily="18" charset="0"/>
              </a:rPr>
              <a:t>Inform </a:t>
            </a:r>
            <a:r>
              <a:rPr lang="en-IN" sz="2000" dirty="0">
                <a:solidFill>
                  <a:schemeClr val="tx2">
                    <a:lumMod val="75000"/>
                  </a:schemeClr>
                </a:solidFill>
                <a:latin typeface="Sylfaen" pitchFamily="18" charset="0"/>
              </a:rPr>
              <a:t>the SBAs of the components or locations about the need for testing </a:t>
            </a:r>
            <a:r>
              <a:rPr lang="en-IN" sz="2000" dirty="0" smtClean="0">
                <a:solidFill>
                  <a:schemeClr val="tx2">
                    <a:lumMod val="75000"/>
                  </a:schemeClr>
                </a:solidFill>
                <a:latin typeface="Sylfaen" pitchFamily="18" charset="0"/>
              </a:rPr>
              <a:t>controls</a:t>
            </a:r>
          </a:p>
          <a:p>
            <a:pPr lvl="0" algn="just"/>
            <a:r>
              <a:rPr lang="en-IN" sz="2000" dirty="0" smtClean="0">
                <a:solidFill>
                  <a:schemeClr val="tx2">
                    <a:lumMod val="75000"/>
                  </a:schemeClr>
                </a:solidFill>
                <a:latin typeface="Sylfaen" pitchFamily="18" charset="0"/>
              </a:rPr>
              <a:t> </a:t>
            </a: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smtClean="0">
                <a:solidFill>
                  <a:schemeClr val="tx2">
                    <a:lumMod val="75000"/>
                  </a:schemeClr>
                </a:solidFill>
                <a:latin typeface="Sylfaen" pitchFamily="18" charset="0"/>
              </a:rPr>
              <a:t>The </a:t>
            </a:r>
            <a:r>
              <a:rPr lang="en-IN" sz="2000" dirty="0">
                <a:solidFill>
                  <a:schemeClr val="tx2">
                    <a:lumMod val="75000"/>
                  </a:schemeClr>
                </a:solidFill>
                <a:latin typeface="Sylfaen" pitchFamily="18" charset="0"/>
              </a:rPr>
              <a:t>SBA determines the sample size and selects the </a:t>
            </a:r>
            <a:r>
              <a:rPr lang="en-IN" sz="2000" dirty="0" smtClean="0">
                <a:solidFill>
                  <a:schemeClr val="tx2">
                    <a:lumMod val="75000"/>
                  </a:schemeClr>
                </a:solidFill>
                <a:latin typeface="Sylfaen" pitchFamily="18" charset="0"/>
              </a:rPr>
              <a:t>sample</a:t>
            </a:r>
            <a:endParaRPr lang="en-IN" sz="2000" dirty="0">
              <a:solidFill>
                <a:schemeClr val="tx2">
                  <a:lumMod val="75000"/>
                </a:schemeClr>
              </a:solidFill>
              <a:latin typeface="Sylfaen" pitchFamily="18" charset="0"/>
            </a:endParaRPr>
          </a:p>
          <a:p>
            <a:pPr algn="just"/>
            <a:r>
              <a:rPr lang="en-IN" sz="2000" dirty="0">
                <a:solidFill>
                  <a:schemeClr val="tx2">
                    <a:lumMod val="75000"/>
                  </a:schemeClr>
                </a:solidFill>
                <a:latin typeface="Sylfaen" pitchFamily="18" charset="0"/>
              </a:rPr>
              <a:t> </a:t>
            </a:r>
          </a:p>
          <a:p>
            <a:pPr algn="just"/>
            <a:endParaRPr lang="en-IN" sz="2000" dirty="0">
              <a:solidFill>
                <a:schemeClr val="tx2">
                  <a:lumMod val="75000"/>
                </a:schemeClr>
              </a:solidFill>
              <a:latin typeface="Sylfaen" pitchFamily="18" charset="0"/>
            </a:endParaRPr>
          </a:p>
        </p:txBody>
      </p:sp>
    </p:spTree>
    <p:extLst>
      <p:ext uri="{BB962C8B-B14F-4D97-AF65-F5344CB8AC3E}">
        <p14:creationId xmlns:p14="http://schemas.microsoft.com/office/powerpoint/2010/main" val="22257203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533400"/>
            <a:ext cx="8534400" cy="5847755"/>
          </a:xfrm>
          <a:prstGeom prst="rect">
            <a:avLst/>
          </a:prstGeom>
          <a:noFill/>
        </p:spPr>
        <p:txBody>
          <a:bodyPr wrap="square" rtlCol="0">
            <a:spAutoFit/>
          </a:bodyPr>
          <a:lstStyle/>
          <a:p>
            <a:pPr algn="ctr"/>
            <a:r>
              <a:rPr lang="en-IN" sz="3200" b="1" dirty="0">
                <a:solidFill>
                  <a:schemeClr val="tx2">
                    <a:lumMod val="75000"/>
                  </a:schemeClr>
                </a:solidFill>
                <a:latin typeface="Sylfaen"/>
              </a:rPr>
              <a:t>Group audit </a:t>
            </a:r>
            <a:r>
              <a:rPr lang="en-IN" sz="3200" b="1" dirty="0" smtClean="0">
                <a:solidFill>
                  <a:schemeClr val="tx2">
                    <a:lumMod val="75000"/>
                  </a:schemeClr>
                </a:solidFill>
                <a:latin typeface="Sylfaen"/>
              </a:rPr>
              <a:t>instructions</a:t>
            </a:r>
            <a:endParaRPr lang="en-IN" sz="3200" b="1" u="sng" dirty="0">
              <a:solidFill>
                <a:schemeClr val="tx2">
                  <a:lumMod val="75000"/>
                </a:schemeClr>
              </a:solidFill>
              <a:latin typeface="Sylfaen"/>
            </a:endParaRPr>
          </a:p>
          <a:p>
            <a:pPr algn="just"/>
            <a:endParaRPr lang="en-IN" dirty="0">
              <a:solidFill>
                <a:schemeClr val="tx2">
                  <a:lumMod val="75000"/>
                </a:schemeClr>
              </a:solidFill>
              <a:latin typeface="Sylfaen"/>
            </a:endParaRPr>
          </a:p>
          <a:p>
            <a:pPr marL="355600" indent="-355600" algn="just">
              <a:buClr>
                <a:srgbClr val="000000"/>
              </a:buClr>
              <a:buFont typeface="Wingdings"/>
              <a:buChar char="Ø"/>
            </a:pPr>
            <a:r>
              <a:rPr lang="en-IN" dirty="0">
                <a:solidFill>
                  <a:schemeClr val="tx2">
                    <a:lumMod val="75000"/>
                  </a:schemeClr>
                </a:solidFill>
                <a:latin typeface="Sylfaen"/>
              </a:rPr>
              <a:t>SCAs to give detailed instructions on testing of the controls to the SBAs of the Branch </a:t>
            </a:r>
            <a:endParaRPr lang="en-IN" dirty="0" smtClean="0">
              <a:solidFill>
                <a:schemeClr val="tx2">
                  <a:lumMod val="75000"/>
                </a:schemeClr>
              </a:solidFill>
              <a:latin typeface="Sylfaen"/>
            </a:endParaRPr>
          </a:p>
          <a:p>
            <a:pPr marL="355600" indent="-355600" algn="just">
              <a:buClr>
                <a:srgbClr val="000000"/>
              </a:buClr>
              <a:buFont typeface="Wingdings"/>
              <a:buChar char="Ø"/>
            </a:pPr>
            <a:endParaRPr lang="en-IN" dirty="0">
              <a:solidFill>
                <a:schemeClr val="tx2">
                  <a:lumMod val="75000"/>
                </a:schemeClr>
              </a:solidFill>
              <a:latin typeface="Sylfaen"/>
            </a:endParaRPr>
          </a:p>
          <a:p>
            <a:pPr marL="355600" indent="-355600" algn="just">
              <a:buClr>
                <a:srgbClr val="000000"/>
              </a:buClr>
              <a:buFont typeface="Wingdings"/>
              <a:buChar char="Ø"/>
            </a:pPr>
            <a:r>
              <a:rPr lang="en-IN" dirty="0">
                <a:solidFill>
                  <a:schemeClr val="tx2">
                    <a:lumMod val="75000"/>
                  </a:schemeClr>
                </a:solidFill>
                <a:latin typeface="Sylfaen"/>
              </a:rPr>
              <a:t>The instructions should either </a:t>
            </a:r>
            <a:r>
              <a:rPr lang="en-IN" dirty="0" smtClean="0">
                <a:solidFill>
                  <a:schemeClr val="tx2">
                    <a:lumMod val="75000"/>
                  </a:schemeClr>
                </a:solidFill>
                <a:latin typeface="Sylfaen"/>
              </a:rPr>
              <a:t>state:</a:t>
            </a:r>
          </a:p>
          <a:p>
            <a:pPr marL="355600" indent="-355600" algn="just">
              <a:buClr>
                <a:srgbClr val="000000"/>
              </a:buClr>
              <a:buFont typeface="Wingdings"/>
              <a:buChar char="Ø"/>
            </a:pPr>
            <a:endParaRPr lang="en-IN" dirty="0">
              <a:solidFill>
                <a:schemeClr val="tx2">
                  <a:lumMod val="75000"/>
                </a:schemeClr>
              </a:solidFill>
              <a:latin typeface="Sylfaen"/>
            </a:endParaRPr>
          </a:p>
          <a:p>
            <a:pPr marL="720725" lvl="1" indent="-365125" algn="just">
              <a:buClr>
                <a:srgbClr val="000000"/>
              </a:buClr>
              <a:buFont typeface="Symbol"/>
              <a:buChar char="·"/>
            </a:pPr>
            <a:r>
              <a:rPr lang="en-IN" dirty="0">
                <a:solidFill>
                  <a:schemeClr val="tx2">
                    <a:lumMod val="75000"/>
                  </a:schemeClr>
                </a:solidFill>
                <a:latin typeface="Sylfaen"/>
              </a:rPr>
              <a:t>the samples to be tested at the branch for operating effectiveness of controls (in case of common controls with homogenous population) </a:t>
            </a:r>
          </a:p>
          <a:p>
            <a:pPr marL="720725" indent="-365125" algn="just">
              <a:buClr>
                <a:srgbClr val="000000"/>
              </a:buClr>
              <a:buFont typeface="Symbol"/>
              <a:buChar char="·"/>
            </a:pPr>
            <a:r>
              <a:rPr lang="en-IN" dirty="0">
                <a:solidFill>
                  <a:schemeClr val="tx2">
                    <a:lumMod val="75000"/>
                  </a:schemeClr>
                </a:solidFill>
                <a:latin typeface="Sylfaen"/>
              </a:rPr>
              <a:t>full testing of the operating effectiveness of the IFCoFR (where the SBA independently determines the sample to be tested in case of heterogeneous population at the branches)). </a:t>
            </a:r>
          </a:p>
          <a:p>
            <a:pPr marL="720725" indent="-365125" algn="just">
              <a:buClr>
                <a:srgbClr val="000000"/>
              </a:buClr>
              <a:buFont typeface="Symbol"/>
              <a:buChar char="·"/>
            </a:pPr>
            <a:r>
              <a:rPr lang="en-IN" dirty="0">
                <a:solidFill>
                  <a:schemeClr val="tx2">
                    <a:lumMod val="75000"/>
                  </a:schemeClr>
                </a:solidFill>
                <a:latin typeface="Sylfaen"/>
              </a:rPr>
              <a:t>inform the SBA that the design of the controls has been tested centrally and the results of such testing. </a:t>
            </a:r>
          </a:p>
          <a:p>
            <a:pPr marL="720725" indent="-365125" algn="just">
              <a:buClr>
                <a:srgbClr val="000000"/>
              </a:buClr>
              <a:buFont typeface="Symbol"/>
              <a:buChar char="·"/>
            </a:pPr>
            <a:r>
              <a:rPr lang="en-IN" dirty="0">
                <a:solidFill>
                  <a:schemeClr val="tx2">
                    <a:lumMod val="75000"/>
                  </a:schemeClr>
                </a:solidFill>
                <a:latin typeface="Sylfaen"/>
              </a:rPr>
              <a:t>share with the respective SBAs, the relevant portions of the Risk Controls Matrix (“RCM”) of the PSBs </a:t>
            </a:r>
          </a:p>
          <a:p>
            <a:pPr marL="720725" indent="-365125" algn="just">
              <a:buClr>
                <a:srgbClr val="000000"/>
              </a:buClr>
              <a:buFont typeface="Symbol"/>
              <a:buChar char="·"/>
            </a:pPr>
            <a:r>
              <a:rPr lang="en-IN" dirty="0">
                <a:solidFill>
                  <a:schemeClr val="tx2">
                    <a:lumMod val="75000"/>
                  </a:schemeClr>
                </a:solidFill>
                <a:latin typeface="Sylfaen"/>
              </a:rPr>
              <a:t>request the SBA to test the operating effectiveness of the controls based on the risks and controls described in the RCM.</a:t>
            </a:r>
          </a:p>
          <a:p>
            <a:pPr marL="355600" indent="-355600" algn="just"/>
            <a:endParaRPr lang="en-IN" dirty="0">
              <a:solidFill>
                <a:schemeClr val="tx2">
                  <a:lumMod val="75000"/>
                </a:schemeClr>
              </a:solidFill>
              <a:latin typeface="Sylfaen"/>
            </a:endParaRPr>
          </a:p>
          <a:p>
            <a:endParaRPr lang="en-IN" dirty="0">
              <a:solidFill>
                <a:schemeClr val="tx2">
                  <a:lumMod val="75000"/>
                </a:schemeClr>
              </a:solidFill>
            </a:endParaRPr>
          </a:p>
        </p:txBody>
      </p:sp>
    </p:spTree>
    <p:extLst>
      <p:ext uri="{BB962C8B-B14F-4D97-AF65-F5344CB8AC3E}">
        <p14:creationId xmlns:p14="http://schemas.microsoft.com/office/powerpoint/2010/main" val="222572034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533400"/>
            <a:ext cx="8305800" cy="1692771"/>
          </a:xfrm>
          <a:prstGeom prst="rect">
            <a:avLst/>
          </a:prstGeom>
          <a:noFill/>
        </p:spPr>
        <p:txBody>
          <a:bodyPr wrap="square" rtlCol="0">
            <a:spAutoFit/>
          </a:bodyPr>
          <a:lstStyle/>
          <a:p>
            <a:pPr algn="ctr"/>
            <a:r>
              <a:rPr lang="en-IN" sz="3200" b="1" dirty="0">
                <a:solidFill>
                  <a:schemeClr val="tx2">
                    <a:lumMod val="75000"/>
                  </a:schemeClr>
                </a:solidFill>
                <a:latin typeface="Sylfaen" pitchFamily="18" charset="0"/>
              </a:rPr>
              <a:t>Typical business cycles covered as part of audit of IFCoFR of a branch</a:t>
            </a:r>
            <a:endParaRPr lang="en-IN" sz="3200" dirty="0">
              <a:solidFill>
                <a:schemeClr val="tx2">
                  <a:lumMod val="75000"/>
                </a:schemeClr>
              </a:solidFill>
              <a:latin typeface="Sylfaen" pitchFamily="18" charset="0"/>
            </a:endParaRPr>
          </a:p>
          <a:p>
            <a:r>
              <a:rPr lang="en-IN" sz="2000" b="1" dirty="0">
                <a:solidFill>
                  <a:schemeClr val="tx2">
                    <a:lumMod val="75000"/>
                  </a:schemeClr>
                </a:solidFill>
                <a:latin typeface="Sylfaen" pitchFamily="18" charset="0"/>
              </a:rPr>
              <a:t> </a:t>
            </a:r>
            <a:endParaRPr lang="en-IN" sz="2000" dirty="0">
              <a:solidFill>
                <a:schemeClr val="tx2">
                  <a:lumMod val="75000"/>
                </a:schemeClr>
              </a:solidFill>
              <a:latin typeface="Sylfaen" pitchFamily="18" charset="0"/>
            </a:endParaRPr>
          </a:p>
          <a:p>
            <a:pPr marL="285750" lvl="0" indent="-285750">
              <a:buFont typeface="Wingdings" pitchFamily="2" charset="2"/>
              <a:buChar char="Ø"/>
            </a:pPr>
            <a:r>
              <a:rPr lang="en-IN" sz="2000" b="1" dirty="0">
                <a:solidFill>
                  <a:schemeClr val="tx2">
                    <a:lumMod val="75000"/>
                  </a:schemeClr>
                </a:solidFill>
                <a:latin typeface="Sylfaen" pitchFamily="18" charset="0"/>
              </a:rPr>
              <a:t>Entity Level </a:t>
            </a:r>
            <a:r>
              <a:rPr lang="en-IN" sz="2000" b="1" dirty="0" smtClean="0">
                <a:solidFill>
                  <a:schemeClr val="tx2">
                    <a:lumMod val="75000"/>
                  </a:schemeClr>
                </a:solidFill>
                <a:latin typeface="Sylfaen" pitchFamily="18" charset="0"/>
              </a:rPr>
              <a:t>Controls</a:t>
            </a:r>
            <a:endParaRPr lang="en-IN" sz="2000" b="1" dirty="0">
              <a:solidFill>
                <a:schemeClr val="tx2">
                  <a:lumMod val="75000"/>
                </a:schemeClr>
              </a:solidFill>
              <a:latin typeface="Sylfaen"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417726246"/>
              </p:ext>
            </p:extLst>
          </p:nvPr>
        </p:nvGraphicFramePr>
        <p:xfrm>
          <a:off x="838200" y="2362200"/>
          <a:ext cx="7543800" cy="3500120"/>
        </p:xfrm>
        <a:graphic>
          <a:graphicData uri="http://schemas.openxmlformats.org/drawingml/2006/table">
            <a:tbl>
              <a:tblPr bandRow="1">
                <a:tableStyleId>{3C2FFA5D-87B4-456A-9821-1D502468CF0F}</a:tableStyleId>
              </a:tblPr>
              <a:tblGrid>
                <a:gridCol w="25908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2362200">
                  <a:extLst>
                    <a:ext uri="{9D8B030D-6E8A-4147-A177-3AD203B41FA5}">
                      <a16:colId xmlns:a16="http://schemas.microsoft.com/office/drawing/2014/main" val="20002"/>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Financial Closing and Reporting Process</a:t>
                      </a:r>
                      <a:endParaRPr lang="en-IN" sz="1500" b="1"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Non-Performing Assets/Stress assets Group</a:t>
                      </a:r>
                      <a:endParaRPr lang="en-IN" sz="1500" b="1"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Net Banking</a:t>
                      </a:r>
                      <a:endParaRPr lang="en-IN" sz="1500" b="1"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General Information Technology Controls</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Deposits</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Para Banking</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Borrowing and Lending</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Clearing</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Securitisation</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Wholesale Lending</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Cash Management Services</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Nostro Account reconciliation</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Retail Lending</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Cash at branch</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Fixed Assets</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Credit Cards</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Cash at ATM</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Operating expenses</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SME lending</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Bank Balances</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Employee benefits</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Trade Finance</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kern="1200" dirty="0" smtClean="0">
                          <a:solidFill>
                            <a:schemeClr val="tx2">
                              <a:lumMod val="75000"/>
                            </a:schemeClr>
                          </a:solidFill>
                          <a:effectLst/>
                        </a:rPr>
                        <a:t>Debit Cards</a:t>
                      </a: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N" sz="1500" kern="1200" dirty="0" smtClean="0">
                        <a:solidFill>
                          <a:schemeClr val="tx2">
                            <a:lumMod val="75000"/>
                          </a:schemeClr>
                        </a:solidFill>
                        <a:effectLst/>
                        <a:latin typeface="Sylfaen"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57377325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914400"/>
            <a:ext cx="8077200" cy="4739759"/>
          </a:xfrm>
          <a:prstGeom prst="rect">
            <a:avLst/>
          </a:prstGeom>
          <a:noFill/>
        </p:spPr>
        <p:txBody>
          <a:bodyPr wrap="square" rtlCol="0">
            <a:spAutoFit/>
          </a:bodyPr>
          <a:lstStyle/>
          <a:p>
            <a:pPr algn="ctr"/>
            <a:r>
              <a:rPr lang="en-IN" sz="3200" b="1" dirty="0">
                <a:solidFill>
                  <a:schemeClr val="tx2">
                    <a:lumMod val="75000"/>
                  </a:schemeClr>
                </a:solidFill>
                <a:latin typeface="Sylfaen"/>
              </a:rPr>
              <a:t>Scoping (of branches) for testing IFCoFR</a:t>
            </a:r>
          </a:p>
          <a:p>
            <a:pPr algn="just"/>
            <a:endParaRPr lang="en-IN" dirty="0">
              <a:solidFill>
                <a:schemeClr val="tx2">
                  <a:lumMod val="75000"/>
                </a:schemeClr>
              </a:solidFill>
              <a:latin typeface="Sylfaen"/>
            </a:endParaRPr>
          </a:p>
          <a:p>
            <a:pPr marL="355600" indent="-355600" algn="just">
              <a:buClr>
                <a:srgbClr val="000000"/>
              </a:buClr>
              <a:buFont typeface="Wingdings"/>
              <a:buChar char="Ø"/>
            </a:pPr>
            <a:r>
              <a:rPr lang="en-IN" dirty="0">
                <a:solidFill>
                  <a:schemeClr val="tx2">
                    <a:lumMod val="75000"/>
                  </a:schemeClr>
                </a:solidFill>
                <a:latin typeface="Sylfaen"/>
              </a:rPr>
              <a:t>Branches classified as low/medium risk in previous </a:t>
            </a:r>
            <a:r>
              <a:rPr lang="en-IN" dirty="0" smtClean="0">
                <a:solidFill>
                  <a:schemeClr val="tx2">
                    <a:lumMod val="75000"/>
                  </a:schemeClr>
                </a:solidFill>
                <a:latin typeface="Sylfaen"/>
              </a:rPr>
              <a:t>year, </a:t>
            </a:r>
            <a:r>
              <a:rPr lang="en-IN" dirty="0">
                <a:solidFill>
                  <a:schemeClr val="tx2">
                    <a:lumMod val="75000"/>
                  </a:schemeClr>
                </a:solidFill>
                <a:latin typeface="Sylfaen"/>
              </a:rPr>
              <a:t>but high in current </a:t>
            </a:r>
            <a:r>
              <a:rPr lang="en-IN" dirty="0" smtClean="0">
                <a:solidFill>
                  <a:schemeClr val="tx2">
                    <a:lumMod val="75000"/>
                  </a:schemeClr>
                </a:solidFill>
                <a:latin typeface="Sylfaen"/>
              </a:rPr>
              <a:t>year</a:t>
            </a:r>
          </a:p>
          <a:p>
            <a:pPr marL="355600" indent="-355600" algn="just">
              <a:buClr>
                <a:srgbClr val="000000"/>
              </a:buClr>
              <a:buFont typeface="Wingdings"/>
              <a:buChar char="Ø"/>
            </a:pPr>
            <a:endParaRPr lang="en-IN" dirty="0">
              <a:solidFill>
                <a:schemeClr val="tx2">
                  <a:lumMod val="75000"/>
                </a:schemeClr>
              </a:solidFill>
              <a:latin typeface="Sylfaen"/>
            </a:endParaRPr>
          </a:p>
          <a:p>
            <a:pPr marL="355600" indent="-355600" algn="just">
              <a:buClr>
                <a:srgbClr val="000000"/>
              </a:buClr>
              <a:buFont typeface="Wingdings"/>
              <a:buChar char="Ø"/>
            </a:pPr>
            <a:r>
              <a:rPr lang="en-IN" dirty="0">
                <a:solidFill>
                  <a:schemeClr val="tx2">
                    <a:lumMod val="75000"/>
                  </a:schemeClr>
                </a:solidFill>
                <a:latin typeface="Sylfaen"/>
              </a:rPr>
              <a:t>Branches assigned needs improvement/unsatisfactory rating in current </a:t>
            </a:r>
            <a:r>
              <a:rPr lang="en-IN" dirty="0" smtClean="0">
                <a:solidFill>
                  <a:schemeClr val="tx2">
                    <a:lumMod val="75000"/>
                  </a:schemeClr>
                </a:solidFill>
                <a:latin typeface="Sylfaen"/>
              </a:rPr>
              <a:t>year</a:t>
            </a:r>
          </a:p>
          <a:p>
            <a:pPr marL="355600" indent="-355600" algn="just">
              <a:buClr>
                <a:srgbClr val="000000"/>
              </a:buClr>
              <a:buFont typeface="Wingdings"/>
              <a:buChar char="Ø"/>
            </a:pPr>
            <a:endParaRPr lang="en-IN" dirty="0">
              <a:solidFill>
                <a:schemeClr val="tx2">
                  <a:lumMod val="75000"/>
                </a:schemeClr>
              </a:solidFill>
              <a:latin typeface="Sylfaen"/>
            </a:endParaRPr>
          </a:p>
          <a:p>
            <a:pPr marL="355600" indent="-355600" algn="just">
              <a:buClr>
                <a:srgbClr val="000000"/>
              </a:buClr>
              <a:buFont typeface="Wingdings"/>
              <a:buChar char="Ø"/>
            </a:pPr>
            <a:r>
              <a:rPr lang="en-IN" dirty="0">
                <a:solidFill>
                  <a:schemeClr val="tx2">
                    <a:lumMod val="75000"/>
                  </a:schemeClr>
                </a:solidFill>
                <a:latin typeface="Sylfaen"/>
              </a:rPr>
              <a:t>High Volume of CASA, term deposits, advances and cash at </a:t>
            </a:r>
            <a:r>
              <a:rPr lang="en-IN" dirty="0" smtClean="0">
                <a:solidFill>
                  <a:schemeClr val="tx2">
                    <a:lumMod val="75000"/>
                  </a:schemeClr>
                </a:solidFill>
                <a:latin typeface="Sylfaen"/>
              </a:rPr>
              <a:t>branches</a:t>
            </a:r>
          </a:p>
          <a:p>
            <a:pPr marL="355600" indent="-355600" algn="just">
              <a:buClr>
                <a:srgbClr val="000000"/>
              </a:buClr>
              <a:buFont typeface="Wingdings"/>
              <a:buChar char="Ø"/>
            </a:pPr>
            <a:endParaRPr lang="en-IN" dirty="0">
              <a:solidFill>
                <a:schemeClr val="tx2">
                  <a:lumMod val="75000"/>
                </a:schemeClr>
              </a:solidFill>
              <a:latin typeface="Sylfaen"/>
            </a:endParaRPr>
          </a:p>
          <a:p>
            <a:pPr marL="355600" indent="-355600" algn="just">
              <a:buClr>
                <a:srgbClr val="000000"/>
              </a:buClr>
              <a:buFont typeface="Wingdings"/>
              <a:buChar char="Ø"/>
            </a:pPr>
            <a:r>
              <a:rPr lang="en-IN" dirty="0">
                <a:solidFill>
                  <a:schemeClr val="tx2">
                    <a:lumMod val="75000"/>
                  </a:schemeClr>
                </a:solidFill>
                <a:latin typeface="Sylfaen"/>
              </a:rPr>
              <a:t>Branches where association of branch head is more than 5 years (or appropriate term</a:t>
            </a:r>
            <a:r>
              <a:rPr lang="en-IN" dirty="0" smtClean="0">
                <a:solidFill>
                  <a:schemeClr val="tx2">
                    <a:lumMod val="75000"/>
                  </a:schemeClr>
                </a:solidFill>
                <a:latin typeface="Sylfaen"/>
              </a:rPr>
              <a:t>)</a:t>
            </a:r>
          </a:p>
          <a:p>
            <a:pPr marL="355600" indent="-355600" algn="just">
              <a:buClr>
                <a:srgbClr val="000000"/>
              </a:buClr>
              <a:buFont typeface="Wingdings"/>
              <a:buChar char="Ø"/>
            </a:pPr>
            <a:endParaRPr lang="en-IN" dirty="0">
              <a:solidFill>
                <a:schemeClr val="tx2">
                  <a:lumMod val="75000"/>
                </a:schemeClr>
              </a:solidFill>
              <a:latin typeface="Sylfaen"/>
            </a:endParaRPr>
          </a:p>
          <a:p>
            <a:pPr marL="355600" indent="-355600" algn="just">
              <a:buClr>
                <a:srgbClr val="000000"/>
              </a:buClr>
              <a:buFont typeface="Wingdings"/>
              <a:buChar char="Ø"/>
            </a:pPr>
            <a:r>
              <a:rPr lang="en-IN" dirty="0">
                <a:solidFill>
                  <a:schemeClr val="tx2">
                    <a:lumMod val="75000"/>
                  </a:schemeClr>
                </a:solidFill>
                <a:latin typeface="Sylfaen"/>
              </a:rPr>
              <a:t>New branches opened during the </a:t>
            </a:r>
            <a:r>
              <a:rPr lang="en-IN" dirty="0" smtClean="0">
                <a:solidFill>
                  <a:schemeClr val="tx2">
                    <a:lumMod val="75000"/>
                  </a:schemeClr>
                </a:solidFill>
                <a:latin typeface="Sylfaen"/>
              </a:rPr>
              <a:t>year</a:t>
            </a:r>
          </a:p>
          <a:p>
            <a:pPr marL="355600" indent="-355600" algn="just">
              <a:buClr>
                <a:srgbClr val="000000"/>
              </a:buClr>
              <a:buFont typeface="Wingdings"/>
              <a:buChar char="Ø"/>
            </a:pPr>
            <a:endParaRPr lang="en-IN" dirty="0">
              <a:solidFill>
                <a:schemeClr val="tx2">
                  <a:lumMod val="75000"/>
                </a:schemeClr>
              </a:solidFill>
              <a:latin typeface="Sylfaen"/>
            </a:endParaRPr>
          </a:p>
          <a:p>
            <a:pPr marL="355600" indent="-355600" algn="just">
              <a:buClr>
                <a:srgbClr val="000000"/>
              </a:buClr>
              <a:buFont typeface="Wingdings"/>
              <a:buChar char="Ø"/>
            </a:pPr>
            <a:r>
              <a:rPr lang="en-IN" dirty="0">
                <a:solidFill>
                  <a:schemeClr val="tx2">
                    <a:lumMod val="75000"/>
                  </a:schemeClr>
                </a:solidFill>
                <a:latin typeface="Sylfaen"/>
              </a:rPr>
              <a:t>Branches having material decentralized operations</a:t>
            </a:r>
          </a:p>
          <a:p>
            <a:endParaRPr lang="en-IN" dirty="0">
              <a:solidFill>
                <a:schemeClr val="tx2">
                  <a:lumMod val="75000"/>
                </a:schemeClr>
              </a:solidFill>
            </a:endParaRPr>
          </a:p>
        </p:txBody>
      </p:sp>
    </p:spTree>
    <p:extLst>
      <p:ext uri="{BB962C8B-B14F-4D97-AF65-F5344CB8AC3E}">
        <p14:creationId xmlns:p14="http://schemas.microsoft.com/office/powerpoint/2010/main" val="257377325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347692"/>
            <a:ext cx="8077200" cy="584775"/>
          </a:xfrm>
          <a:prstGeom prst="rect">
            <a:avLst/>
          </a:prstGeom>
          <a:noFill/>
        </p:spPr>
        <p:txBody>
          <a:bodyPr wrap="square" rtlCol="0">
            <a:spAutoFit/>
          </a:bodyPr>
          <a:lstStyle/>
          <a:p>
            <a:pPr algn="ctr"/>
            <a:r>
              <a:rPr lang="en-IN" sz="3200" b="1" dirty="0">
                <a:solidFill>
                  <a:schemeClr val="tx2">
                    <a:lumMod val="75000"/>
                  </a:schemeClr>
                </a:solidFill>
                <a:latin typeface="Sylfaen" pitchFamily="18" charset="0"/>
              </a:rPr>
              <a:t>Broad Audit </a:t>
            </a:r>
            <a:r>
              <a:rPr lang="en-IN" sz="3200" b="1" dirty="0" smtClean="0">
                <a:solidFill>
                  <a:schemeClr val="tx2">
                    <a:lumMod val="75000"/>
                  </a:schemeClr>
                </a:solidFill>
                <a:latin typeface="Sylfaen" pitchFamily="18" charset="0"/>
              </a:rPr>
              <a:t>Framework</a:t>
            </a:r>
            <a:endParaRPr lang="en-IN" sz="3200" dirty="0">
              <a:solidFill>
                <a:schemeClr val="tx2">
                  <a:lumMod val="75000"/>
                </a:schemeClr>
              </a:solidFill>
              <a:latin typeface="Sylfaen" pitchFamily="18" charset="0"/>
            </a:endParaRPr>
          </a:p>
        </p:txBody>
      </p:sp>
      <p:pic>
        <p:nvPicPr>
          <p:cNvPr id="5" name="Picture 4">
            <a:extLst>
              <a:ext uri="{FF2B5EF4-FFF2-40B4-BE49-F238E27FC236}">
                <a16:creationId xmlns:a16="http://schemas.microsoft.com/office/drawing/2014/main" id="{00000000-0008-0000-0000-000002000000}"/>
              </a:ext>
            </a:extLst>
          </p:cNvPr>
          <p:cNvPicPr/>
          <p:nvPr/>
        </p:nvPicPr>
        <p:blipFill rotWithShape="1">
          <a:blip r:embed="rId2"/>
          <a:srcRect l="19429" t="10073" r="36664" b="4963"/>
          <a:stretch/>
        </p:blipFill>
        <p:spPr>
          <a:xfrm>
            <a:off x="761999" y="609600"/>
            <a:ext cx="7772401" cy="5290185"/>
          </a:xfrm>
          <a:prstGeom prst="rect">
            <a:avLst/>
          </a:prstGeom>
        </p:spPr>
      </p:pic>
    </p:spTree>
    <p:extLst>
      <p:ext uri="{BB962C8B-B14F-4D97-AF65-F5344CB8AC3E}">
        <p14:creationId xmlns:p14="http://schemas.microsoft.com/office/powerpoint/2010/main" val="25737732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4327" y="2743200"/>
            <a:ext cx="7144905" cy="707886"/>
          </a:xfrm>
          <a:prstGeom prst="rect">
            <a:avLst/>
          </a:prstGeom>
          <a:noFill/>
        </p:spPr>
        <p:txBody>
          <a:bodyPr wrap="none" rtlCol="0">
            <a:spAutoFit/>
          </a:bodyPr>
          <a:lstStyle/>
          <a:p>
            <a:r>
              <a:rPr lang="en-IN" sz="4000" b="1" dirty="0">
                <a:solidFill>
                  <a:schemeClr val="tx2">
                    <a:lumMod val="75000"/>
                  </a:schemeClr>
                </a:solidFill>
                <a:latin typeface="Sylfaen" pitchFamily="18" charset="0"/>
              </a:rPr>
              <a:t>OVERVIEW OF IRAC NORMS </a:t>
            </a:r>
            <a:endParaRPr lang="en-IN" sz="4000" dirty="0">
              <a:solidFill>
                <a:schemeClr val="tx2">
                  <a:lumMod val="75000"/>
                </a:schemeClr>
              </a:solidFill>
              <a:latin typeface="Sylfaen" pitchFamily="18" charset="0"/>
            </a:endParaRPr>
          </a:p>
        </p:txBody>
      </p:sp>
    </p:spTree>
    <p:extLst>
      <p:ext uri="{BB962C8B-B14F-4D97-AF65-F5344CB8AC3E}">
        <p14:creationId xmlns:p14="http://schemas.microsoft.com/office/powerpoint/2010/main" val="37491967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63880" y="685800"/>
            <a:ext cx="8077200" cy="5139869"/>
          </a:xfrm>
          <a:prstGeom prst="rect">
            <a:avLst/>
          </a:prstGeom>
          <a:noFill/>
        </p:spPr>
        <p:txBody>
          <a:bodyPr wrap="square" rtlCol="0">
            <a:spAutoFit/>
          </a:bodyPr>
          <a:lstStyle/>
          <a:p>
            <a:pPr algn="ctr"/>
            <a:r>
              <a:rPr lang="en-IN" sz="3200" b="1" dirty="0">
                <a:solidFill>
                  <a:schemeClr val="tx2">
                    <a:lumMod val="75000"/>
                  </a:schemeClr>
                </a:solidFill>
                <a:latin typeface="Sylfaen"/>
              </a:rPr>
              <a:t>General Audit Approach</a:t>
            </a:r>
          </a:p>
          <a:p>
            <a:pPr algn="ctr"/>
            <a:endParaRPr lang="en-IN" b="1" dirty="0">
              <a:solidFill>
                <a:schemeClr val="tx2">
                  <a:lumMod val="75000"/>
                </a:schemeClr>
              </a:solidFill>
              <a:latin typeface="Sylfaen"/>
            </a:endParaRPr>
          </a:p>
          <a:p>
            <a:pPr marL="355600" indent="-355600" algn="just">
              <a:buClr>
                <a:srgbClr val="000000"/>
              </a:buClr>
              <a:buFont typeface="Wingdings"/>
              <a:buChar char="Ø"/>
            </a:pPr>
            <a:r>
              <a:rPr lang="en-IN" dirty="0">
                <a:solidFill>
                  <a:schemeClr val="tx2">
                    <a:lumMod val="75000"/>
                  </a:schemeClr>
                </a:solidFill>
                <a:latin typeface="Sylfaen"/>
              </a:rPr>
              <a:t>Who is involved in the process (e.g., departments, roles, and</a:t>
            </a:r>
            <a:r>
              <a:rPr lang="en-IN" sz="2000" dirty="0">
                <a:solidFill>
                  <a:schemeClr val="tx2">
                    <a:lumMod val="75000"/>
                  </a:schemeClr>
                </a:solidFill>
                <a:latin typeface="Sylfaen"/>
              </a:rPr>
              <a:t> people)?</a:t>
            </a:r>
          </a:p>
          <a:p>
            <a:pPr marL="355600" indent="-355600" algn="just">
              <a:buClr>
                <a:srgbClr val="000000"/>
              </a:buClr>
              <a:buFont typeface="Wingdings"/>
              <a:buChar char="Ø"/>
            </a:pPr>
            <a:r>
              <a:rPr lang="en-IN" sz="2000" dirty="0">
                <a:solidFill>
                  <a:schemeClr val="tx2">
                    <a:lumMod val="75000"/>
                  </a:schemeClr>
                </a:solidFill>
                <a:latin typeface="Sylfaen"/>
              </a:rPr>
              <a:t>Are there segregations of duties that are relevant to the process?</a:t>
            </a:r>
          </a:p>
          <a:p>
            <a:pPr marL="355600" indent="-355600" algn="just">
              <a:buClr>
                <a:srgbClr val="000000"/>
              </a:buClr>
              <a:buFont typeface="Wingdings"/>
              <a:buChar char="Ø"/>
            </a:pPr>
            <a:r>
              <a:rPr lang="en-IN" sz="2000" dirty="0">
                <a:solidFill>
                  <a:schemeClr val="tx2">
                    <a:lumMod val="75000"/>
                  </a:schemeClr>
                </a:solidFill>
                <a:latin typeface="Sylfaen"/>
              </a:rPr>
              <a:t>What is the general objective of the processes and what are the related sub processes?</a:t>
            </a:r>
          </a:p>
          <a:p>
            <a:pPr marL="355600" indent="-355600" algn="just">
              <a:buClr>
                <a:srgbClr val="000000"/>
              </a:buClr>
              <a:buFont typeface="Wingdings"/>
              <a:buChar char="Ø"/>
            </a:pPr>
            <a:r>
              <a:rPr lang="en-IN" sz="2000" dirty="0">
                <a:solidFill>
                  <a:schemeClr val="tx2">
                    <a:lumMod val="75000"/>
                  </a:schemeClr>
                </a:solidFill>
                <a:latin typeface="Sylfaen"/>
              </a:rPr>
              <a:t>When does the process occur?</a:t>
            </a:r>
          </a:p>
          <a:p>
            <a:pPr marL="355600" indent="-355600" algn="just">
              <a:buClr>
                <a:srgbClr val="000000"/>
              </a:buClr>
              <a:buFont typeface="Wingdings"/>
              <a:buChar char="Ø"/>
            </a:pPr>
            <a:r>
              <a:rPr lang="en-IN" sz="2000" dirty="0">
                <a:solidFill>
                  <a:schemeClr val="tx2">
                    <a:lumMod val="75000"/>
                  </a:schemeClr>
                </a:solidFill>
                <a:latin typeface="Sylfaen"/>
              </a:rPr>
              <a:t>Does the process involve, or impact, multiple locations?</a:t>
            </a:r>
          </a:p>
          <a:p>
            <a:pPr marL="355600" indent="-355600" algn="just">
              <a:buClr>
                <a:srgbClr val="000000"/>
              </a:buClr>
              <a:buFont typeface="Wingdings"/>
              <a:buChar char="Ø"/>
            </a:pPr>
            <a:r>
              <a:rPr lang="en-IN" sz="2000" dirty="0">
                <a:solidFill>
                  <a:schemeClr val="tx2">
                    <a:lumMod val="75000"/>
                  </a:schemeClr>
                </a:solidFill>
                <a:latin typeface="Sylfaen"/>
              </a:rPr>
              <a:t>What are the tasks within the process and in what sequence do they occur?</a:t>
            </a:r>
          </a:p>
          <a:p>
            <a:pPr marL="355600" indent="-355600" algn="just">
              <a:buClr>
                <a:srgbClr val="000000"/>
              </a:buClr>
              <a:buFont typeface="Wingdings"/>
              <a:buChar char="Ø"/>
            </a:pPr>
            <a:r>
              <a:rPr lang="en-IN" sz="2000" dirty="0">
                <a:solidFill>
                  <a:schemeClr val="tx2">
                    <a:lumMod val="75000"/>
                  </a:schemeClr>
                </a:solidFill>
                <a:latin typeface="Sylfaen"/>
              </a:rPr>
              <a:t>What are the points in the process at which a misstatement, including a misstatement due to fraud, could arise?</a:t>
            </a:r>
          </a:p>
          <a:p>
            <a:pPr marL="355600" indent="-355600" algn="just">
              <a:buClr>
                <a:srgbClr val="000000"/>
              </a:buClr>
              <a:buFont typeface="Wingdings"/>
              <a:buChar char="Ø"/>
            </a:pPr>
            <a:r>
              <a:rPr lang="en-IN" sz="2000" dirty="0">
                <a:solidFill>
                  <a:schemeClr val="tx2">
                    <a:lumMod val="75000"/>
                  </a:schemeClr>
                </a:solidFill>
                <a:latin typeface="Sylfaen"/>
              </a:rPr>
              <a:t>What control activities address the risks?</a:t>
            </a:r>
          </a:p>
          <a:p>
            <a:pPr marL="355600" indent="-355600" algn="just">
              <a:buClr>
                <a:srgbClr val="000000"/>
              </a:buClr>
              <a:buFont typeface="Wingdings"/>
              <a:buChar char="Ø"/>
            </a:pPr>
            <a:r>
              <a:rPr lang="en-IN" sz="2000" dirty="0">
                <a:solidFill>
                  <a:schemeClr val="tx2">
                    <a:lumMod val="75000"/>
                  </a:schemeClr>
                </a:solidFill>
                <a:latin typeface="Sylfaen"/>
              </a:rPr>
              <a:t>What IPE is involved?</a:t>
            </a:r>
          </a:p>
          <a:p>
            <a:pPr marL="355600" indent="-355600" algn="just">
              <a:buClr>
                <a:srgbClr val="000000"/>
              </a:buClr>
              <a:buFont typeface="Wingdings"/>
              <a:buChar char="Ø"/>
            </a:pPr>
            <a:r>
              <a:rPr lang="en-IN" sz="2000" dirty="0">
                <a:solidFill>
                  <a:schemeClr val="tx2">
                    <a:lumMod val="75000"/>
                  </a:schemeClr>
                </a:solidFill>
                <a:latin typeface="Sylfaen"/>
              </a:rPr>
              <a:t>How are application systems involved within the process?</a:t>
            </a:r>
          </a:p>
          <a:p>
            <a:endParaRPr lang="en-IN" dirty="0">
              <a:solidFill>
                <a:schemeClr val="tx2">
                  <a:lumMod val="75000"/>
                </a:schemeClr>
              </a:solidFill>
            </a:endParaRPr>
          </a:p>
        </p:txBody>
      </p:sp>
    </p:spTree>
    <p:extLst>
      <p:ext uri="{BB962C8B-B14F-4D97-AF65-F5344CB8AC3E}">
        <p14:creationId xmlns:p14="http://schemas.microsoft.com/office/powerpoint/2010/main" val="257377325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685800"/>
            <a:ext cx="8153400" cy="5386090"/>
          </a:xfrm>
          <a:prstGeom prst="rect">
            <a:avLst/>
          </a:prstGeom>
          <a:noFill/>
        </p:spPr>
        <p:txBody>
          <a:bodyPr wrap="square" rtlCol="0">
            <a:spAutoFit/>
          </a:bodyPr>
          <a:lstStyle/>
          <a:p>
            <a:pPr algn="ctr"/>
            <a:r>
              <a:rPr lang="en-IN" sz="2000" b="1" dirty="0">
                <a:solidFill>
                  <a:schemeClr val="tx2">
                    <a:lumMod val="75000"/>
                  </a:schemeClr>
                </a:solidFill>
                <a:latin typeface="Sylfaen" pitchFamily="18" charset="0"/>
              </a:rPr>
              <a:t> </a:t>
            </a:r>
            <a:r>
              <a:rPr lang="en-IN" sz="3200" b="1" dirty="0" smtClean="0">
                <a:solidFill>
                  <a:schemeClr val="tx2">
                    <a:lumMod val="75000"/>
                  </a:schemeClr>
                </a:solidFill>
                <a:latin typeface="Sylfaen" pitchFamily="18" charset="0"/>
              </a:rPr>
              <a:t>Audit </a:t>
            </a:r>
            <a:r>
              <a:rPr lang="en-IN" sz="3200" b="1" dirty="0">
                <a:solidFill>
                  <a:schemeClr val="tx2">
                    <a:lumMod val="75000"/>
                  </a:schemeClr>
                </a:solidFill>
                <a:latin typeface="Sylfaen" pitchFamily="18" charset="0"/>
              </a:rPr>
              <a:t>of General Information Technology Control ( GITC)and Scoping of testing GITC</a:t>
            </a:r>
            <a:endParaRPr lang="en-IN" sz="3200" dirty="0">
              <a:solidFill>
                <a:schemeClr val="tx2">
                  <a:lumMod val="75000"/>
                </a:schemeClr>
              </a:solidFill>
              <a:latin typeface="Sylfaen" pitchFamily="18" charset="0"/>
            </a:endParaRPr>
          </a:p>
          <a:p>
            <a:r>
              <a:rPr lang="en-IN" sz="2000" b="1" dirty="0">
                <a:solidFill>
                  <a:schemeClr val="tx2">
                    <a:lumMod val="75000"/>
                  </a:schemeClr>
                </a:solidFill>
                <a:latin typeface="Sylfaen" pitchFamily="18" charset="0"/>
              </a:rPr>
              <a:t> </a:t>
            </a: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smtClean="0">
                <a:solidFill>
                  <a:schemeClr val="tx2">
                    <a:lumMod val="75000"/>
                  </a:schemeClr>
                </a:solidFill>
                <a:latin typeface="Sylfaen" pitchFamily="18" charset="0"/>
              </a:rPr>
              <a:t>Increased </a:t>
            </a:r>
            <a:r>
              <a:rPr lang="en-IN" sz="2000" dirty="0">
                <a:solidFill>
                  <a:schemeClr val="tx2">
                    <a:lumMod val="75000"/>
                  </a:schemeClr>
                </a:solidFill>
                <a:latin typeface="Sylfaen" pitchFamily="18" charset="0"/>
              </a:rPr>
              <a:t>focus on effective operation of internal controls around IT assets and services adopted for enabling greater efficiency in </a:t>
            </a:r>
            <a:r>
              <a:rPr lang="en-IN" sz="2000" dirty="0" smtClean="0">
                <a:solidFill>
                  <a:schemeClr val="tx2">
                    <a:lumMod val="75000"/>
                  </a:schemeClr>
                </a:solidFill>
                <a:latin typeface="Sylfaen" pitchFamily="18" charset="0"/>
              </a:rPr>
              <a:t>operations</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smtClean="0">
                <a:solidFill>
                  <a:schemeClr val="tx2">
                    <a:lumMod val="75000"/>
                  </a:schemeClr>
                </a:solidFill>
                <a:latin typeface="Sylfaen" pitchFamily="18" charset="0"/>
              </a:rPr>
              <a:t>Provide </a:t>
            </a:r>
            <a:r>
              <a:rPr lang="en-IN" sz="2000" dirty="0">
                <a:solidFill>
                  <a:schemeClr val="tx2">
                    <a:lumMod val="75000"/>
                  </a:schemeClr>
                </a:solidFill>
                <a:latin typeface="Sylfaen" pitchFamily="18" charset="0"/>
              </a:rPr>
              <a:t>the foundation for reliance on data, reports, automated controls, and other system functionality underlying business </a:t>
            </a:r>
            <a:r>
              <a:rPr lang="en-IN" sz="2000" dirty="0" smtClean="0">
                <a:solidFill>
                  <a:schemeClr val="tx2">
                    <a:lumMod val="75000"/>
                  </a:schemeClr>
                </a:solidFill>
                <a:latin typeface="Sylfaen" pitchFamily="18" charset="0"/>
              </a:rPr>
              <a:t>processes</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The security, integrity, and reliability of financial information relies on proper access controls, change management, and operational </a:t>
            </a:r>
            <a:r>
              <a:rPr lang="en-IN" sz="2000" dirty="0" smtClean="0">
                <a:solidFill>
                  <a:schemeClr val="tx2">
                    <a:lumMod val="75000"/>
                  </a:schemeClr>
                </a:solidFill>
                <a:latin typeface="Sylfaen" pitchFamily="18" charset="0"/>
              </a:rPr>
              <a:t>controls</a:t>
            </a: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General IT controls are policies and procedures that relate to many applications and support the effective functioning of application </a:t>
            </a:r>
            <a:r>
              <a:rPr lang="en-IN" sz="2000" dirty="0" smtClean="0">
                <a:solidFill>
                  <a:schemeClr val="tx2">
                    <a:lumMod val="75000"/>
                  </a:schemeClr>
                </a:solidFill>
                <a:latin typeface="Sylfaen" pitchFamily="18" charset="0"/>
              </a:rPr>
              <a:t>controls</a:t>
            </a:r>
            <a:endParaRPr lang="en-IN" sz="2000" dirty="0">
              <a:solidFill>
                <a:schemeClr val="tx2">
                  <a:lumMod val="75000"/>
                </a:schemeClr>
              </a:solidFill>
              <a:latin typeface="Sylfaen" pitchFamily="18" charset="0"/>
            </a:endParaRPr>
          </a:p>
          <a:p>
            <a:pPr lvl="0" algn="just"/>
            <a:endParaRPr lang="en-IN" sz="2000" dirty="0">
              <a:solidFill>
                <a:schemeClr val="tx2">
                  <a:lumMod val="75000"/>
                </a:schemeClr>
              </a:solidFill>
              <a:latin typeface="Sylfaen" pitchFamily="18" charset="0"/>
            </a:endParaRPr>
          </a:p>
        </p:txBody>
      </p:sp>
    </p:spTree>
    <p:extLst>
      <p:ext uri="{BB962C8B-B14F-4D97-AF65-F5344CB8AC3E}">
        <p14:creationId xmlns:p14="http://schemas.microsoft.com/office/powerpoint/2010/main" val="257377325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609600"/>
            <a:ext cx="7924800" cy="4708981"/>
          </a:xfrm>
          <a:prstGeom prst="rect">
            <a:avLst/>
          </a:prstGeom>
          <a:noFill/>
        </p:spPr>
        <p:txBody>
          <a:bodyPr wrap="square" rtlCol="0">
            <a:spAutoFit/>
          </a:bodyPr>
          <a:lstStyle/>
          <a:p>
            <a:pPr lvl="0" algn="r"/>
            <a:r>
              <a:rPr lang="en-IN" sz="2000" b="1" dirty="0" smtClean="0">
                <a:solidFill>
                  <a:schemeClr val="tx2">
                    <a:lumMod val="75000"/>
                  </a:schemeClr>
                </a:solidFill>
                <a:latin typeface="Sylfaen" pitchFamily="18" charset="0"/>
              </a:rPr>
              <a:t>Contd…</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endParaRPr lang="en-IN" sz="2000" dirty="0" smtClean="0">
              <a:solidFill>
                <a:schemeClr val="tx2">
                  <a:lumMod val="75000"/>
                </a:schemeClr>
              </a:solidFill>
              <a:latin typeface="Sylfaen" pitchFamily="18" charset="0"/>
            </a:endParaRPr>
          </a:p>
          <a:p>
            <a:pPr marL="342900" lvl="0" indent="-342900" algn="just">
              <a:buFont typeface="Wingdings" pitchFamily="2" charset="2"/>
              <a:buChar char="Ø"/>
            </a:pPr>
            <a:r>
              <a:rPr lang="en-IN" sz="2000" dirty="0" smtClean="0">
                <a:solidFill>
                  <a:schemeClr val="tx2">
                    <a:lumMod val="75000"/>
                  </a:schemeClr>
                </a:solidFill>
                <a:latin typeface="Sylfaen" pitchFamily="18" charset="0"/>
              </a:rPr>
              <a:t>General </a:t>
            </a:r>
            <a:r>
              <a:rPr lang="en-IN" sz="2000" dirty="0">
                <a:solidFill>
                  <a:schemeClr val="tx2">
                    <a:lumMod val="75000"/>
                  </a:schemeClr>
                </a:solidFill>
                <a:latin typeface="Sylfaen" pitchFamily="18" charset="0"/>
              </a:rPr>
              <a:t>IT controls that maintain the integrity of information and security of data commonly include controls over the following:</a:t>
            </a:r>
          </a:p>
          <a:p>
            <a:pPr marL="630238" lvl="0" indent="-274638" algn="just">
              <a:buFont typeface="Arial" pitchFamily="34" charset="0"/>
              <a:buChar char="•"/>
            </a:pPr>
            <a:r>
              <a:rPr lang="en-IN" sz="2000" dirty="0">
                <a:solidFill>
                  <a:schemeClr val="tx2">
                    <a:lumMod val="75000"/>
                  </a:schemeClr>
                </a:solidFill>
                <a:latin typeface="Sylfaen" pitchFamily="18" charset="0"/>
              </a:rPr>
              <a:t>Data center and network operations</a:t>
            </a:r>
          </a:p>
          <a:p>
            <a:pPr marL="630238" lvl="0" indent="-274638" algn="just">
              <a:buFont typeface="Arial" pitchFamily="34" charset="0"/>
              <a:buChar char="•"/>
            </a:pPr>
            <a:r>
              <a:rPr lang="en-IN" sz="2000" dirty="0">
                <a:solidFill>
                  <a:schemeClr val="tx2">
                    <a:lumMod val="75000"/>
                  </a:schemeClr>
                </a:solidFill>
                <a:latin typeface="Sylfaen" pitchFamily="18" charset="0"/>
              </a:rPr>
              <a:t>Program change</a:t>
            </a:r>
          </a:p>
          <a:p>
            <a:pPr marL="630238" lvl="0" indent="-274638" algn="just">
              <a:buFont typeface="Arial" pitchFamily="34" charset="0"/>
              <a:buChar char="•"/>
            </a:pPr>
            <a:r>
              <a:rPr lang="en-IN" sz="2000" dirty="0">
                <a:solidFill>
                  <a:schemeClr val="tx2">
                    <a:lumMod val="75000"/>
                  </a:schemeClr>
                </a:solidFill>
                <a:latin typeface="Sylfaen" pitchFamily="18" charset="0"/>
              </a:rPr>
              <a:t>Access security</a:t>
            </a:r>
          </a:p>
          <a:p>
            <a:pPr marL="342900" lvl="0" indent="-342900" algn="just">
              <a:buFont typeface="Wingdings" pitchFamily="2" charset="2"/>
              <a:buChar char="Ø"/>
            </a:pPr>
            <a:endParaRPr lang="en-IN" sz="2000" dirty="0" smtClean="0">
              <a:solidFill>
                <a:schemeClr val="tx2">
                  <a:lumMod val="75000"/>
                </a:schemeClr>
              </a:solidFill>
              <a:latin typeface="Sylfaen" pitchFamily="18" charset="0"/>
            </a:endParaRPr>
          </a:p>
          <a:p>
            <a:pPr marL="342900" lvl="0" indent="-342900" algn="just">
              <a:buFont typeface="Wingdings" pitchFamily="2" charset="2"/>
              <a:buChar char="Ø"/>
            </a:pPr>
            <a:r>
              <a:rPr lang="en-IN" sz="2000" dirty="0" smtClean="0">
                <a:solidFill>
                  <a:schemeClr val="tx2">
                    <a:lumMod val="75000"/>
                  </a:schemeClr>
                </a:solidFill>
                <a:latin typeface="Sylfaen" pitchFamily="18" charset="0"/>
              </a:rPr>
              <a:t>The </a:t>
            </a:r>
            <a:r>
              <a:rPr lang="en-IN" sz="2000" dirty="0">
                <a:solidFill>
                  <a:schemeClr val="tx2">
                    <a:lumMod val="75000"/>
                  </a:schemeClr>
                </a:solidFill>
                <a:latin typeface="Sylfaen" pitchFamily="18" charset="0"/>
              </a:rPr>
              <a:t>Auditor must perform an understanding of the relevant flow of transaction or processes</a:t>
            </a:r>
          </a:p>
          <a:p>
            <a:pPr marL="342900" lvl="0" indent="-342900" algn="just">
              <a:buFont typeface="Wingdings" pitchFamily="2" charset="2"/>
              <a:buChar char="Ø"/>
            </a:pPr>
            <a:endParaRPr lang="en-IN" sz="2000" dirty="0" smtClean="0">
              <a:solidFill>
                <a:schemeClr val="tx2">
                  <a:lumMod val="75000"/>
                </a:schemeClr>
              </a:solidFill>
              <a:latin typeface="Sylfaen" pitchFamily="18" charset="0"/>
            </a:endParaRPr>
          </a:p>
          <a:p>
            <a:pPr marL="342900" lvl="0" indent="12700" algn="just">
              <a:buFont typeface="Arial" pitchFamily="34" charset="0"/>
              <a:buChar char="•"/>
              <a:tabLst>
                <a:tab pos="630238" algn="l"/>
              </a:tabLst>
            </a:pPr>
            <a:r>
              <a:rPr lang="en-IN" sz="2000" dirty="0" smtClean="0">
                <a:solidFill>
                  <a:schemeClr val="tx2">
                    <a:lumMod val="75000"/>
                  </a:schemeClr>
                </a:solidFill>
                <a:latin typeface="Sylfaen" pitchFamily="18" charset="0"/>
              </a:rPr>
              <a:t>Generation </a:t>
            </a:r>
            <a:r>
              <a:rPr lang="en-IN" sz="2000" dirty="0">
                <a:solidFill>
                  <a:schemeClr val="tx2">
                    <a:lumMod val="75000"/>
                  </a:schemeClr>
                </a:solidFill>
                <a:latin typeface="Sylfaen" pitchFamily="18" charset="0"/>
              </a:rPr>
              <a:t>of reports and other electronic information</a:t>
            </a:r>
          </a:p>
          <a:p>
            <a:pPr marL="342900" lvl="0" indent="12700" algn="just">
              <a:buFont typeface="Arial" pitchFamily="34" charset="0"/>
              <a:buChar char="•"/>
              <a:tabLst>
                <a:tab pos="630238" algn="l"/>
              </a:tabLst>
            </a:pPr>
            <a:r>
              <a:rPr lang="en-IN" sz="2000" dirty="0">
                <a:solidFill>
                  <a:schemeClr val="tx2">
                    <a:lumMod val="75000"/>
                  </a:schemeClr>
                </a:solidFill>
                <a:latin typeface="Sylfaen" pitchFamily="18" charset="0"/>
              </a:rPr>
              <a:t>Controls surrounding journal entries</a:t>
            </a:r>
          </a:p>
          <a:p>
            <a:endParaRPr lang="en-IN" sz="2000" dirty="0">
              <a:solidFill>
                <a:schemeClr val="tx2">
                  <a:lumMod val="75000"/>
                </a:schemeClr>
              </a:solidFill>
            </a:endParaRPr>
          </a:p>
        </p:txBody>
      </p:sp>
    </p:spTree>
    <p:extLst>
      <p:ext uri="{BB962C8B-B14F-4D97-AF65-F5344CB8AC3E}">
        <p14:creationId xmlns:p14="http://schemas.microsoft.com/office/powerpoint/2010/main" val="257377325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04800"/>
            <a:ext cx="8305800" cy="6186309"/>
          </a:xfrm>
          <a:prstGeom prst="rect">
            <a:avLst/>
          </a:prstGeom>
          <a:noFill/>
        </p:spPr>
        <p:txBody>
          <a:bodyPr wrap="square" rtlCol="0">
            <a:spAutoFit/>
          </a:bodyPr>
          <a:lstStyle/>
          <a:p>
            <a:pPr algn="ctr"/>
            <a:r>
              <a:rPr lang="en-IN" sz="3200" b="1" dirty="0">
                <a:solidFill>
                  <a:schemeClr val="tx2">
                    <a:lumMod val="75000"/>
                  </a:schemeClr>
                </a:solidFill>
                <a:latin typeface="Sylfaen" pitchFamily="18" charset="0"/>
              </a:rPr>
              <a:t>Information Used in Controls (“IUCs”)</a:t>
            </a:r>
            <a:endParaRPr lang="en-IN" sz="3200" dirty="0">
              <a:solidFill>
                <a:schemeClr val="tx2">
                  <a:lumMod val="75000"/>
                </a:schemeClr>
              </a:solidFill>
              <a:latin typeface="Sylfaen" pitchFamily="18" charset="0"/>
            </a:endParaRPr>
          </a:p>
          <a:p>
            <a:pPr algn="just"/>
            <a:r>
              <a:rPr lang="en-IN" sz="2000" dirty="0">
                <a:solidFill>
                  <a:schemeClr val="tx2">
                    <a:lumMod val="75000"/>
                  </a:schemeClr>
                </a:solidFill>
                <a:latin typeface="Sylfaen" pitchFamily="18" charset="0"/>
              </a:rPr>
              <a:t> </a:t>
            </a:r>
          </a:p>
          <a:p>
            <a:pPr marL="342900" lvl="0" indent="-342900" algn="just">
              <a:buFont typeface="Wingdings" pitchFamily="2" charset="2"/>
              <a:buChar char="Ø"/>
            </a:pPr>
            <a:r>
              <a:rPr lang="en-IN" sz="2000" dirty="0">
                <a:solidFill>
                  <a:schemeClr val="tx2">
                    <a:lumMod val="75000"/>
                  </a:schemeClr>
                </a:solidFill>
                <a:latin typeface="Sylfaen" pitchFamily="18" charset="0"/>
              </a:rPr>
              <a:t>IUCs are used to record:</a:t>
            </a:r>
          </a:p>
          <a:p>
            <a:pPr marL="538163" lvl="0" indent="-182563" algn="just">
              <a:buFont typeface="Arial" pitchFamily="34" charset="0"/>
              <a:buChar char="•"/>
            </a:pPr>
            <a:r>
              <a:rPr lang="en-IN" sz="2000" dirty="0">
                <a:solidFill>
                  <a:schemeClr val="tx2">
                    <a:lumMod val="75000"/>
                  </a:schemeClr>
                </a:solidFill>
                <a:latin typeface="Sylfaen" pitchFamily="18" charset="0"/>
              </a:rPr>
              <a:t>account activity or</a:t>
            </a:r>
          </a:p>
          <a:p>
            <a:pPr marL="538163" lvl="0" indent="-182563" algn="just">
              <a:buFont typeface="Arial" pitchFamily="34" charset="0"/>
              <a:buChar char="•"/>
            </a:pPr>
            <a:r>
              <a:rPr lang="en-IN" sz="2000" dirty="0">
                <a:solidFill>
                  <a:schemeClr val="tx2">
                    <a:lumMod val="75000"/>
                  </a:schemeClr>
                </a:solidFill>
                <a:latin typeface="Sylfaen" pitchFamily="18" charset="0"/>
              </a:rPr>
              <a:t>support judgments, such as estimates</a:t>
            </a:r>
          </a:p>
          <a:p>
            <a:pPr marL="538163" lvl="0" indent="-182563" algn="just">
              <a:buFont typeface="Arial" pitchFamily="34" charset="0"/>
              <a:buChar char="•"/>
            </a:pPr>
            <a:r>
              <a:rPr lang="en-IN" sz="2000" dirty="0">
                <a:solidFill>
                  <a:schemeClr val="tx2">
                    <a:lumMod val="75000"/>
                  </a:schemeClr>
                </a:solidFill>
                <a:latin typeface="Sylfaen" pitchFamily="18" charset="0"/>
              </a:rPr>
              <a:t>operation of relevant controls </a:t>
            </a:r>
          </a:p>
          <a:p>
            <a:pPr algn="just"/>
            <a:r>
              <a:rPr lang="en-IN" sz="2000" dirty="0">
                <a:solidFill>
                  <a:schemeClr val="tx2">
                    <a:lumMod val="75000"/>
                  </a:schemeClr>
                </a:solidFill>
                <a:latin typeface="Sylfaen" pitchFamily="18" charset="0"/>
              </a:rPr>
              <a:t> </a:t>
            </a:r>
          </a:p>
          <a:p>
            <a:pPr marL="342900" lvl="0" indent="-342900" algn="just">
              <a:buFont typeface="Wingdings" pitchFamily="2" charset="2"/>
              <a:buChar char="Ø"/>
            </a:pPr>
            <a:r>
              <a:rPr lang="en-IN" sz="2000" dirty="0">
                <a:solidFill>
                  <a:schemeClr val="tx2">
                    <a:lumMod val="75000"/>
                  </a:schemeClr>
                </a:solidFill>
                <a:latin typeface="Sylfaen" pitchFamily="18" charset="0"/>
              </a:rPr>
              <a:t>Following IUCs used to prepare financial statements are tested:</a:t>
            </a:r>
          </a:p>
          <a:p>
            <a:pPr marL="538163" lvl="0" indent="-182563" algn="just">
              <a:buFont typeface="Arial" pitchFamily="34" charset="0"/>
              <a:buChar char="•"/>
            </a:pPr>
            <a:r>
              <a:rPr lang="en-IN" sz="2000" dirty="0">
                <a:solidFill>
                  <a:schemeClr val="tx2">
                    <a:lumMod val="75000"/>
                  </a:schemeClr>
                </a:solidFill>
                <a:latin typeface="Sylfaen" pitchFamily="18" charset="0"/>
              </a:rPr>
              <a:t>data</a:t>
            </a:r>
          </a:p>
          <a:p>
            <a:pPr marL="538163" lvl="0" indent="-182563" algn="just">
              <a:buFont typeface="Arial" pitchFamily="34" charset="0"/>
              <a:buChar char="•"/>
            </a:pPr>
            <a:r>
              <a:rPr lang="en-IN" sz="2000" dirty="0">
                <a:solidFill>
                  <a:schemeClr val="tx2">
                    <a:lumMod val="75000"/>
                  </a:schemeClr>
                </a:solidFill>
                <a:latin typeface="Sylfaen" pitchFamily="18" charset="0"/>
              </a:rPr>
              <a:t>reports</a:t>
            </a:r>
          </a:p>
          <a:p>
            <a:pPr marL="538163" lvl="0" indent="-182563" algn="just">
              <a:buFont typeface="Arial" pitchFamily="34" charset="0"/>
              <a:buChar char="•"/>
            </a:pPr>
            <a:r>
              <a:rPr lang="en-IN" sz="2000" dirty="0" smtClean="0">
                <a:solidFill>
                  <a:schemeClr val="tx2">
                    <a:lumMod val="75000"/>
                  </a:schemeClr>
                </a:solidFill>
                <a:latin typeface="Sylfaen" pitchFamily="18" charset="0"/>
              </a:rPr>
              <a:t>Spreadsheets</a:t>
            </a:r>
            <a:endParaRPr lang="en-IN" sz="2000" dirty="0">
              <a:solidFill>
                <a:schemeClr val="tx2">
                  <a:lumMod val="75000"/>
                </a:schemeClr>
              </a:solidFill>
              <a:latin typeface="Sylfaen" pitchFamily="18" charset="0"/>
            </a:endParaRPr>
          </a:p>
          <a:p>
            <a:pPr marL="538163" lvl="0" indent="-182563" algn="just">
              <a:buFont typeface="Arial" pitchFamily="34" charset="0"/>
              <a:buChar char="•"/>
            </a:pPr>
            <a:endParaRPr lang="en-IN" sz="2000" dirty="0" smtClean="0">
              <a:solidFill>
                <a:schemeClr val="tx2">
                  <a:lumMod val="75000"/>
                </a:schemeClr>
              </a:solidFill>
              <a:latin typeface="Sylfaen" pitchFamily="18" charset="0"/>
            </a:endParaRPr>
          </a:p>
          <a:p>
            <a:pPr marL="355600" indent="-355600" algn="just">
              <a:buFont typeface="Wingdings"/>
              <a:buChar char="Ø"/>
            </a:pPr>
            <a:r>
              <a:rPr lang="en-IN" dirty="0">
                <a:solidFill>
                  <a:schemeClr val="tx2">
                    <a:lumMod val="75000"/>
                  </a:schemeClr>
                </a:solidFill>
                <a:latin typeface="Sylfaen"/>
              </a:rPr>
              <a:t>Steps for testing IUC:</a:t>
            </a:r>
          </a:p>
          <a:p>
            <a:pPr marL="538163" lvl="1" indent="-182563" algn="just">
              <a:buFont typeface="Symbol"/>
              <a:buChar char="·"/>
            </a:pPr>
            <a:r>
              <a:rPr lang="en-IN" dirty="0">
                <a:solidFill>
                  <a:schemeClr val="tx2">
                    <a:lumMod val="75000"/>
                  </a:schemeClr>
                </a:solidFill>
                <a:latin typeface="Sylfaen"/>
              </a:rPr>
              <a:t>What the IUC is? - detailed understanding of the IUC</a:t>
            </a:r>
          </a:p>
          <a:p>
            <a:pPr marL="538163" indent="-182563">
              <a:buFont typeface="Symbol"/>
              <a:buChar char="·"/>
            </a:pPr>
            <a:r>
              <a:rPr lang="en-IN" dirty="0">
                <a:solidFill>
                  <a:schemeClr val="tx2">
                    <a:lumMod val="75000"/>
                  </a:schemeClr>
                </a:solidFill>
                <a:latin typeface="Sylfaen"/>
              </a:rPr>
              <a:t>How the IUC is used? - process from initiation of data to generation of reports</a:t>
            </a:r>
          </a:p>
          <a:p>
            <a:pPr lvl="1" algn="just"/>
            <a:endParaRPr lang="en-IN" dirty="0">
              <a:solidFill>
                <a:schemeClr val="tx2">
                  <a:lumMod val="75000"/>
                </a:schemeClr>
              </a:solidFill>
              <a:latin typeface="Sylfaen"/>
            </a:endParaRPr>
          </a:p>
          <a:p>
            <a:pPr marL="355600" indent="-355600" algn="just">
              <a:buFont typeface="Wingdings"/>
              <a:buChar char="Ø"/>
            </a:pPr>
            <a:r>
              <a:rPr lang="en-IN" dirty="0">
                <a:solidFill>
                  <a:schemeClr val="tx2">
                    <a:lumMod val="75000"/>
                  </a:schemeClr>
                </a:solidFill>
                <a:latin typeface="Sylfaen"/>
              </a:rPr>
              <a:t>Three elements of IUC: </a:t>
            </a:r>
          </a:p>
          <a:p>
            <a:pPr marL="538163" lvl="1" indent="-182563" algn="just">
              <a:buFont typeface="Symbol"/>
              <a:buChar char="·"/>
            </a:pPr>
            <a:r>
              <a:rPr lang="en-IN" dirty="0">
                <a:solidFill>
                  <a:schemeClr val="tx2">
                    <a:lumMod val="75000"/>
                  </a:schemeClr>
                </a:solidFill>
                <a:latin typeface="Sylfaen"/>
              </a:rPr>
              <a:t>source data </a:t>
            </a:r>
          </a:p>
          <a:p>
            <a:pPr marL="538163" indent="-182563">
              <a:buFont typeface="Symbol"/>
              <a:buChar char="·"/>
            </a:pPr>
            <a:r>
              <a:rPr lang="en-IN" dirty="0">
                <a:solidFill>
                  <a:schemeClr val="tx2">
                    <a:lumMod val="75000"/>
                  </a:schemeClr>
                </a:solidFill>
                <a:latin typeface="Sylfaen"/>
              </a:rPr>
              <a:t>report logic </a:t>
            </a:r>
          </a:p>
          <a:p>
            <a:pPr marL="538163" indent="-182563">
              <a:buFont typeface="Symbol"/>
              <a:buChar char="·"/>
            </a:pPr>
            <a:r>
              <a:rPr lang="en-IN" dirty="0" smtClean="0">
                <a:solidFill>
                  <a:schemeClr val="tx2">
                    <a:lumMod val="75000"/>
                  </a:schemeClr>
                </a:solidFill>
                <a:latin typeface="Sylfaen"/>
              </a:rPr>
              <a:t>parameters</a:t>
            </a:r>
            <a:endParaRPr lang="en-IN" sz="2000" dirty="0">
              <a:solidFill>
                <a:schemeClr val="tx2">
                  <a:lumMod val="75000"/>
                </a:schemeClr>
              </a:solidFill>
              <a:latin typeface="Sylfaen" pitchFamily="18" charset="0"/>
            </a:endParaRPr>
          </a:p>
        </p:txBody>
      </p:sp>
    </p:spTree>
    <p:extLst>
      <p:ext uri="{BB962C8B-B14F-4D97-AF65-F5344CB8AC3E}">
        <p14:creationId xmlns:p14="http://schemas.microsoft.com/office/powerpoint/2010/main" val="104765867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838200"/>
            <a:ext cx="8229600" cy="4154984"/>
          </a:xfrm>
          <a:prstGeom prst="rect">
            <a:avLst/>
          </a:prstGeom>
          <a:noFill/>
        </p:spPr>
        <p:txBody>
          <a:bodyPr wrap="square" rtlCol="0">
            <a:spAutoFit/>
          </a:bodyPr>
          <a:lstStyle/>
          <a:p>
            <a:pPr algn="ctr"/>
            <a:r>
              <a:rPr lang="en-IN" sz="3200" b="1" dirty="0">
                <a:solidFill>
                  <a:schemeClr val="tx2">
                    <a:lumMod val="75000"/>
                  </a:schemeClr>
                </a:solidFill>
                <a:latin typeface="Sylfaen"/>
              </a:rPr>
              <a:t>Auditors’ Objectives on IUC control procedures</a:t>
            </a:r>
          </a:p>
          <a:p>
            <a:pPr algn="just"/>
            <a:endParaRPr lang="en-IN" sz="2000" b="1"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Ensure IUCs produced are accurate and </a:t>
            </a:r>
            <a:r>
              <a:rPr lang="en-IN" sz="2000" dirty="0" smtClean="0">
                <a:solidFill>
                  <a:schemeClr val="tx2">
                    <a:lumMod val="75000"/>
                  </a:schemeClr>
                </a:solidFill>
                <a:latin typeface="Sylfaen"/>
              </a:rPr>
              <a:t>complete</a:t>
            </a:r>
          </a:p>
          <a:p>
            <a:pPr marL="355600" indent="-355600" algn="just">
              <a:buFont typeface="Wingdings"/>
              <a:buChar char="Ø"/>
            </a:pPr>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Evaluation strategy of IUCs:</a:t>
            </a:r>
          </a:p>
          <a:p>
            <a:pPr marL="630238" lvl="1" indent="-274638" algn="just">
              <a:buFont typeface="Symbol"/>
              <a:buChar char="·"/>
            </a:pPr>
            <a:r>
              <a:rPr lang="en-IN" sz="2000" dirty="0">
                <a:solidFill>
                  <a:schemeClr val="tx2">
                    <a:lumMod val="75000"/>
                  </a:schemeClr>
                </a:solidFill>
                <a:latin typeface="Sylfaen"/>
              </a:rPr>
              <a:t>based on different forms and methods adopted in generation of IUC</a:t>
            </a:r>
          </a:p>
          <a:p>
            <a:pPr marL="630238" indent="-274638" algn="just">
              <a:buFont typeface="Symbol"/>
              <a:buChar char="·"/>
            </a:pPr>
            <a:r>
              <a:rPr lang="en-IN" sz="2000" dirty="0">
                <a:solidFill>
                  <a:schemeClr val="tx2">
                    <a:lumMod val="75000"/>
                  </a:schemeClr>
                </a:solidFill>
                <a:latin typeface="Sylfaen"/>
              </a:rPr>
              <a:t>based on nature of the IUC (standard pre-coded report Vs. custom ad-hoc report</a:t>
            </a:r>
            <a:r>
              <a:rPr lang="en-IN" sz="2000" dirty="0" smtClean="0">
                <a:solidFill>
                  <a:schemeClr val="tx2">
                    <a:lumMod val="75000"/>
                  </a:schemeClr>
                </a:solidFill>
                <a:latin typeface="Sylfaen"/>
              </a:rPr>
              <a:t>)</a:t>
            </a:r>
          </a:p>
          <a:p>
            <a:pPr marL="355600" algn="just"/>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How IUCs are created? (the degree of automation)</a:t>
            </a:r>
          </a:p>
          <a:p>
            <a:pPr algn="just"/>
            <a:endParaRPr lang="en-IN" sz="2000" dirty="0">
              <a:solidFill>
                <a:schemeClr val="tx2">
                  <a:lumMod val="75000"/>
                </a:schemeClr>
              </a:solidFill>
            </a:endParaRPr>
          </a:p>
        </p:txBody>
      </p:sp>
    </p:spTree>
    <p:extLst>
      <p:ext uri="{BB962C8B-B14F-4D97-AF65-F5344CB8AC3E}">
        <p14:creationId xmlns:p14="http://schemas.microsoft.com/office/powerpoint/2010/main" val="117026609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82320" y="1219200"/>
            <a:ext cx="7696200" cy="3970318"/>
          </a:xfrm>
          <a:prstGeom prst="rect">
            <a:avLst/>
          </a:prstGeom>
          <a:noFill/>
        </p:spPr>
        <p:txBody>
          <a:bodyPr wrap="square" rtlCol="0">
            <a:spAutoFit/>
          </a:bodyPr>
          <a:lstStyle/>
          <a:p>
            <a:pPr algn="ctr"/>
            <a:r>
              <a:rPr lang="en-IN" sz="3200" b="1" dirty="0">
                <a:solidFill>
                  <a:schemeClr val="tx2">
                    <a:lumMod val="75000"/>
                  </a:schemeClr>
                </a:solidFill>
                <a:latin typeface="Sylfaen"/>
              </a:rPr>
              <a:t>Element of IUC - Source Data</a:t>
            </a:r>
          </a:p>
          <a:p>
            <a:pPr algn="just"/>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Information from which IUC is </a:t>
            </a:r>
            <a:r>
              <a:rPr lang="en-IN" sz="2000" dirty="0" smtClean="0">
                <a:solidFill>
                  <a:schemeClr val="tx2">
                    <a:lumMod val="75000"/>
                  </a:schemeClr>
                </a:solidFill>
                <a:latin typeface="Sylfaen"/>
              </a:rPr>
              <a:t>created</a:t>
            </a:r>
          </a:p>
          <a:p>
            <a:pPr marL="355600" indent="-355600" algn="just">
              <a:buFont typeface="Wingdings"/>
              <a:buChar char="Ø"/>
            </a:pPr>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Source data can be:</a:t>
            </a:r>
          </a:p>
          <a:p>
            <a:pPr marL="630238" lvl="1" indent="-274638" algn="just">
              <a:buFont typeface="Symbol"/>
              <a:buChar char="·"/>
            </a:pPr>
            <a:r>
              <a:rPr lang="en-IN" sz="2000" dirty="0">
                <a:solidFill>
                  <a:schemeClr val="tx2">
                    <a:lumMod val="75000"/>
                  </a:schemeClr>
                </a:solidFill>
                <a:latin typeface="Sylfaen"/>
              </a:rPr>
              <a:t>data maintained in IT system within an application system or database </a:t>
            </a:r>
          </a:p>
          <a:p>
            <a:pPr marL="630238" indent="-274638" algn="just">
              <a:buFont typeface="Symbol"/>
              <a:buChar char="·"/>
            </a:pPr>
            <a:r>
              <a:rPr lang="en-IN" sz="2000" dirty="0">
                <a:solidFill>
                  <a:schemeClr val="tx2">
                    <a:lumMod val="75000"/>
                  </a:schemeClr>
                </a:solidFill>
                <a:latin typeface="Sylfaen"/>
              </a:rPr>
              <a:t>external to the system (e.g., data maintained in an Excel spreadsheet or manually) </a:t>
            </a:r>
            <a:endParaRPr lang="en-IN" sz="2000" dirty="0" smtClean="0">
              <a:solidFill>
                <a:schemeClr val="tx2">
                  <a:lumMod val="75000"/>
                </a:schemeClr>
              </a:solidFill>
              <a:latin typeface="Sylfaen"/>
            </a:endParaRPr>
          </a:p>
          <a:p>
            <a:pPr marL="630238" indent="-274638" algn="just">
              <a:buFont typeface="Symbol"/>
              <a:buChar char="·"/>
            </a:pPr>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Source Data may or may not be subject to general IT controls. </a:t>
            </a:r>
          </a:p>
          <a:p>
            <a:pPr algn="just"/>
            <a:endParaRPr lang="en-IN" sz="2000" dirty="0">
              <a:solidFill>
                <a:schemeClr val="tx2">
                  <a:lumMod val="75000"/>
                </a:schemeClr>
              </a:solidFill>
            </a:endParaRPr>
          </a:p>
        </p:txBody>
      </p:sp>
    </p:spTree>
    <p:extLst>
      <p:ext uri="{BB962C8B-B14F-4D97-AF65-F5344CB8AC3E}">
        <p14:creationId xmlns:p14="http://schemas.microsoft.com/office/powerpoint/2010/main" val="117026609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1" y="1066800"/>
            <a:ext cx="7620000" cy="3046988"/>
          </a:xfrm>
          <a:prstGeom prst="rect">
            <a:avLst/>
          </a:prstGeom>
          <a:noFill/>
        </p:spPr>
        <p:txBody>
          <a:bodyPr wrap="square" rtlCol="0">
            <a:spAutoFit/>
          </a:bodyPr>
          <a:lstStyle/>
          <a:p>
            <a:pPr algn="ctr"/>
            <a:r>
              <a:rPr lang="en-IN" sz="3200" b="1" dirty="0">
                <a:solidFill>
                  <a:schemeClr val="tx2">
                    <a:lumMod val="75000"/>
                  </a:schemeClr>
                </a:solidFill>
                <a:latin typeface="Sylfaen" pitchFamily="18" charset="0"/>
              </a:rPr>
              <a:t>Element of IUC - Report Logic</a:t>
            </a:r>
            <a:endParaRPr lang="en-IN" sz="3200" dirty="0">
              <a:solidFill>
                <a:schemeClr val="tx2">
                  <a:lumMod val="75000"/>
                </a:schemeClr>
              </a:solidFill>
              <a:latin typeface="Sylfaen" pitchFamily="18" charset="0"/>
            </a:endParaRPr>
          </a:p>
          <a:p>
            <a:pPr algn="just"/>
            <a:r>
              <a:rPr lang="en-IN" sz="2000" dirty="0">
                <a:solidFill>
                  <a:schemeClr val="tx2">
                    <a:lumMod val="75000"/>
                  </a:schemeClr>
                </a:solidFill>
                <a:latin typeface="Sylfaen" pitchFamily="18" charset="0"/>
              </a:rPr>
              <a:t> </a:t>
            </a:r>
          </a:p>
          <a:p>
            <a:pPr marL="342900" lvl="0" indent="-342900" algn="just">
              <a:buFont typeface="Wingdings" pitchFamily="2" charset="2"/>
              <a:buChar char="Ø"/>
            </a:pPr>
            <a:r>
              <a:rPr lang="en-IN" sz="2000" dirty="0">
                <a:solidFill>
                  <a:schemeClr val="tx2">
                    <a:lumMod val="75000"/>
                  </a:schemeClr>
                </a:solidFill>
                <a:latin typeface="Sylfaen" pitchFamily="18" charset="0"/>
              </a:rPr>
              <a:t>Automated report logic, eg: computer code, algorithms, formulas for transforming, extracting, or loading the relevant source data for generating </a:t>
            </a:r>
            <a:r>
              <a:rPr lang="en-IN" sz="2000" dirty="0" smtClean="0">
                <a:solidFill>
                  <a:schemeClr val="tx2">
                    <a:lumMod val="75000"/>
                  </a:schemeClr>
                </a:solidFill>
                <a:latin typeface="Sylfaen" pitchFamily="18" charset="0"/>
              </a:rPr>
              <a:t>report</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Includes standardized report programs, user operated tools (e.g., query tools, report writers), excel spreadsheets</a:t>
            </a:r>
          </a:p>
          <a:p>
            <a:pPr algn="just"/>
            <a:endParaRPr lang="en-IN" sz="2000" dirty="0">
              <a:solidFill>
                <a:schemeClr val="tx2">
                  <a:lumMod val="75000"/>
                </a:schemeClr>
              </a:solidFill>
              <a:latin typeface="Sylfaen" pitchFamily="18" charset="0"/>
            </a:endParaRPr>
          </a:p>
        </p:txBody>
      </p:sp>
    </p:spTree>
    <p:extLst>
      <p:ext uri="{BB962C8B-B14F-4D97-AF65-F5344CB8AC3E}">
        <p14:creationId xmlns:p14="http://schemas.microsoft.com/office/powerpoint/2010/main" val="117026609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1143000"/>
            <a:ext cx="7772400" cy="4585871"/>
          </a:xfrm>
          <a:prstGeom prst="rect">
            <a:avLst/>
          </a:prstGeom>
          <a:noFill/>
        </p:spPr>
        <p:txBody>
          <a:bodyPr wrap="square" rtlCol="0">
            <a:spAutoFit/>
          </a:bodyPr>
          <a:lstStyle/>
          <a:p>
            <a:pPr algn="ctr"/>
            <a:r>
              <a:rPr lang="en-IN" sz="3200" b="1" dirty="0">
                <a:solidFill>
                  <a:schemeClr val="tx2">
                    <a:lumMod val="75000"/>
                  </a:schemeClr>
                </a:solidFill>
                <a:latin typeface="Sylfaen" pitchFamily="18" charset="0"/>
              </a:rPr>
              <a:t>Element of IUC - Report Parameters</a:t>
            </a:r>
            <a:endParaRPr lang="en-IN" sz="3200" dirty="0">
              <a:solidFill>
                <a:schemeClr val="tx2">
                  <a:lumMod val="75000"/>
                </a:schemeClr>
              </a:solidFill>
              <a:latin typeface="Sylfaen" pitchFamily="18" charset="0"/>
            </a:endParaRPr>
          </a:p>
          <a:p>
            <a:pPr algn="just"/>
            <a:r>
              <a:rPr lang="en-IN" sz="2000" dirty="0">
                <a:solidFill>
                  <a:schemeClr val="tx2">
                    <a:lumMod val="75000"/>
                  </a:schemeClr>
                </a:solidFill>
                <a:latin typeface="Sylfaen" pitchFamily="18" charset="0"/>
              </a:rPr>
              <a:t> </a:t>
            </a:r>
          </a:p>
          <a:p>
            <a:pPr marL="342900" lvl="0" indent="-342900" algn="just">
              <a:buFont typeface="Wingdings" pitchFamily="2" charset="2"/>
              <a:buChar char="Ø"/>
            </a:pPr>
            <a:r>
              <a:rPr lang="en-IN" sz="2000" dirty="0">
                <a:solidFill>
                  <a:schemeClr val="tx2">
                    <a:lumMod val="75000"/>
                  </a:schemeClr>
                </a:solidFill>
                <a:latin typeface="Sylfaen" pitchFamily="18" charset="0"/>
              </a:rPr>
              <a:t>Includes</a:t>
            </a:r>
            <a:r>
              <a:rPr lang="en-IN" sz="2000" dirty="0" smtClean="0">
                <a:solidFill>
                  <a:schemeClr val="tx2">
                    <a:lumMod val="75000"/>
                  </a:schemeClr>
                </a:solidFill>
                <a:latin typeface="Sylfaen" pitchFamily="18" charset="0"/>
              </a:rPr>
              <a:t>:</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720725" lvl="0" indent="-365125" algn="just">
              <a:buFont typeface="Arial" pitchFamily="34" charset="0"/>
              <a:buChar char="•"/>
            </a:pPr>
            <a:r>
              <a:rPr lang="en-IN" sz="2000" dirty="0">
                <a:solidFill>
                  <a:schemeClr val="tx2">
                    <a:lumMod val="75000"/>
                  </a:schemeClr>
                </a:solidFill>
                <a:latin typeface="Sylfaen" pitchFamily="18" charset="0"/>
              </a:rPr>
              <a:t>defining report structure</a:t>
            </a:r>
          </a:p>
          <a:p>
            <a:pPr marL="720725" lvl="0" indent="-365125" algn="just">
              <a:buFont typeface="Arial" pitchFamily="34" charset="0"/>
              <a:buChar char="•"/>
            </a:pPr>
            <a:r>
              <a:rPr lang="en-IN" sz="2000" dirty="0">
                <a:solidFill>
                  <a:schemeClr val="tx2">
                    <a:lumMod val="75000"/>
                  </a:schemeClr>
                </a:solidFill>
                <a:latin typeface="Sylfaen" pitchFamily="18" charset="0"/>
              </a:rPr>
              <a:t>specifying/filtering data used in report</a:t>
            </a:r>
          </a:p>
          <a:p>
            <a:pPr marL="720725" lvl="0" indent="-365125" algn="just">
              <a:buFont typeface="Arial" pitchFamily="34" charset="0"/>
              <a:buChar char="•"/>
            </a:pPr>
            <a:r>
              <a:rPr lang="en-IN" sz="2000" dirty="0">
                <a:solidFill>
                  <a:schemeClr val="tx2">
                    <a:lumMod val="75000"/>
                  </a:schemeClr>
                </a:solidFill>
                <a:latin typeface="Sylfaen" pitchFamily="18" charset="0"/>
              </a:rPr>
              <a:t>connecting related reports (data or output)</a:t>
            </a:r>
          </a:p>
          <a:p>
            <a:pPr marL="342900" lvl="0" indent="-342900" algn="just">
              <a:buFont typeface="Wingdings" pitchFamily="2" charset="2"/>
              <a:buChar char="Ø"/>
            </a:pPr>
            <a:endParaRPr lang="en-IN" sz="2000" dirty="0" smtClean="0">
              <a:solidFill>
                <a:schemeClr val="tx2">
                  <a:lumMod val="75000"/>
                </a:schemeClr>
              </a:solidFill>
              <a:latin typeface="Sylfaen" pitchFamily="18" charset="0"/>
            </a:endParaRPr>
          </a:p>
          <a:p>
            <a:pPr marL="342900" lvl="0" indent="-342900" algn="just">
              <a:buFont typeface="Wingdings" pitchFamily="2" charset="2"/>
              <a:buChar char="Ø"/>
            </a:pPr>
            <a:r>
              <a:rPr lang="en-IN" sz="2000" dirty="0" smtClean="0">
                <a:solidFill>
                  <a:schemeClr val="tx2">
                    <a:lumMod val="75000"/>
                  </a:schemeClr>
                </a:solidFill>
                <a:latin typeface="Sylfaen" pitchFamily="18" charset="0"/>
              </a:rPr>
              <a:t>Classification </a:t>
            </a:r>
            <a:r>
              <a:rPr lang="en-IN" sz="2000" dirty="0">
                <a:solidFill>
                  <a:schemeClr val="tx2">
                    <a:lumMod val="75000"/>
                  </a:schemeClr>
                </a:solidFill>
                <a:latin typeface="Sylfaen" pitchFamily="18" charset="0"/>
              </a:rPr>
              <a:t>of Report Parameters depending on report structure</a:t>
            </a:r>
            <a:r>
              <a:rPr lang="en-IN" sz="2000" dirty="0" smtClean="0">
                <a:solidFill>
                  <a:schemeClr val="tx2">
                    <a:lumMod val="75000"/>
                  </a:schemeClr>
                </a:solidFill>
                <a:latin typeface="Sylfaen" pitchFamily="18" charset="0"/>
              </a:rPr>
              <a:t>:</a:t>
            </a:r>
          </a:p>
          <a:p>
            <a:pPr lvl="0" algn="just"/>
            <a:r>
              <a:rPr lang="en-IN" sz="2000" dirty="0" smtClean="0">
                <a:solidFill>
                  <a:schemeClr val="tx2">
                    <a:lumMod val="75000"/>
                  </a:schemeClr>
                </a:solidFill>
                <a:latin typeface="Sylfaen" pitchFamily="18" charset="0"/>
              </a:rPr>
              <a:t> </a:t>
            </a:r>
            <a:endParaRPr lang="en-IN" sz="2000" dirty="0">
              <a:solidFill>
                <a:schemeClr val="tx2">
                  <a:lumMod val="75000"/>
                </a:schemeClr>
              </a:solidFill>
              <a:latin typeface="Sylfaen" pitchFamily="18" charset="0"/>
            </a:endParaRPr>
          </a:p>
          <a:p>
            <a:pPr marL="720725" lvl="0" indent="-365125" algn="just">
              <a:buFont typeface="Arial" pitchFamily="34" charset="0"/>
              <a:buChar char="•"/>
            </a:pPr>
            <a:r>
              <a:rPr lang="en-IN" sz="2000" dirty="0">
                <a:solidFill>
                  <a:schemeClr val="tx2">
                    <a:lumMod val="75000"/>
                  </a:schemeClr>
                </a:solidFill>
                <a:latin typeface="Sylfaen" pitchFamily="18" charset="0"/>
              </a:rPr>
              <a:t>created manually by user (user-entered parameters)</a:t>
            </a:r>
          </a:p>
          <a:p>
            <a:pPr marL="720725" lvl="0" indent="-365125" algn="just">
              <a:buFont typeface="Arial" pitchFamily="34" charset="0"/>
              <a:buChar char="•"/>
            </a:pPr>
            <a:r>
              <a:rPr lang="en-IN" sz="2000" dirty="0">
                <a:solidFill>
                  <a:schemeClr val="tx2">
                    <a:lumMod val="75000"/>
                  </a:schemeClr>
                </a:solidFill>
                <a:latin typeface="Sylfaen" pitchFamily="18" charset="0"/>
              </a:rPr>
              <a:t>pre-set parameters (parameters configured depending on application system)</a:t>
            </a:r>
          </a:p>
          <a:p>
            <a:pPr marL="342900" indent="-342900" algn="just">
              <a:buFont typeface="Wingdings" pitchFamily="2" charset="2"/>
              <a:buChar char="Ø"/>
            </a:pPr>
            <a:endParaRPr lang="en-IN" sz="2000" dirty="0">
              <a:solidFill>
                <a:schemeClr val="tx2">
                  <a:lumMod val="75000"/>
                </a:schemeClr>
              </a:solidFill>
              <a:latin typeface="Sylfaen" pitchFamily="18" charset="0"/>
            </a:endParaRPr>
          </a:p>
        </p:txBody>
      </p:sp>
    </p:spTree>
    <p:extLst>
      <p:ext uri="{BB962C8B-B14F-4D97-AF65-F5344CB8AC3E}">
        <p14:creationId xmlns:p14="http://schemas.microsoft.com/office/powerpoint/2010/main" val="117026609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6880" y="914400"/>
            <a:ext cx="8153400" cy="4770537"/>
          </a:xfrm>
          <a:prstGeom prst="rect">
            <a:avLst/>
          </a:prstGeom>
          <a:noFill/>
        </p:spPr>
        <p:txBody>
          <a:bodyPr wrap="square" rtlCol="0">
            <a:spAutoFit/>
          </a:bodyPr>
          <a:lstStyle/>
          <a:p>
            <a:pPr algn="ctr"/>
            <a:r>
              <a:rPr lang="en-IN" sz="3200" b="1" dirty="0">
                <a:solidFill>
                  <a:schemeClr val="tx2">
                    <a:lumMod val="75000"/>
                  </a:schemeClr>
                </a:solidFill>
                <a:latin typeface="Sylfaen"/>
              </a:rPr>
              <a:t>Auditors’ Considerations in checking control procedures on IUCs</a:t>
            </a:r>
          </a:p>
          <a:p>
            <a:pPr algn="just"/>
            <a:endParaRPr lang="en-IN" sz="2000" dirty="0">
              <a:solidFill>
                <a:schemeClr val="tx2">
                  <a:lumMod val="75000"/>
                </a:schemeClr>
              </a:solidFill>
              <a:latin typeface="Sylfaen"/>
            </a:endParaRPr>
          </a:p>
          <a:p>
            <a:pPr marL="263525" indent="-263525" algn="just">
              <a:buFont typeface="Wingdings"/>
              <a:buChar char="Ø"/>
            </a:pPr>
            <a:r>
              <a:rPr lang="en-IN" sz="2000" dirty="0">
                <a:solidFill>
                  <a:schemeClr val="tx2">
                    <a:lumMod val="75000"/>
                  </a:schemeClr>
                </a:solidFill>
                <a:latin typeface="Sylfaen"/>
              </a:rPr>
              <a:t>Key considerations in the use of IUCs:</a:t>
            </a:r>
          </a:p>
          <a:p>
            <a:pPr marL="538163" lvl="1" indent="-182563" algn="just">
              <a:buFont typeface="Symbol"/>
              <a:buChar char="·"/>
            </a:pPr>
            <a:r>
              <a:rPr lang="en-IN" sz="2000" dirty="0">
                <a:solidFill>
                  <a:schemeClr val="tx2">
                    <a:lumMod val="75000"/>
                  </a:schemeClr>
                </a:solidFill>
                <a:latin typeface="Sylfaen"/>
              </a:rPr>
              <a:t>understanding how the IUC is generated (i.e., from initiation of data to the generation of the report) </a:t>
            </a:r>
          </a:p>
          <a:p>
            <a:pPr marL="538163" indent="-182563" algn="just">
              <a:buFont typeface="Symbol"/>
              <a:buChar char="·"/>
            </a:pPr>
            <a:r>
              <a:rPr lang="en-IN" sz="2000" dirty="0">
                <a:solidFill>
                  <a:schemeClr val="tx2">
                    <a:lumMod val="75000"/>
                  </a:schemeClr>
                </a:solidFill>
                <a:latin typeface="Sylfaen"/>
              </a:rPr>
              <a:t>overall understanding of process flows for the relevant process</a:t>
            </a:r>
          </a:p>
          <a:p>
            <a:pPr marL="538163" indent="-182563" algn="just">
              <a:buFont typeface="Symbol"/>
              <a:buChar char="·"/>
            </a:pPr>
            <a:r>
              <a:rPr lang="en-IN" sz="2000" dirty="0">
                <a:solidFill>
                  <a:schemeClr val="tx2">
                    <a:lumMod val="75000"/>
                  </a:schemeClr>
                </a:solidFill>
                <a:latin typeface="Sylfaen"/>
              </a:rPr>
              <a:t>Obtain appropriate understanding of both IT aspects and non-IT aspects of generating information</a:t>
            </a:r>
            <a:r>
              <a:rPr lang="en-IN" sz="2000" dirty="0" smtClean="0">
                <a:solidFill>
                  <a:schemeClr val="tx2">
                    <a:lumMod val="75000"/>
                  </a:schemeClr>
                </a:solidFill>
                <a:latin typeface="Sylfaen"/>
              </a:rPr>
              <a:t>.</a:t>
            </a:r>
          </a:p>
          <a:p>
            <a:pPr marL="355600" algn="just"/>
            <a:endParaRPr lang="en-IN" sz="2000" dirty="0">
              <a:solidFill>
                <a:schemeClr val="tx2">
                  <a:lumMod val="75000"/>
                </a:schemeClr>
              </a:solidFill>
              <a:latin typeface="Sylfaen"/>
            </a:endParaRPr>
          </a:p>
          <a:p>
            <a:pPr marL="263525" indent="-263525" algn="just">
              <a:buFont typeface="Wingdings"/>
              <a:buChar char="Ø"/>
            </a:pPr>
            <a:r>
              <a:rPr lang="en-IN" sz="2000" dirty="0">
                <a:solidFill>
                  <a:schemeClr val="tx2">
                    <a:lumMod val="75000"/>
                  </a:schemeClr>
                </a:solidFill>
                <a:latin typeface="Sylfaen"/>
              </a:rPr>
              <a:t>Information used in a relevant control is generally derived from:</a:t>
            </a:r>
          </a:p>
          <a:p>
            <a:pPr marL="538163" lvl="1" indent="-182563" algn="just">
              <a:buFont typeface="Symbol"/>
              <a:buChar char="·"/>
            </a:pPr>
            <a:r>
              <a:rPr lang="en-IN" sz="2000" dirty="0">
                <a:solidFill>
                  <a:schemeClr val="tx2">
                    <a:lumMod val="75000"/>
                  </a:schemeClr>
                </a:solidFill>
                <a:latin typeface="Sylfaen"/>
              </a:rPr>
              <a:t>Process flow</a:t>
            </a:r>
          </a:p>
          <a:p>
            <a:pPr marL="538163" indent="-182563" algn="just">
              <a:buFont typeface="Symbol"/>
              <a:buChar char="·"/>
            </a:pPr>
            <a:r>
              <a:rPr lang="en-IN" sz="2000" dirty="0">
                <a:solidFill>
                  <a:schemeClr val="tx2">
                    <a:lumMod val="75000"/>
                  </a:schemeClr>
                </a:solidFill>
                <a:latin typeface="Sylfaen"/>
              </a:rPr>
              <a:t>Transactional data captured by the bank’s IT </a:t>
            </a:r>
            <a:r>
              <a:rPr lang="en-IN" sz="2000" dirty="0" smtClean="0">
                <a:solidFill>
                  <a:schemeClr val="tx2">
                    <a:lumMod val="75000"/>
                  </a:schemeClr>
                </a:solidFill>
                <a:latin typeface="Sylfaen"/>
              </a:rPr>
              <a:t>systems</a:t>
            </a:r>
            <a:endParaRPr lang="en-IN" sz="2000" dirty="0">
              <a:solidFill>
                <a:schemeClr val="tx2">
                  <a:lumMod val="75000"/>
                </a:schemeClr>
              </a:solidFill>
              <a:latin typeface="Sylfaen"/>
            </a:endParaRPr>
          </a:p>
          <a:p>
            <a:pPr marL="263525" indent="-263525" algn="just"/>
            <a:endParaRPr lang="en-IN" sz="2000" dirty="0">
              <a:solidFill>
                <a:schemeClr val="tx2">
                  <a:lumMod val="75000"/>
                </a:schemeClr>
              </a:solidFill>
            </a:endParaRPr>
          </a:p>
        </p:txBody>
      </p:sp>
    </p:spTree>
    <p:extLst>
      <p:ext uri="{BB962C8B-B14F-4D97-AF65-F5344CB8AC3E}">
        <p14:creationId xmlns:p14="http://schemas.microsoft.com/office/powerpoint/2010/main" val="117026609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5320" y="609600"/>
            <a:ext cx="7772400" cy="5324535"/>
          </a:xfrm>
          <a:prstGeom prst="rect">
            <a:avLst/>
          </a:prstGeom>
          <a:noFill/>
        </p:spPr>
        <p:txBody>
          <a:bodyPr wrap="square" rtlCol="0">
            <a:spAutoFit/>
          </a:bodyPr>
          <a:lstStyle/>
          <a:p>
            <a:pPr algn="r">
              <a:buSzPts val="2000"/>
            </a:pPr>
            <a:r>
              <a:rPr lang="en-IN" sz="2000" b="1" dirty="0" smtClean="0">
                <a:solidFill>
                  <a:srgbClr val="4B5064"/>
                </a:solidFill>
                <a:latin typeface="Sylfaen"/>
              </a:rPr>
              <a:t>Contd…</a:t>
            </a:r>
          </a:p>
          <a:p>
            <a:pPr marL="355600" indent="-355600" algn="just">
              <a:buSzPts val="2000"/>
              <a:buFont typeface="Wingdings"/>
              <a:buChar char="Ø"/>
            </a:pPr>
            <a:endParaRPr lang="en-IN" sz="2000" dirty="0" smtClean="0">
              <a:solidFill>
                <a:srgbClr val="4B5064"/>
              </a:solidFill>
              <a:latin typeface="Sylfaen"/>
            </a:endParaRPr>
          </a:p>
          <a:p>
            <a:pPr marL="355600" indent="-355600" algn="just">
              <a:buSzPts val="2000"/>
              <a:buFont typeface="Wingdings"/>
              <a:buChar char="Ø"/>
            </a:pPr>
            <a:endParaRPr lang="en-IN" sz="2000" dirty="0">
              <a:solidFill>
                <a:srgbClr val="4B5064"/>
              </a:solidFill>
              <a:latin typeface="Sylfaen"/>
            </a:endParaRPr>
          </a:p>
          <a:p>
            <a:pPr marL="355600" indent="-355600" algn="just">
              <a:buSzPts val="2000"/>
              <a:buFont typeface="Wingdings"/>
              <a:buChar char="Ø"/>
            </a:pPr>
            <a:r>
              <a:rPr lang="en-IN" sz="2000" dirty="0" smtClean="0">
                <a:solidFill>
                  <a:srgbClr val="4B5064"/>
                </a:solidFill>
                <a:latin typeface="Sylfaen"/>
              </a:rPr>
              <a:t>Types of </a:t>
            </a:r>
            <a:r>
              <a:rPr lang="en-IN" sz="2000" dirty="0">
                <a:solidFill>
                  <a:srgbClr val="4B5064"/>
                </a:solidFill>
                <a:latin typeface="Sylfaen"/>
              </a:rPr>
              <a:t>reports:</a:t>
            </a:r>
          </a:p>
          <a:p>
            <a:pPr marL="630238" indent="-274638" algn="just">
              <a:buSzPts val="2000"/>
              <a:buFont typeface="Symbol"/>
              <a:buChar char="·"/>
            </a:pPr>
            <a:r>
              <a:rPr lang="en-IN" sz="2000" dirty="0">
                <a:solidFill>
                  <a:srgbClr val="4B5064"/>
                </a:solidFill>
                <a:latin typeface="Sylfaen"/>
              </a:rPr>
              <a:t>System-generated –subject to the entity’s General IT Controls (GITCs)</a:t>
            </a:r>
          </a:p>
          <a:p>
            <a:pPr marL="630238" indent="-274638" algn="just">
              <a:buSzPts val="2000"/>
              <a:buFont typeface="Symbol"/>
              <a:buChar char="·"/>
            </a:pPr>
            <a:r>
              <a:rPr lang="en-IN" sz="2000" dirty="0">
                <a:solidFill>
                  <a:srgbClr val="4B5064"/>
                </a:solidFill>
                <a:latin typeface="Sylfaen"/>
              </a:rPr>
              <a:t>Non-system-generated –with manual intervention</a:t>
            </a:r>
          </a:p>
          <a:p>
            <a:pPr marL="355600" indent="-355600" algn="just"/>
            <a:endParaRPr lang="en-IN" sz="2000" dirty="0">
              <a:solidFill>
                <a:srgbClr val="4B5064"/>
              </a:solidFill>
              <a:latin typeface="Sylfaen"/>
            </a:endParaRPr>
          </a:p>
          <a:p>
            <a:pPr marL="355600" indent="-355600" algn="just">
              <a:buSzPts val="2000"/>
              <a:buFont typeface="Wingdings"/>
              <a:buChar char="Ø"/>
            </a:pPr>
            <a:r>
              <a:rPr lang="en-IN" sz="2000" dirty="0">
                <a:solidFill>
                  <a:srgbClr val="4B5064"/>
                </a:solidFill>
                <a:latin typeface="Sylfaen"/>
              </a:rPr>
              <a:t>Collection of Data from other </a:t>
            </a:r>
            <a:r>
              <a:rPr lang="en-IN" sz="2000" dirty="0" smtClean="0">
                <a:solidFill>
                  <a:srgbClr val="4B5064"/>
                </a:solidFill>
                <a:latin typeface="Sylfaen"/>
              </a:rPr>
              <a:t>sources:</a:t>
            </a:r>
            <a:endParaRPr lang="en-IN" sz="2000" dirty="0">
              <a:solidFill>
                <a:srgbClr val="4B5064"/>
              </a:solidFill>
              <a:latin typeface="Sylfaen"/>
            </a:endParaRPr>
          </a:p>
          <a:p>
            <a:pPr marL="630238" indent="-274638" algn="just">
              <a:buSzPts val="2000"/>
              <a:buFont typeface="Symbol"/>
              <a:buChar char="·"/>
            </a:pPr>
            <a:r>
              <a:rPr lang="en-IN" sz="2000" dirty="0">
                <a:solidFill>
                  <a:srgbClr val="4B5064"/>
                </a:solidFill>
                <a:latin typeface="Sylfaen"/>
              </a:rPr>
              <a:t>Information from processes or systems not initially considered to be relevant to internal control</a:t>
            </a:r>
          </a:p>
          <a:p>
            <a:pPr marL="630238" indent="-274638" algn="just">
              <a:buSzPts val="2000"/>
              <a:buFont typeface="Symbol"/>
              <a:buChar char="·"/>
            </a:pPr>
            <a:r>
              <a:rPr lang="en-IN" sz="2000" dirty="0">
                <a:solidFill>
                  <a:srgbClr val="4B5064"/>
                </a:solidFill>
                <a:latin typeface="Sylfaen"/>
              </a:rPr>
              <a:t>Information generated from applications hosted by a service organization</a:t>
            </a:r>
          </a:p>
          <a:p>
            <a:pPr marL="630238" indent="-274638" algn="just">
              <a:buSzPts val="2000"/>
              <a:buFont typeface="Symbol"/>
              <a:buChar char="·"/>
            </a:pPr>
            <a:r>
              <a:rPr lang="en-IN" sz="2000" dirty="0">
                <a:solidFill>
                  <a:srgbClr val="4B5064"/>
                </a:solidFill>
                <a:latin typeface="Sylfaen"/>
              </a:rPr>
              <a:t>Information obtained from external sources </a:t>
            </a:r>
          </a:p>
          <a:p>
            <a:pPr marL="630238" indent="-274638" algn="just">
              <a:buSzPts val="2000"/>
              <a:buFont typeface="Symbol"/>
              <a:buChar char="·"/>
            </a:pPr>
            <a:r>
              <a:rPr lang="en-IN" sz="2000" dirty="0">
                <a:solidFill>
                  <a:srgbClr val="4B5064"/>
                </a:solidFill>
                <a:latin typeface="Sylfaen"/>
              </a:rPr>
              <a:t>teaming with the auditor’s IT Specialists for appropriate understanding of IT and non-IT aspects</a:t>
            </a:r>
          </a:p>
          <a:p>
            <a:pPr marL="355600" indent="-355600"/>
            <a:endParaRPr lang="en-IN" sz="2000" dirty="0"/>
          </a:p>
        </p:txBody>
      </p:sp>
    </p:spTree>
    <p:extLst>
      <p:ext uri="{BB962C8B-B14F-4D97-AF65-F5344CB8AC3E}">
        <p14:creationId xmlns:p14="http://schemas.microsoft.com/office/powerpoint/2010/main" val="32198949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3720" y="838200"/>
            <a:ext cx="8077200" cy="4739759"/>
          </a:xfrm>
          <a:prstGeom prst="rect">
            <a:avLst/>
          </a:prstGeom>
          <a:noFill/>
        </p:spPr>
        <p:txBody>
          <a:bodyPr wrap="square" rtlCol="0">
            <a:spAutoFit/>
          </a:bodyPr>
          <a:lstStyle/>
          <a:p>
            <a:pPr algn="ctr"/>
            <a:r>
              <a:rPr lang="en-US" sz="3200" b="1" dirty="0">
                <a:solidFill>
                  <a:schemeClr val="tx2">
                    <a:lumMod val="75000"/>
                  </a:schemeClr>
                </a:solidFill>
                <a:latin typeface="Sylfaen" pitchFamily="18" charset="0"/>
              </a:rPr>
              <a:t>Introduction - Regulatory (RBI) </a:t>
            </a:r>
            <a:r>
              <a:rPr lang="en-US" sz="3200" b="1" dirty="0" smtClean="0">
                <a:solidFill>
                  <a:schemeClr val="tx2">
                    <a:lumMod val="75000"/>
                  </a:schemeClr>
                </a:solidFill>
                <a:latin typeface="Sylfaen" pitchFamily="18" charset="0"/>
              </a:rPr>
              <a:t>Outlook</a:t>
            </a:r>
          </a:p>
          <a:p>
            <a:pPr algn="just"/>
            <a:endParaRPr lang="en-IN" sz="3200" dirty="0">
              <a:solidFill>
                <a:schemeClr val="tx2">
                  <a:lumMod val="75000"/>
                </a:schemeClr>
              </a:solidFill>
              <a:latin typeface="Sylfaen" pitchFamily="18" charset="0"/>
            </a:endParaRPr>
          </a:p>
          <a:p>
            <a:pPr algn="just"/>
            <a:r>
              <a:rPr lang="en-IN" sz="2000" dirty="0">
                <a:solidFill>
                  <a:schemeClr val="tx2">
                    <a:lumMod val="75000"/>
                  </a:schemeClr>
                </a:solidFill>
                <a:latin typeface="Sylfaen" pitchFamily="18" charset="0"/>
              </a:rPr>
              <a:t>Emerging views and approach of Regulator : Comments of RBI Governor after the monetary policy </a:t>
            </a:r>
            <a:r>
              <a:rPr lang="en-IN" sz="2000" dirty="0" smtClean="0">
                <a:solidFill>
                  <a:schemeClr val="tx2">
                    <a:lumMod val="75000"/>
                  </a:schemeClr>
                </a:solidFill>
                <a:latin typeface="Sylfaen" pitchFamily="18" charset="0"/>
              </a:rPr>
              <a:t>announcement</a:t>
            </a:r>
          </a:p>
          <a:p>
            <a:pPr marL="34290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US" sz="2000" dirty="0">
                <a:solidFill>
                  <a:schemeClr val="tx2">
                    <a:lumMod val="75000"/>
                  </a:schemeClr>
                </a:solidFill>
                <a:latin typeface="Sylfaen" pitchFamily="18" charset="0"/>
              </a:rPr>
              <a:t>RBI undertaking deep dive assessment of the true state of NPAs in each of the banks and have a sense of the overall </a:t>
            </a:r>
            <a:r>
              <a:rPr lang="en-US" sz="2000" dirty="0" smtClean="0">
                <a:solidFill>
                  <a:schemeClr val="tx2">
                    <a:lumMod val="75000"/>
                  </a:schemeClr>
                </a:solidFill>
                <a:latin typeface="Sylfaen" pitchFamily="18" charset="0"/>
              </a:rPr>
              <a:t>situation</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RBI collecting data from various banks with regard to the size of individual stress and the kind of NPAs in all </a:t>
            </a:r>
            <a:r>
              <a:rPr lang="en-IN" sz="2000" dirty="0" smtClean="0">
                <a:solidFill>
                  <a:schemeClr val="tx2">
                    <a:lumMod val="75000"/>
                  </a:schemeClr>
                </a:solidFill>
                <a:latin typeface="Sylfaen" pitchFamily="18" charset="0"/>
              </a:rPr>
              <a:t>banks</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RBI has deepened its supervision and is making an assessment of the true state of non-performing assets (NPA) in all banks</a:t>
            </a:r>
          </a:p>
          <a:p>
            <a:pPr algn="just"/>
            <a:endParaRPr lang="en-IN" dirty="0">
              <a:solidFill>
                <a:schemeClr val="tx2">
                  <a:lumMod val="75000"/>
                </a:schemeClr>
              </a:solidFill>
              <a:latin typeface="Sylfaen" pitchFamily="18" charset="0"/>
            </a:endParaRPr>
          </a:p>
        </p:txBody>
      </p:sp>
    </p:spTree>
    <p:extLst>
      <p:ext uri="{BB962C8B-B14F-4D97-AF65-F5344CB8AC3E}">
        <p14:creationId xmlns:p14="http://schemas.microsoft.com/office/powerpoint/2010/main" val="299607417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8800" y="914400"/>
            <a:ext cx="7975600" cy="4893647"/>
          </a:xfrm>
          <a:prstGeom prst="rect">
            <a:avLst/>
          </a:prstGeom>
          <a:noFill/>
        </p:spPr>
        <p:txBody>
          <a:bodyPr wrap="square" rtlCol="0">
            <a:spAutoFit/>
          </a:bodyPr>
          <a:lstStyle/>
          <a:p>
            <a:pPr marL="355600" indent="-355600" algn="ctr"/>
            <a:r>
              <a:rPr lang="en-IN" sz="3200" b="1" dirty="0">
                <a:solidFill>
                  <a:schemeClr val="tx2">
                    <a:lumMod val="75000"/>
                  </a:schemeClr>
                </a:solidFill>
                <a:latin typeface="Sylfaen"/>
              </a:rPr>
              <a:t>Types of Controls on IUC</a:t>
            </a:r>
          </a:p>
          <a:p>
            <a:pPr marL="355600" indent="-355600" algn="just"/>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Transaction-level controls:</a:t>
            </a:r>
          </a:p>
          <a:p>
            <a:pPr marL="630238" lvl="1" indent="-274638" algn="just">
              <a:buFont typeface="Symbol"/>
              <a:buChar char="·"/>
            </a:pPr>
            <a:r>
              <a:rPr lang="en-IN" sz="2000" dirty="0">
                <a:solidFill>
                  <a:schemeClr val="tx2">
                    <a:lumMod val="75000"/>
                  </a:schemeClr>
                </a:solidFill>
                <a:latin typeface="Sylfaen"/>
              </a:rPr>
              <a:t>over initiation and processing of data included in the report </a:t>
            </a:r>
            <a:r>
              <a:rPr lang="en-IN" sz="2000" dirty="0" smtClean="0">
                <a:solidFill>
                  <a:schemeClr val="tx2">
                    <a:lumMod val="75000"/>
                  </a:schemeClr>
                </a:solidFill>
                <a:latin typeface="Sylfaen"/>
              </a:rPr>
              <a:t>(including </a:t>
            </a:r>
            <a:r>
              <a:rPr lang="en-IN" sz="2000" dirty="0">
                <a:solidFill>
                  <a:schemeClr val="tx2">
                    <a:lumMod val="75000"/>
                  </a:schemeClr>
                </a:solidFill>
                <a:latin typeface="Sylfaen"/>
              </a:rPr>
              <a:t>relevant automated or interface controls)</a:t>
            </a:r>
          </a:p>
          <a:p>
            <a:pPr marL="355600" indent="-355600" algn="just">
              <a:buFont typeface="Wingdings"/>
              <a:buChar char="Ø"/>
            </a:pPr>
            <a:endParaRPr lang="en-IN" sz="2000" dirty="0" smtClean="0">
              <a:solidFill>
                <a:schemeClr val="tx2">
                  <a:lumMod val="75000"/>
                </a:schemeClr>
              </a:solidFill>
              <a:latin typeface="Sylfaen"/>
            </a:endParaRPr>
          </a:p>
          <a:p>
            <a:pPr marL="355600" indent="-355600" algn="just">
              <a:buFont typeface="Wingdings"/>
              <a:buChar char="Ø"/>
            </a:pPr>
            <a:r>
              <a:rPr lang="en-IN" sz="2000" dirty="0" smtClean="0">
                <a:solidFill>
                  <a:schemeClr val="tx2">
                    <a:lumMod val="75000"/>
                  </a:schemeClr>
                </a:solidFill>
                <a:latin typeface="Sylfaen"/>
              </a:rPr>
              <a:t>Automation </a:t>
            </a:r>
            <a:r>
              <a:rPr lang="en-IN" sz="2000" dirty="0">
                <a:solidFill>
                  <a:schemeClr val="tx2">
                    <a:lumMod val="75000"/>
                  </a:schemeClr>
                </a:solidFill>
                <a:latin typeface="Sylfaen"/>
              </a:rPr>
              <a:t>of report logic, which is subject to GITCs</a:t>
            </a:r>
          </a:p>
          <a:p>
            <a:pPr marL="630238" lvl="1" indent="-274638" algn="just">
              <a:buFont typeface="Symbol"/>
              <a:buChar char="·"/>
            </a:pPr>
            <a:r>
              <a:rPr lang="en-IN" sz="2000" dirty="0">
                <a:solidFill>
                  <a:schemeClr val="tx2">
                    <a:lumMod val="75000"/>
                  </a:schemeClr>
                </a:solidFill>
                <a:latin typeface="Sylfaen"/>
              </a:rPr>
              <a:t>prevention of unauthorized access to source data</a:t>
            </a:r>
          </a:p>
          <a:p>
            <a:pPr marL="630238" indent="-274638">
              <a:buFont typeface="Symbol"/>
              <a:buChar char="·"/>
            </a:pPr>
            <a:r>
              <a:rPr lang="en-IN" sz="2000" dirty="0">
                <a:solidFill>
                  <a:schemeClr val="tx2">
                    <a:lumMod val="75000"/>
                  </a:schemeClr>
                </a:solidFill>
                <a:latin typeface="Sylfaen"/>
              </a:rPr>
              <a:t>make certain that changes the applications related to source data or report logic are tested prior to being placed into production</a:t>
            </a:r>
          </a:p>
          <a:p>
            <a:pPr marL="355600" indent="-355600" algn="just">
              <a:buFont typeface="Wingdings"/>
              <a:buChar char="Ø"/>
            </a:pPr>
            <a:endParaRPr lang="en-IN" sz="2000" dirty="0" smtClean="0">
              <a:solidFill>
                <a:schemeClr val="tx2">
                  <a:lumMod val="75000"/>
                </a:schemeClr>
              </a:solidFill>
              <a:latin typeface="Sylfaen"/>
            </a:endParaRPr>
          </a:p>
          <a:p>
            <a:pPr marL="355600" indent="-355600" algn="just">
              <a:buFont typeface="Wingdings"/>
              <a:buChar char="Ø"/>
            </a:pPr>
            <a:r>
              <a:rPr lang="en-IN" sz="2000" dirty="0" smtClean="0">
                <a:solidFill>
                  <a:schemeClr val="tx2">
                    <a:lumMod val="75000"/>
                  </a:schemeClr>
                </a:solidFill>
                <a:latin typeface="Sylfaen"/>
              </a:rPr>
              <a:t>Controls </a:t>
            </a:r>
            <a:r>
              <a:rPr lang="en-IN" sz="2000" dirty="0">
                <a:solidFill>
                  <a:schemeClr val="tx2">
                    <a:lumMod val="75000"/>
                  </a:schemeClr>
                </a:solidFill>
                <a:latin typeface="Sylfaen"/>
              </a:rPr>
              <a:t>implemented by management to ensure that the report produced was as intended</a:t>
            </a:r>
          </a:p>
          <a:p>
            <a:pPr marL="355600" indent="-355600" algn="just"/>
            <a:endParaRPr lang="en-IN" sz="2000" dirty="0">
              <a:solidFill>
                <a:schemeClr val="tx2">
                  <a:lumMod val="75000"/>
                </a:schemeClr>
              </a:solidFill>
              <a:latin typeface="Sylfaen"/>
            </a:endParaRPr>
          </a:p>
          <a:p>
            <a:pPr marL="355600" indent="-355600"/>
            <a:endParaRPr lang="en-IN" sz="2000" dirty="0">
              <a:solidFill>
                <a:schemeClr val="tx2">
                  <a:lumMod val="75000"/>
                </a:schemeClr>
              </a:solidFill>
            </a:endParaRPr>
          </a:p>
        </p:txBody>
      </p:sp>
    </p:spTree>
    <p:extLst>
      <p:ext uri="{BB962C8B-B14F-4D97-AF65-F5344CB8AC3E}">
        <p14:creationId xmlns:p14="http://schemas.microsoft.com/office/powerpoint/2010/main" val="321989492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914400"/>
            <a:ext cx="7848601" cy="5201424"/>
          </a:xfrm>
          <a:prstGeom prst="rect">
            <a:avLst/>
          </a:prstGeom>
          <a:noFill/>
        </p:spPr>
        <p:txBody>
          <a:bodyPr wrap="square" rtlCol="0">
            <a:spAutoFit/>
          </a:bodyPr>
          <a:lstStyle/>
          <a:p>
            <a:pPr algn="ctr"/>
            <a:r>
              <a:rPr lang="en-IN" sz="3200" b="1" dirty="0">
                <a:solidFill>
                  <a:schemeClr val="tx2">
                    <a:lumMod val="75000"/>
                  </a:schemeClr>
                </a:solidFill>
                <a:latin typeface="Sylfaen" pitchFamily="18" charset="0"/>
              </a:rPr>
              <a:t>Timeline for testing controls</a:t>
            </a:r>
            <a:endParaRPr lang="en-IN" sz="3200" dirty="0">
              <a:solidFill>
                <a:schemeClr val="tx2">
                  <a:lumMod val="75000"/>
                </a:schemeClr>
              </a:solidFill>
              <a:latin typeface="Sylfaen" pitchFamily="18" charset="0"/>
            </a:endParaRPr>
          </a:p>
          <a:p>
            <a:pPr marL="34290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Depends on materiality and account balances scoped </a:t>
            </a:r>
            <a:r>
              <a:rPr lang="en-IN" sz="2000" dirty="0" smtClean="0">
                <a:solidFill>
                  <a:schemeClr val="tx2">
                    <a:lumMod val="75000"/>
                  </a:schemeClr>
                </a:solidFill>
                <a:latin typeface="Sylfaen" pitchFamily="18" charset="0"/>
              </a:rPr>
              <a:t>in</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SCA to issue necessary instructions to Branch auditors for process and </a:t>
            </a:r>
            <a:r>
              <a:rPr lang="en-IN" sz="2000" dirty="0" smtClean="0">
                <a:solidFill>
                  <a:schemeClr val="tx2">
                    <a:lumMod val="75000"/>
                  </a:schemeClr>
                </a:solidFill>
                <a:latin typeface="Sylfaen" pitchFamily="18" charset="0"/>
              </a:rPr>
              <a:t>controls</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Certain controls need to be tested before year-end to form an opinion on design and operating effectiveness of the controls </a:t>
            </a:r>
            <a:endParaRPr lang="en-IN" sz="2000" dirty="0" smtClean="0">
              <a:solidFill>
                <a:schemeClr val="tx2">
                  <a:lumMod val="75000"/>
                </a:schemeClr>
              </a:solidFill>
              <a:latin typeface="Sylfaen" pitchFamily="18" charset="0"/>
            </a:endParaRP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Other controls may be tested after year-end </a:t>
            </a:r>
            <a:endParaRPr lang="en-IN" sz="2000" dirty="0" smtClean="0">
              <a:solidFill>
                <a:schemeClr val="tx2">
                  <a:lumMod val="75000"/>
                </a:schemeClr>
              </a:solidFill>
              <a:latin typeface="Sylfaen" pitchFamily="18" charset="0"/>
            </a:endParaRP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IT and automated controls need to be tested before year-end for expressing an opinion on </a:t>
            </a:r>
            <a:r>
              <a:rPr lang="en-IN" sz="2000" dirty="0" err="1" smtClean="0">
                <a:solidFill>
                  <a:schemeClr val="tx2">
                    <a:lumMod val="75000"/>
                  </a:schemeClr>
                </a:solidFill>
                <a:latin typeface="Sylfaen" pitchFamily="18" charset="0"/>
              </a:rPr>
              <a:t>IFCoFR</a:t>
            </a:r>
            <a:r>
              <a:rPr lang="en-IN" sz="2000" dirty="0" smtClean="0">
                <a:solidFill>
                  <a:schemeClr val="tx2">
                    <a:lumMod val="75000"/>
                  </a:schemeClr>
                </a:solidFill>
                <a:latin typeface="Sylfaen" pitchFamily="18" charset="0"/>
              </a:rPr>
              <a:t>. Those </a:t>
            </a:r>
            <a:r>
              <a:rPr lang="en-IN" sz="2000" dirty="0">
                <a:solidFill>
                  <a:schemeClr val="tx2">
                    <a:lumMod val="75000"/>
                  </a:schemeClr>
                </a:solidFill>
                <a:latin typeface="Sylfaen" pitchFamily="18" charset="0"/>
              </a:rPr>
              <a:t>controls may change after year-end without leaving a trail of the operation during the </a:t>
            </a:r>
            <a:r>
              <a:rPr lang="en-IN" sz="2000" dirty="0" smtClean="0">
                <a:solidFill>
                  <a:schemeClr val="tx2">
                    <a:lumMod val="75000"/>
                  </a:schemeClr>
                </a:solidFill>
                <a:latin typeface="Sylfaen" pitchFamily="18" charset="0"/>
              </a:rPr>
              <a:t>year.</a:t>
            </a:r>
            <a:endParaRPr lang="en-IN" sz="2000" dirty="0">
              <a:solidFill>
                <a:schemeClr val="tx2">
                  <a:lumMod val="75000"/>
                </a:schemeClr>
              </a:solidFill>
              <a:latin typeface="Sylfaen" pitchFamily="18" charset="0"/>
            </a:endParaRPr>
          </a:p>
          <a:p>
            <a:endParaRPr lang="en-IN" sz="2000" dirty="0">
              <a:solidFill>
                <a:schemeClr val="tx2">
                  <a:lumMod val="75000"/>
                </a:schemeClr>
              </a:solidFill>
              <a:latin typeface="Sylfaen" pitchFamily="18" charset="0"/>
            </a:endParaRPr>
          </a:p>
        </p:txBody>
      </p:sp>
    </p:spTree>
    <p:extLst>
      <p:ext uri="{BB962C8B-B14F-4D97-AF65-F5344CB8AC3E}">
        <p14:creationId xmlns:p14="http://schemas.microsoft.com/office/powerpoint/2010/main" val="321989492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8153400" cy="6032421"/>
          </a:xfrm>
          <a:prstGeom prst="rect">
            <a:avLst/>
          </a:prstGeom>
          <a:noFill/>
        </p:spPr>
        <p:txBody>
          <a:bodyPr wrap="square" rtlCol="0">
            <a:spAutoFit/>
          </a:bodyPr>
          <a:lstStyle/>
          <a:p>
            <a:pPr algn="ctr"/>
            <a:r>
              <a:rPr lang="en-IN" sz="3200" b="1" dirty="0">
                <a:solidFill>
                  <a:schemeClr val="tx2">
                    <a:lumMod val="75000"/>
                  </a:schemeClr>
                </a:solidFill>
                <a:latin typeface="Sylfaen"/>
              </a:rPr>
              <a:t>Evaluation of misstatements – aggregation of control deficiencies</a:t>
            </a:r>
          </a:p>
          <a:p>
            <a:pPr algn="just"/>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Evaluate the control deficiencies - deficiencies exists when related GITCs may not be designed or operating </a:t>
            </a:r>
            <a:r>
              <a:rPr lang="en-IN" sz="2000" dirty="0" smtClean="0">
                <a:solidFill>
                  <a:schemeClr val="tx2">
                    <a:lumMod val="75000"/>
                  </a:schemeClr>
                </a:solidFill>
                <a:latin typeface="Sylfaen"/>
              </a:rPr>
              <a:t>effectively</a:t>
            </a:r>
          </a:p>
          <a:p>
            <a:pPr marL="355600" indent="-355600" algn="just">
              <a:buFont typeface="Wingdings"/>
              <a:buChar char="Ø"/>
            </a:pPr>
            <a:endParaRPr lang="en-IN" sz="2000" dirty="0">
              <a:solidFill>
                <a:schemeClr val="tx2">
                  <a:lumMod val="75000"/>
                </a:schemeClr>
              </a:solidFill>
              <a:latin typeface="Sylfaen"/>
            </a:endParaRPr>
          </a:p>
          <a:p>
            <a:pPr marL="355600" indent="-355600">
              <a:buFont typeface="Wingdings"/>
              <a:buChar char="Ø"/>
            </a:pPr>
            <a:r>
              <a:rPr lang="en-IN" sz="2000" dirty="0">
                <a:solidFill>
                  <a:schemeClr val="tx2">
                    <a:lumMod val="75000"/>
                  </a:schemeClr>
                </a:solidFill>
                <a:latin typeface="Sylfaen"/>
              </a:rPr>
              <a:t>Categories of Deficiencies based on severity:</a:t>
            </a:r>
          </a:p>
          <a:p>
            <a:pPr marL="355600" lvl="1" indent="274638" algn="just">
              <a:buFont typeface="Symbol"/>
              <a:buChar char="·"/>
            </a:pPr>
            <a:r>
              <a:rPr lang="en-IN" sz="2000" dirty="0">
                <a:solidFill>
                  <a:schemeClr val="tx2">
                    <a:lumMod val="75000"/>
                  </a:schemeClr>
                </a:solidFill>
                <a:latin typeface="Sylfaen"/>
              </a:rPr>
              <a:t>Material weakness (MW):</a:t>
            </a:r>
          </a:p>
          <a:p>
            <a:pPr marL="1076325" lvl="2" indent="-355600" algn="just">
              <a:buFont typeface="Wingdings"/>
              <a:buChar char="v"/>
            </a:pPr>
            <a:r>
              <a:rPr lang="en-IN" dirty="0">
                <a:solidFill>
                  <a:schemeClr val="tx2">
                    <a:lumMod val="75000"/>
                  </a:schemeClr>
                </a:solidFill>
                <a:latin typeface="Sylfaen"/>
              </a:rPr>
              <a:t>reasonable possibility that a material misstatement of bank’s annual financial statements will not be prevented or detected on a timely basis</a:t>
            </a:r>
          </a:p>
          <a:p>
            <a:pPr marL="355600" lvl="1" indent="274638" algn="just">
              <a:buFont typeface="Symbol"/>
              <a:buChar char="·"/>
            </a:pPr>
            <a:r>
              <a:rPr lang="en-IN" sz="2000" dirty="0">
                <a:solidFill>
                  <a:schemeClr val="tx2">
                    <a:lumMod val="75000"/>
                  </a:schemeClr>
                </a:solidFill>
                <a:latin typeface="Sylfaen"/>
              </a:rPr>
              <a:t>Significant deficiency (SD)</a:t>
            </a:r>
          </a:p>
          <a:p>
            <a:pPr marL="1076325" lvl="2" indent="-355600" algn="just">
              <a:buFont typeface="Wingdings"/>
              <a:buChar char="v"/>
            </a:pPr>
            <a:r>
              <a:rPr lang="en-IN" dirty="0">
                <a:solidFill>
                  <a:schemeClr val="tx2">
                    <a:lumMod val="75000"/>
                  </a:schemeClr>
                </a:solidFill>
                <a:latin typeface="Sylfaen"/>
              </a:rPr>
              <a:t>Less severe than material weakness, </a:t>
            </a:r>
            <a:endParaRPr lang="en-IN" dirty="0" smtClean="0">
              <a:solidFill>
                <a:schemeClr val="tx2">
                  <a:lumMod val="75000"/>
                </a:schemeClr>
              </a:solidFill>
              <a:latin typeface="Sylfaen"/>
            </a:endParaRPr>
          </a:p>
          <a:p>
            <a:pPr marL="1076325" lvl="2" indent="-355600" algn="just">
              <a:buFont typeface="Wingdings"/>
              <a:buChar char="v"/>
            </a:pPr>
            <a:r>
              <a:rPr lang="en-IN" dirty="0" smtClean="0">
                <a:solidFill>
                  <a:schemeClr val="tx2">
                    <a:lumMod val="75000"/>
                  </a:schemeClr>
                </a:solidFill>
                <a:latin typeface="Sylfaen"/>
              </a:rPr>
              <a:t>merit </a:t>
            </a:r>
            <a:r>
              <a:rPr lang="en-IN" dirty="0">
                <a:solidFill>
                  <a:schemeClr val="tx2">
                    <a:lumMod val="75000"/>
                  </a:schemeClr>
                </a:solidFill>
                <a:latin typeface="Sylfaen"/>
              </a:rPr>
              <a:t>attention by those responsible for oversight of the entity’s financial reporting </a:t>
            </a:r>
            <a:endParaRPr lang="en-IN" dirty="0" smtClean="0">
              <a:solidFill>
                <a:schemeClr val="tx2">
                  <a:lumMod val="75000"/>
                </a:schemeClr>
              </a:solidFill>
              <a:latin typeface="Sylfaen"/>
            </a:endParaRPr>
          </a:p>
          <a:p>
            <a:pPr marL="355600" lvl="1" indent="274638" algn="just">
              <a:buFont typeface="Symbol"/>
              <a:buChar char="·"/>
            </a:pPr>
            <a:r>
              <a:rPr lang="en-IN" dirty="0">
                <a:solidFill>
                  <a:schemeClr val="tx2">
                    <a:lumMod val="75000"/>
                  </a:schemeClr>
                </a:solidFill>
                <a:latin typeface="Sylfaen"/>
              </a:rPr>
              <a:t>Defic</a:t>
            </a:r>
            <a:r>
              <a:rPr lang="en-IN" sz="2000" dirty="0">
                <a:solidFill>
                  <a:schemeClr val="tx2">
                    <a:lumMod val="75000"/>
                  </a:schemeClr>
                </a:solidFill>
                <a:latin typeface="Sylfaen"/>
              </a:rPr>
              <a:t>iency</a:t>
            </a:r>
          </a:p>
          <a:p>
            <a:pPr marL="1076325" lvl="2" indent="-355600" algn="just">
              <a:buFont typeface="Wingdings"/>
              <a:buChar char="v"/>
            </a:pPr>
            <a:r>
              <a:rPr lang="en-IN" dirty="0">
                <a:solidFill>
                  <a:schemeClr val="tx2">
                    <a:lumMod val="75000"/>
                  </a:schemeClr>
                </a:solidFill>
                <a:latin typeface="Sylfaen"/>
              </a:rPr>
              <a:t>Design/ operation of a control does not allow management/employees, in the normal course of performing their assigned functions, to prevent/ detect misstatements on a timely basis</a:t>
            </a:r>
          </a:p>
          <a:p>
            <a:pPr marL="1076325" indent="-355600">
              <a:buFont typeface="Wingdings"/>
              <a:buChar char="v"/>
            </a:pPr>
            <a:r>
              <a:rPr lang="en-IN" dirty="0">
                <a:solidFill>
                  <a:schemeClr val="tx2">
                    <a:lumMod val="75000"/>
                  </a:schemeClr>
                </a:solidFill>
                <a:latin typeface="Sylfaen"/>
              </a:rPr>
              <a:t>Less severe than MW or </a:t>
            </a:r>
            <a:r>
              <a:rPr lang="en-IN" dirty="0" smtClean="0">
                <a:solidFill>
                  <a:schemeClr val="tx2">
                    <a:lumMod val="75000"/>
                  </a:schemeClr>
                </a:solidFill>
                <a:latin typeface="Sylfaen"/>
              </a:rPr>
              <a:t>SD</a:t>
            </a:r>
            <a:endParaRPr lang="en-IN" dirty="0">
              <a:solidFill>
                <a:schemeClr val="tx2">
                  <a:lumMod val="75000"/>
                </a:schemeClr>
              </a:solidFill>
              <a:latin typeface="Sylfaen"/>
            </a:endParaRPr>
          </a:p>
        </p:txBody>
      </p:sp>
    </p:spTree>
    <p:extLst>
      <p:ext uri="{BB962C8B-B14F-4D97-AF65-F5344CB8AC3E}">
        <p14:creationId xmlns:p14="http://schemas.microsoft.com/office/powerpoint/2010/main" val="321989492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4520" y="533400"/>
            <a:ext cx="7924800" cy="5693866"/>
          </a:xfrm>
          <a:prstGeom prst="rect">
            <a:avLst/>
          </a:prstGeom>
          <a:noFill/>
        </p:spPr>
        <p:txBody>
          <a:bodyPr wrap="square" rtlCol="0">
            <a:spAutoFit/>
          </a:bodyPr>
          <a:lstStyle/>
          <a:p>
            <a:pPr algn="ctr"/>
            <a:r>
              <a:rPr lang="en-IN" sz="3200" b="1" dirty="0">
                <a:solidFill>
                  <a:schemeClr val="tx2">
                    <a:lumMod val="75000"/>
                  </a:schemeClr>
                </a:solidFill>
                <a:latin typeface="Sylfaen"/>
              </a:rPr>
              <a:t>Financial Closing and Reporting Process (FCRP)</a:t>
            </a:r>
          </a:p>
          <a:p>
            <a:pPr algn="just"/>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Controls are to be  exercised at HO level and branch </a:t>
            </a:r>
            <a:r>
              <a:rPr lang="en-IN" sz="2000" dirty="0" smtClean="0">
                <a:solidFill>
                  <a:schemeClr val="tx2">
                    <a:lumMod val="75000"/>
                  </a:schemeClr>
                </a:solidFill>
                <a:latin typeface="Sylfaen"/>
              </a:rPr>
              <a:t>level</a:t>
            </a:r>
          </a:p>
          <a:p>
            <a:pPr marL="355600" indent="-355600" algn="just">
              <a:buFont typeface="Wingdings"/>
              <a:buChar char="Ø"/>
            </a:pPr>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HO to issue instructions to the central team of the PSB on the requirements for preparation of the financial statements of </a:t>
            </a:r>
            <a:r>
              <a:rPr lang="en-IN" sz="2000" dirty="0" smtClean="0">
                <a:solidFill>
                  <a:schemeClr val="tx2">
                    <a:lumMod val="75000"/>
                  </a:schemeClr>
                </a:solidFill>
                <a:latin typeface="Sylfaen"/>
              </a:rPr>
              <a:t>PSB</a:t>
            </a:r>
          </a:p>
          <a:p>
            <a:pPr marL="355600" indent="-355600" algn="just">
              <a:buFont typeface="Wingdings"/>
              <a:buChar char="Ø"/>
            </a:pPr>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SCA should particularly examine whether instructions are in consonance with accounting policies of </a:t>
            </a:r>
            <a:r>
              <a:rPr lang="en-IN" sz="2000" dirty="0" smtClean="0">
                <a:solidFill>
                  <a:schemeClr val="tx2">
                    <a:lumMod val="75000"/>
                  </a:schemeClr>
                </a:solidFill>
                <a:latin typeface="Sylfaen"/>
              </a:rPr>
              <a:t>PSB</a:t>
            </a:r>
          </a:p>
          <a:p>
            <a:pPr marL="355600" indent="-355600" algn="just">
              <a:buFont typeface="Wingdings"/>
              <a:buChar char="Ø"/>
            </a:pPr>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Obtaining evidence on compliance with accounting policies of </a:t>
            </a:r>
            <a:r>
              <a:rPr lang="en-IN" sz="2000" dirty="0" smtClean="0">
                <a:solidFill>
                  <a:schemeClr val="tx2">
                    <a:lumMod val="75000"/>
                  </a:schemeClr>
                </a:solidFill>
                <a:latin typeface="Sylfaen"/>
              </a:rPr>
              <a:t>PSB</a:t>
            </a:r>
          </a:p>
          <a:p>
            <a:pPr marL="355600" indent="-355600" algn="just">
              <a:buFont typeface="Wingdings"/>
              <a:buChar char="Ø"/>
            </a:pPr>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SBAs will be able to perform audit to enable appropriate preparation of financial information at HO</a:t>
            </a:r>
          </a:p>
          <a:p>
            <a:pPr algn="just"/>
            <a:endParaRPr lang="en-IN" sz="2000" dirty="0">
              <a:solidFill>
                <a:schemeClr val="tx2">
                  <a:lumMod val="75000"/>
                </a:schemeClr>
              </a:solidFill>
              <a:latin typeface="Sylfaen"/>
            </a:endParaRPr>
          </a:p>
          <a:p>
            <a:endParaRPr lang="en-IN" sz="2000" dirty="0">
              <a:solidFill>
                <a:schemeClr val="tx2">
                  <a:lumMod val="75000"/>
                </a:schemeClr>
              </a:solidFill>
            </a:endParaRPr>
          </a:p>
        </p:txBody>
      </p:sp>
    </p:spTree>
    <p:extLst>
      <p:ext uri="{BB962C8B-B14F-4D97-AF65-F5344CB8AC3E}">
        <p14:creationId xmlns:p14="http://schemas.microsoft.com/office/powerpoint/2010/main" val="275316155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685800"/>
            <a:ext cx="7924800" cy="5201424"/>
          </a:xfrm>
          <a:prstGeom prst="rect">
            <a:avLst/>
          </a:prstGeom>
          <a:noFill/>
        </p:spPr>
        <p:txBody>
          <a:bodyPr wrap="square" rtlCol="0">
            <a:spAutoFit/>
          </a:bodyPr>
          <a:lstStyle/>
          <a:p>
            <a:pPr algn="ctr"/>
            <a:r>
              <a:rPr lang="en-IN" sz="3200" b="1" dirty="0">
                <a:solidFill>
                  <a:schemeClr val="tx2">
                    <a:lumMod val="75000"/>
                  </a:schemeClr>
                </a:solidFill>
                <a:latin typeface="Sylfaen"/>
              </a:rPr>
              <a:t>Memorandum of Changes (“MoC”)</a:t>
            </a:r>
          </a:p>
          <a:p>
            <a:pPr algn="just"/>
            <a:endParaRPr lang="en-IN" sz="2000" b="1"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To record / propose accounting entries to be posted centrally in relation to the </a:t>
            </a:r>
            <a:r>
              <a:rPr lang="en-IN" sz="2000" dirty="0" smtClean="0">
                <a:solidFill>
                  <a:schemeClr val="tx2">
                    <a:lumMod val="75000"/>
                  </a:schemeClr>
                </a:solidFill>
                <a:latin typeface="Sylfaen"/>
              </a:rPr>
              <a:t>branch</a:t>
            </a:r>
          </a:p>
          <a:p>
            <a:pPr marL="355600" indent="-355600" algn="just">
              <a:buFont typeface="Wingdings"/>
              <a:buChar char="Ø"/>
            </a:pPr>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Categories of MOC:</a:t>
            </a:r>
          </a:p>
          <a:p>
            <a:pPr marL="630238" lvl="1" indent="-274638" algn="just">
              <a:buFont typeface="Symbol"/>
              <a:buChar char="·"/>
            </a:pPr>
            <a:r>
              <a:rPr lang="en-IN" sz="2000" dirty="0">
                <a:solidFill>
                  <a:schemeClr val="tx2">
                    <a:lumMod val="75000"/>
                  </a:schemeClr>
                </a:solidFill>
                <a:latin typeface="Sylfaen"/>
              </a:rPr>
              <a:t>Entries identified as part of FCRP but could not be posted due to closure of books at branch</a:t>
            </a:r>
          </a:p>
          <a:p>
            <a:pPr marL="630238" indent="-274638" algn="just">
              <a:buFont typeface="Symbol"/>
              <a:buChar char="·"/>
            </a:pPr>
            <a:r>
              <a:rPr lang="en-IN" sz="2000" dirty="0">
                <a:solidFill>
                  <a:schemeClr val="tx2">
                    <a:lumMod val="75000"/>
                  </a:schemeClr>
                </a:solidFill>
                <a:latin typeface="Sylfaen"/>
              </a:rPr>
              <a:t>Entries identified at branch by branch management to rectify errors/omissions in books of account</a:t>
            </a:r>
          </a:p>
          <a:p>
            <a:pPr marL="630238" indent="-274638" algn="just">
              <a:buFont typeface="Symbol"/>
              <a:buChar char="·"/>
            </a:pPr>
            <a:r>
              <a:rPr lang="en-IN" sz="2000" dirty="0" smtClean="0">
                <a:solidFill>
                  <a:schemeClr val="tx2">
                    <a:lumMod val="75000"/>
                  </a:schemeClr>
                </a:solidFill>
                <a:latin typeface="Sylfaen"/>
              </a:rPr>
              <a:t>Audit </a:t>
            </a:r>
            <a:r>
              <a:rPr lang="en-IN" sz="2000" dirty="0">
                <a:solidFill>
                  <a:schemeClr val="tx2">
                    <a:lumMod val="75000"/>
                  </a:schemeClr>
                </a:solidFill>
                <a:latin typeface="Sylfaen"/>
              </a:rPr>
              <a:t>adjustments included based on audit observations accepted by branch management</a:t>
            </a:r>
          </a:p>
          <a:p>
            <a:pPr marL="355600" indent="-355600" algn="just"/>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SBA to categorise entries proposed in MoC into each of the above categories to enable SCA to opine on IFCoFR for the PSB at HO level</a:t>
            </a:r>
          </a:p>
          <a:p>
            <a:pPr algn="just"/>
            <a:endParaRPr lang="en-IN" sz="2000" dirty="0">
              <a:solidFill>
                <a:schemeClr val="tx2">
                  <a:lumMod val="75000"/>
                </a:schemeClr>
              </a:solidFill>
            </a:endParaRPr>
          </a:p>
        </p:txBody>
      </p:sp>
    </p:spTree>
    <p:extLst>
      <p:ext uri="{BB962C8B-B14F-4D97-AF65-F5344CB8AC3E}">
        <p14:creationId xmlns:p14="http://schemas.microsoft.com/office/powerpoint/2010/main" val="275316155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6400" y="670560"/>
            <a:ext cx="8229600" cy="4893647"/>
          </a:xfrm>
          <a:prstGeom prst="rect">
            <a:avLst/>
          </a:prstGeom>
          <a:noFill/>
        </p:spPr>
        <p:txBody>
          <a:bodyPr wrap="square" rtlCol="0">
            <a:spAutoFit/>
          </a:bodyPr>
          <a:lstStyle/>
          <a:p>
            <a:pPr marL="355600" indent="-355600" algn="ctr"/>
            <a:r>
              <a:rPr lang="en-IN" sz="3200" b="1" dirty="0">
                <a:solidFill>
                  <a:schemeClr val="tx2">
                    <a:lumMod val="75000"/>
                  </a:schemeClr>
                </a:solidFill>
                <a:latin typeface="Sylfaen"/>
              </a:rPr>
              <a:t>Audit Report on IFCoFR</a:t>
            </a:r>
            <a:endParaRPr lang="en-IN" sz="3200" dirty="0">
              <a:solidFill>
                <a:schemeClr val="tx2">
                  <a:lumMod val="75000"/>
                </a:schemeClr>
              </a:solidFill>
              <a:latin typeface="Sylfaen"/>
            </a:endParaRPr>
          </a:p>
          <a:p>
            <a:pPr marL="355600" indent="-355600" algn="just"/>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Illustrative formats of Audit Reports by SBAs may be </a:t>
            </a:r>
            <a:r>
              <a:rPr lang="en-IN" sz="2000" dirty="0" smtClean="0">
                <a:solidFill>
                  <a:schemeClr val="tx2">
                    <a:lumMod val="75000"/>
                  </a:schemeClr>
                </a:solidFill>
                <a:latin typeface="Sylfaen"/>
              </a:rPr>
              <a:t>given by ICAI  </a:t>
            </a:r>
            <a:r>
              <a:rPr lang="en-IN" sz="2000" dirty="0">
                <a:solidFill>
                  <a:schemeClr val="tx2">
                    <a:lumMod val="75000"/>
                  </a:schemeClr>
                </a:solidFill>
                <a:latin typeface="Sylfaen"/>
              </a:rPr>
              <a:t>in the Guidance </a:t>
            </a:r>
            <a:r>
              <a:rPr lang="en-IN" sz="2000" dirty="0" smtClean="0">
                <a:solidFill>
                  <a:schemeClr val="tx2">
                    <a:lumMod val="75000"/>
                  </a:schemeClr>
                </a:solidFill>
                <a:latin typeface="Sylfaen"/>
              </a:rPr>
              <a:t>Note.</a:t>
            </a:r>
            <a:endParaRPr lang="en-IN" sz="2000" dirty="0" smtClean="0">
              <a:solidFill>
                <a:schemeClr val="tx2">
                  <a:lumMod val="75000"/>
                </a:schemeClr>
              </a:solidFill>
              <a:latin typeface="Sylfaen"/>
            </a:endParaRPr>
          </a:p>
          <a:p>
            <a:pPr marL="355600" indent="-355600" algn="just">
              <a:buFont typeface="Wingdings"/>
              <a:buChar char="Ø"/>
            </a:pPr>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Requirements to report on internal controls covered by LFAR is an independent </a:t>
            </a:r>
            <a:r>
              <a:rPr lang="en-IN" sz="2000" dirty="0" smtClean="0">
                <a:solidFill>
                  <a:schemeClr val="tx2">
                    <a:lumMod val="75000"/>
                  </a:schemeClr>
                </a:solidFill>
                <a:latin typeface="Sylfaen"/>
              </a:rPr>
              <a:t>requirement.</a:t>
            </a:r>
            <a:endParaRPr lang="en-IN" sz="2000" dirty="0" smtClean="0">
              <a:solidFill>
                <a:schemeClr val="tx2">
                  <a:lumMod val="75000"/>
                </a:schemeClr>
              </a:solidFill>
              <a:latin typeface="Sylfaen"/>
            </a:endParaRPr>
          </a:p>
          <a:p>
            <a:pPr marL="355600" indent="-355600" algn="just">
              <a:buFont typeface="Wingdings"/>
              <a:buChar char="Ø"/>
            </a:pPr>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Testing on IFCoFR to be leveraged to report on control aspects covered as part of LFAR </a:t>
            </a:r>
            <a:endParaRPr lang="en-IN" sz="2000" dirty="0" smtClean="0">
              <a:solidFill>
                <a:schemeClr val="tx2">
                  <a:lumMod val="75000"/>
                </a:schemeClr>
              </a:solidFill>
              <a:latin typeface="Sylfaen"/>
            </a:endParaRPr>
          </a:p>
          <a:p>
            <a:pPr marL="355600" indent="-355600" algn="just">
              <a:buFont typeface="Wingdings"/>
              <a:buChar char="Ø"/>
            </a:pPr>
            <a:endParaRPr lang="en-IN" sz="2000" dirty="0">
              <a:solidFill>
                <a:schemeClr val="tx2">
                  <a:lumMod val="75000"/>
                </a:schemeClr>
              </a:solidFill>
              <a:latin typeface="Sylfaen"/>
            </a:endParaRPr>
          </a:p>
          <a:p>
            <a:pPr marL="355600" indent="-355600" algn="just">
              <a:buFont typeface="Wingdings"/>
              <a:buChar char="Ø"/>
            </a:pPr>
            <a:r>
              <a:rPr lang="en-IN" sz="2000" dirty="0">
                <a:solidFill>
                  <a:schemeClr val="tx2">
                    <a:lumMod val="75000"/>
                  </a:schemeClr>
                </a:solidFill>
                <a:latin typeface="Sylfaen"/>
              </a:rPr>
              <a:t>Audit of IFCoFR to be leveraged </a:t>
            </a:r>
            <a:r>
              <a:rPr lang="en-IN" sz="2000" dirty="0" smtClean="0">
                <a:solidFill>
                  <a:schemeClr val="tx2">
                    <a:lumMod val="75000"/>
                  </a:schemeClr>
                </a:solidFill>
                <a:latin typeface="Sylfaen"/>
              </a:rPr>
              <a:t>to test </a:t>
            </a:r>
            <a:r>
              <a:rPr lang="en-IN" sz="2000" dirty="0">
                <a:solidFill>
                  <a:schemeClr val="tx2">
                    <a:lumMod val="75000"/>
                  </a:schemeClr>
                </a:solidFill>
                <a:latin typeface="Sylfaen"/>
              </a:rPr>
              <a:t>information relating to other certificates issued by SBAs based </a:t>
            </a:r>
            <a:r>
              <a:rPr lang="en-IN" sz="2000" dirty="0" smtClean="0">
                <a:solidFill>
                  <a:schemeClr val="tx2">
                    <a:lumMod val="75000"/>
                  </a:schemeClr>
                </a:solidFill>
                <a:latin typeface="Sylfaen"/>
              </a:rPr>
              <a:t>on or included </a:t>
            </a:r>
            <a:r>
              <a:rPr lang="en-IN" sz="2000" dirty="0">
                <a:solidFill>
                  <a:schemeClr val="tx2">
                    <a:lumMod val="75000"/>
                  </a:schemeClr>
                </a:solidFill>
                <a:latin typeface="Sylfaen"/>
              </a:rPr>
              <a:t>in audited financial </a:t>
            </a:r>
            <a:r>
              <a:rPr lang="en-IN" sz="2000" dirty="0" smtClean="0">
                <a:solidFill>
                  <a:schemeClr val="tx2">
                    <a:lumMod val="75000"/>
                  </a:schemeClr>
                </a:solidFill>
                <a:latin typeface="Sylfaen"/>
              </a:rPr>
              <a:t>statements.</a:t>
            </a:r>
            <a:endParaRPr lang="en-IN" sz="2000" dirty="0">
              <a:solidFill>
                <a:schemeClr val="tx2">
                  <a:lumMod val="75000"/>
                </a:schemeClr>
              </a:solidFill>
              <a:latin typeface="Sylfaen"/>
            </a:endParaRPr>
          </a:p>
          <a:p>
            <a:pPr marL="355600" indent="-355600" algn="just"/>
            <a:endParaRPr lang="en-IN" sz="2000" dirty="0">
              <a:solidFill>
                <a:schemeClr val="tx2">
                  <a:lumMod val="75000"/>
                </a:schemeClr>
              </a:solidFill>
            </a:endParaRPr>
          </a:p>
        </p:txBody>
      </p:sp>
    </p:spTree>
    <p:extLst>
      <p:ext uri="{BB962C8B-B14F-4D97-AF65-F5344CB8AC3E}">
        <p14:creationId xmlns:p14="http://schemas.microsoft.com/office/powerpoint/2010/main" val="275316155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990600"/>
            <a:ext cx="7772400" cy="5755422"/>
          </a:xfrm>
          <a:prstGeom prst="rect">
            <a:avLst/>
          </a:prstGeom>
          <a:noFill/>
        </p:spPr>
        <p:txBody>
          <a:bodyPr wrap="square" rtlCol="0">
            <a:spAutoFit/>
          </a:bodyPr>
          <a:lstStyle/>
          <a:p>
            <a:pPr algn="ctr"/>
            <a:r>
              <a:rPr lang="en-IN" sz="3200" b="1" dirty="0">
                <a:solidFill>
                  <a:schemeClr val="tx2">
                    <a:lumMod val="75000"/>
                  </a:schemeClr>
                </a:solidFill>
                <a:latin typeface="Sylfaen"/>
              </a:rPr>
              <a:t>Automation Vs. </a:t>
            </a:r>
            <a:r>
              <a:rPr lang="en-IN" sz="3200" b="1" dirty="0" smtClean="0">
                <a:solidFill>
                  <a:schemeClr val="tx2">
                    <a:lumMod val="75000"/>
                  </a:schemeClr>
                </a:solidFill>
                <a:latin typeface="Sylfaen"/>
              </a:rPr>
              <a:t>Manual </a:t>
            </a:r>
          </a:p>
          <a:p>
            <a:pPr algn="ctr"/>
            <a:r>
              <a:rPr lang="en-IN" sz="3200" b="1" dirty="0" smtClean="0">
                <a:solidFill>
                  <a:schemeClr val="tx2">
                    <a:lumMod val="75000"/>
                  </a:schemeClr>
                </a:solidFill>
                <a:latin typeface="Sylfaen"/>
              </a:rPr>
              <a:t>Systems</a:t>
            </a:r>
          </a:p>
          <a:p>
            <a:pPr algn="ctr"/>
            <a:r>
              <a:rPr lang="en-IN" sz="3200" b="1" dirty="0" smtClean="0">
                <a:solidFill>
                  <a:schemeClr val="tx2">
                    <a:lumMod val="75000"/>
                  </a:schemeClr>
                </a:solidFill>
                <a:latin typeface="Sylfaen"/>
              </a:rPr>
              <a:t>Impact on </a:t>
            </a:r>
            <a:r>
              <a:rPr lang="en-IN" sz="3200" b="1" dirty="0" err="1" smtClean="0">
                <a:solidFill>
                  <a:schemeClr val="tx2">
                    <a:lumMod val="75000"/>
                  </a:schemeClr>
                </a:solidFill>
                <a:latin typeface="Sylfaen"/>
              </a:rPr>
              <a:t>IFCoFR</a:t>
            </a:r>
            <a:endParaRPr lang="en-IN" sz="3200" b="1" dirty="0" smtClean="0">
              <a:solidFill>
                <a:schemeClr val="tx2">
                  <a:lumMod val="75000"/>
                </a:schemeClr>
              </a:solidFill>
              <a:latin typeface="Sylfaen"/>
            </a:endParaRPr>
          </a:p>
          <a:p>
            <a:pPr algn="ctr"/>
            <a:endParaRPr lang="en-IN" sz="3200" b="1" dirty="0">
              <a:solidFill>
                <a:schemeClr val="tx2">
                  <a:lumMod val="75000"/>
                </a:schemeClr>
              </a:solidFill>
              <a:latin typeface="Sylfaen"/>
            </a:endParaRPr>
          </a:p>
          <a:p>
            <a:pPr algn="just"/>
            <a:endParaRPr lang="en-IN" sz="2000" b="1" dirty="0">
              <a:solidFill>
                <a:schemeClr val="tx2">
                  <a:lumMod val="75000"/>
                </a:schemeClr>
              </a:solidFill>
              <a:latin typeface="Sylfaen"/>
            </a:endParaRPr>
          </a:p>
          <a:p>
            <a:pPr marL="447675" indent="-447675" algn="just">
              <a:buFont typeface="Wingdings"/>
              <a:buChar char="Ø"/>
            </a:pPr>
            <a:r>
              <a:rPr lang="en-IN" sz="2000" dirty="0">
                <a:solidFill>
                  <a:schemeClr val="tx2">
                    <a:lumMod val="75000"/>
                  </a:schemeClr>
                </a:solidFill>
                <a:latin typeface="Sylfaen"/>
              </a:rPr>
              <a:t>Matching the System logic with the applicable Business </a:t>
            </a:r>
            <a:r>
              <a:rPr lang="en-IN" sz="2000" dirty="0" smtClean="0">
                <a:solidFill>
                  <a:schemeClr val="tx2">
                    <a:lumMod val="75000"/>
                  </a:schemeClr>
                </a:solidFill>
                <a:latin typeface="Sylfaen"/>
              </a:rPr>
              <a:t>Logic</a:t>
            </a:r>
          </a:p>
          <a:p>
            <a:pPr marL="447675" indent="-447675" algn="just">
              <a:buFont typeface="Wingdings"/>
              <a:buChar char="Ø"/>
            </a:pPr>
            <a:endParaRPr lang="en-US" sz="2000" dirty="0">
              <a:solidFill>
                <a:schemeClr val="tx2">
                  <a:lumMod val="75000"/>
                </a:schemeClr>
              </a:solidFill>
              <a:latin typeface="Sylfaen"/>
            </a:endParaRPr>
          </a:p>
          <a:p>
            <a:pPr marL="447675" indent="-447675" algn="just">
              <a:buFont typeface="Wingdings"/>
              <a:buChar char="Ø"/>
            </a:pPr>
            <a:r>
              <a:rPr lang="en-IN" sz="2000" dirty="0">
                <a:solidFill>
                  <a:schemeClr val="tx2">
                    <a:lumMod val="75000"/>
                  </a:schemeClr>
                </a:solidFill>
                <a:latin typeface="Sylfaen"/>
              </a:rPr>
              <a:t>Details of areas automated and areas still covered manually, such </a:t>
            </a:r>
            <a:r>
              <a:rPr lang="en-IN" sz="2000" dirty="0" smtClean="0">
                <a:solidFill>
                  <a:schemeClr val="tx2">
                    <a:lumMod val="75000"/>
                  </a:schemeClr>
                </a:solidFill>
                <a:latin typeface="Sylfaen"/>
              </a:rPr>
              <a:t>as:</a:t>
            </a:r>
            <a:endParaRPr lang="en-US" sz="2000" dirty="0">
              <a:solidFill>
                <a:schemeClr val="tx2">
                  <a:lumMod val="75000"/>
                </a:schemeClr>
              </a:solidFill>
              <a:latin typeface="Sylfaen"/>
            </a:endParaRPr>
          </a:p>
          <a:p>
            <a:pPr marL="720725" indent="-273050" algn="just">
              <a:buFont typeface="Arial" pitchFamily="34" charset="0"/>
              <a:buChar char="•"/>
            </a:pPr>
            <a:r>
              <a:rPr lang="en-IN" sz="2000" dirty="0" smtClean="0">
                <a:solidFill>
                  <a:schemeClr val="tx2">
                    <a:lumMod val="75000"/>
                  </a:schemeClr>
                </a:solidFill>
                <a:latin typeface="Sylfaen"/>
              </a:rPr>
              <a:t>commitment </a:t>
            </a:r>
            <a:r>
              <a:rPr lang="en-IN" sz="2000" dirty="0">
                <a:solidFill>
                  <a:schemeClr val="tx2">
                    <a:lumMod val="75000"/>
                  </a:schemeClr>
                </a:solidFill>
                <a:latin typeface="Sylfaen"/>
              </a:rPr>
              <a:t>charges, </a:t>
            </a:r>
          </a:p>
          <a:p>
            <a:pPr marL="720725" indent="-273050" algn="just">
              <a:buFont typeface="Arial" pitchFamily="34" charset="0"/>
              <a:buChar char="•"/>
            </a:pPr>
            <a:r>
              <a:rPr lang="en-IN" sz="2000" dirty="0">
                <a:solidFill>
                  <a:schemeClr val="tx2">
                    <a:lumMod val="75000"/>
                  </a:schemeClr>
                </a:solidFill>
                <a:latin typeface="Sylfaen"/>
              </a:rPr>
              <a:t>processing charges, </a:t>
            </a:r>
          </a:p>
          <a:p>
            <a:pPr marL="720725" indent="-273050" algn="just">
              <a:buFont typeface="Arial" pitchFamily="34" charset="0"/>
              <a:buChar char="•"/>
            </a:pPr>
            <a:r>
              <a:rPr lang="en-IN" sz="2000" dirty="0">
                <a:solidFill>
                  <a:schemeClr val="tx2">
                    <a:lumMod val="75000"/>
                  </a:schemeClr>
                </a:solidFill>
                <a:latin typeface="Sylfaen"/>
              </a:rPr>
              <a:t>legal charges, </a:t>
            </a:r>
          </a:p>
          <a:p>
            <a:pPr marL="720725" indent="-273050" algn="just">
              <a:buFont typeface="Arial" pitchFamily="34" charset="0"/>
              <a:buChar char="•"/>
            </a:pPr>
            <a:r>
              <a:rPr lang="en-IN" sz="2000" dirty="0">
                <a:solidFill>
                  <a:schemeClr val="tx2">
                    <a:lumMod val="75000"/>
                  </a:schemeClr>
                </a:solidFill>
                <a:latin typeface="Sylfaen"/>
              </a:rPr>
              <a:t>unrecovered </a:t>
            </a:r>
            <a:r>
              <a:rPr lang="en-IN" sz="2000" dirty="0" smtClean="0">
                <a:solidFill>
                  <a:schemeClr val="tx2">
                    <a:lumMod val="75000"/>
                  </a:schemeClr>
                </a:solidFill>
                <a:latin typeface="Sylfaen"/>
              </a:rPr>
              <a:t>charges</a:t>
            </a:r>
          </a:p>
          <a:p>
            <a:pPr marL="720725" indent="-273050" algn="just">
              <a:buFont typeface="Arial" pitchFamily="34" charset="0"/>
              <a:buChar char="•"/>
            </a:pPr>
            <a:r>
              <a:rPr lang="en-IN" sz="2000" dirty="0" smtClean="0">
                <a:solidFill>
                  <a:schemeClr val="tx2">
                    <a:lumMod val="75000"/>
                  </a:schemeClr>
                </a:solidFill>
                <a:latin typeface="Sylfaen"/>
              </a:rPr>
              <a:t>Contingent liabilities</a:t>
            </a:r>
          </a:p>
          <a:p>
            <a:pPr marL="720725" indent="-273050" algn="just">
              <a:buFont typeface="Arial" pitchFamily="34" charset="0"/>
              <a:buChar char="•"/>
            </a:pPr>
            <a:endParaRPr lang="en-US" sz="2000" dirty="0">
              <a:solidFill>
                <a:schemeClr val="tx2">
                  <a:lumMod val="75000"/>
                </a:schemeClr>
              </a:solidFill>
              <a:latin typeface="Sylfaen"/>
            </a:endParaRPr>
          </a:p>
          <a:p>
            <a:pPr algn="just"/>
            <a:endParaRPr lang="en-IN" sz="2000" dirty="0">
              <a:solidFill>
                <a:schemeClr val="tx2">
                  <a:lumMod val="75000"/>
                </a:schemeClr>
              </a:solidFill>
            </a:endParaRPr>
          </a:p>
        </p:txBody>
      </p:sp>
    </p:spTree>
    <p:extLst>
      <p:ext uri="{BB962C8B-B14F-4D97-AF65-F5344CB8AC3E}">
        <p14:creationId xmlns:p14="http://schemas.microsoft.com/office/powerpoint/2010/main" val="148065134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5760" y="609600"/>
            <a:ext cx="8564880" cy="5201424"/>
          </a:xfrm>
          <a:prstGeom prst="rect">
            <a:avLst/>
          </a:prstGeom>
          <a:noFill/>
        </p:spPr>
        <p:txBody>
          <a:bodyPr wrap="square" rtlCol="0">
            <a:spAutoFit/>
          </a:bodyPr>
          <a:lstStyle/>
          <a:p>
            <a:pPr algn="ctr"/>
            <a:r>
              <a:rPr lang="en-IN" sz="3200" b="1" dirty="0" smtClean="0">
                <a:solidFill>
                  <a:schemeClr val="tx2">
                    <a:lumMod val="75000"/>
                  </a:schemeClr>
                </a:solidFill>
                <a:latin typeface="Sylfaen"/>
              </a:rPr>
              <a:t>Conclusion</a:t>
            </a:r>
          </a:p>
          <a:p>
            <a:pPr algn="ctr"/>
            <a:endParaRPr lang="en-IN" sz="2000" b="1" dirty="0">
              <a:solidFill>
                <a:schemeClr val="tx2">
                  <a:lumMod val="75000"/>
                </a:schemeClr>
              </a:solidFill>
              <a:latin typeface="Sylfaen"/>
            </a:endParaRPr>
          </a:p>
          <a:p>
            <a:pPr algn="just"/>
            <a:r>
              <a:rPr lang="en-IN" sz="2000" b="1" dirty="0">
                <a:solidFill>
                  <a:schemeClr val="tx2">
                    <a:lumMod val="75000"/>
                  </a:schemeClr>
                </a:solidFill>
                <a:latin typeface="Sylfaen"/>
              </a:rPr>
              <a:t>Views and Approach of the Government ( Owner)</a:t>
            </a:r>
            <a:endParaRPr lang="en-US" sz="2000" b="1" dirty="0">
              <a:solidFill>
                <a:schemeClr val="tx2">
                  <a:lumMod val="75000"/>
                </a:schemeClr>
              </a:solidFill>
              <a:latin typeface="Sylfaen"/>
            </a:endParaRPr>
          </a:p>
          <a:p>
            <a:pPr algn="just"/>
            <a:r>
              <a:rPr lang="en-IN" sz="2000" b="1" dirty="0">
                <a:solidFill>
                  <a:schemeClr val="tx2">
                    <a:lumMod val="75000"/>
                  </a:schemeClr>
                </a:solidFill>
                <a:latin typeface="Sylfaen"/>
              </a:rPr>
              <a:t>Economic Survey 2021 </a:t>
            </a:r>
            <a:endParaRPr lang="en-US" sz="2000" b="1" dirty="0">
              <a:solidFill>
                <a:schemeClr val="tx2">
                  <a:lumMod val="75000"/>
                </a:schemeClr>
              </a:solidFill>
              <a:latin typeface="Sylfaen"/>
            </a:endParaRPr>
          </a:p>
          <a:p>
            <a:pPr marL="355600" indent="-355600" algn="just">
              <a:buFont typeface="Wingdings"/>
              <a:buChar char="ü"/>
            </a:pPr>
            <a:r>
              <a:rPr lang="en-IN" sz="2000" dirty="0">
                <a:solidFill>
                  <a:schemeClr val="tx2">
                    <a:lumMod val="75000"/>
                  </a:schemeClr>
                </a:solidFill>
                <a:latin typeface="Sylfaen"/>
              </a:rPr>
              <a:t>Fresh Asset Quality Review Of Banks after the Covid-19-related regulatory forbearances are </a:t>
            </a:r>
            <a:r>
              <a:rPr lang="en-IN" sz="2000" dirty="0" smtClean="0">
                <a:solidFill>
                  <a:schemeClr val="tx2">
                    <a:lumMod val="75000"/>
                  </a:schemeClr>
                </a:solidFill>
                <a:latin typeface="Sylfaen"/>
              </a:rPr>
              <a:t>removed</a:t>
            </a:r>
          </a:p>
          <a:p>
            <a:pPr marL="355600" indent="-355600" algn="just">
              <a:buFont typeface="Wingdings"/>
              <a:buChar char="ü"/>
            </a:pPr>
            <a:endParaRPr lang="en-US" sz="2000" dirty="0">
              <a:solidFill>
                <a:schemeClr val="tx2">
                  <a:lumMod val="75000"/>
                </a:schemeClr>
              </a:solidFill>
              <a:latin typeface="Sylfaen"/>
            </a:endParaRPr>
          </a:p>
          <a:p>
            <a:pPr marL="355600" indent="-355600" algn="just">
              <a:buFont typeface="Wingdings"/>
              <a:buChar char="ü"/>
            </a:pPr>
            <a:r>
              <a:rPr lang="en-IN" sz="2000" dirty="0">
                <a:solidFill>
                  <a:schemeClr val="tx2">
                    <a:lumMod val="75000"/>
                  </a:schemeClr>
                </a:solidFill>
                <a:latin typeface="Sylfaen"/>
              </a:rPr>
              <a:t>Regulatory forbearance must be removed as the economy </a:t>
            </a:r>
            <a:r>
              <a:rPr lang="en-IN" sz="2000" dirty="0" smtClean="0">
                <a:solidFill>
                  <a:schemeClr val="tx2">
                    <a:lumMod val="75000"/>
                  </a:schemeClr>
                </a:solidFill>
                <a:latin typeface="Sylfaen"/>
              </a:rPr>
              <a:t>recovers</a:t>
            </a:r>
          </a:p>
          <a:p>
            <a:pPr marL="355600" indent="-355600" algn="just">
              <a:buFont typeface="Wingdings"/>
              <a:buChar char="ü"/>
            </a:pPr>
            <a:endParaRPr lang="en-US" sz="2000" dirty="0">
              <a:solidFill>
                <a:schemeClr val="tx2">
                  <a:lumMod val="75000"/>
                </a:schemeClr>
              </a:solidFill>
              <a:latin typeface="Sylfaen"/>
            </a:endParaRPr>
          </a:p>
          <a:p>
            <a:pPr marL="355600" indent="-355600" algn="just">
              <a:buFont typeface="Wingdings"/>
              <a:buChar char="ü"/>
            </a:pPr>
            <a:r>
              <a:rPr lang="en-IN" sz="2000" dirty="0">
                <a:solidFill>
                  <a:schemeClr val="tx2">
                    <a:lumMod val="75000"/>
                  </a:schemeClr>
                </a:solidFill>
                <a:latin typeface="Sylfaen"/>
              </a:rPr>
              <a:t>Reserve Bank of India to do a complete clean-up exercise of bank balance sheets after granting every regulatory </a:t>
            </a:r>
            <a:r>
              <a:rPr lang="en-IN" sz="2000" dirty="0" smtClean="0">
                <a:solidFill>
                  <a:schemeClr val="tx2">
                    <a:lumMod val="75000"/>
                  </a:schemeClr>
                </a:solidFill>
                <a:latin typeface="Sylfaen"/>
              </a:rPr>
              <a:t>forbearance</a:t>
            </a:r>
          </a:p>
          <a:p>
            <a:pPr marL="355600" indent="-355600" algn="just">
              <a:buFont typeface="Wingdings"/>
              <a:buChar char="ü"/>
            </a:pPr>
            <a:endParaRPr lang="en-US" sz="2000" dirty="0">
              <a:solidFill>
                <a:schemeClr val="tx2">
                  <a:lumMod val="75000"/>
                </a:schemeClr>
              </a:solidFill>
              <a:latin typeface="Sylfaen"/>
            </a:endParaRPr>
          </a:p>
          <a:p>
            <a:pPr marL="355600" indent="-355600" algn="just">
              <a:buFont typeface="Wingdings"/>
              <a:buChar char="ü"/>
            </a:pPr>
            <a:r>
              <a:rPr lang="en-IN" sz="2000" dirty="0">
                <a:solidFill>
                  <a:schemeClr val="tx2">
                    <a:lumMod val="75000"/>
                  </a:schemeClr>
                </a:solidFill>
                <a:latin typeface="Sylfaen"/>
              </a:rPr>
              <a:t>2016 AQR impaired </a:t>
            </a:r>
            <a:r>
              <a:rPr lang="en-IN" sz="2000" dirty="0" smtClean="0">
                <a:solidFill>
                  <a:schemeClr val="tx2">
                    <a:lumMod val="75000"/>
                  </a:schemeClr>
                </a:solidFill>
                <a:latin typeface="Sylfaen"/>
              </a:rPr>
              <a:t>the </a:t>
            </a:r>
            <a:r>
              <a:rPr lang="en-IN" sz="2000" dirty="0">
                <a:solidFill>
                  <a:schemeClr val="tx2">
                    <a:lumMod val="75000"/>
                  </a:schemeClr>
                </a:solidFill>
                <a:latin typeface="Sylfaen"/>
              </a:rPr>
              <a:t>problems in the banking sector </a:t>
            </a:r>
            <a:endParaRPr lang="en-IN" sz="2000" dirty="0" smtClean="0">
              <a:solidFill>
                <a:schemeClr val="tx2">
                  <a:lumMod val="75000"/>
                </a:schemeClr>
              </a:solidFill>
              <a:latin typeface="Sylfaen"/>
            </a:endParaRPr>
          </a:p>
          <a:p>
            <a:pPr marL="355600" indent="-355600" algn="just">
              <a:buFont typeface="Wingdings"/>
              <a:buChar char="ü"/>
            </a:pPr>
            <a:endParaRPr lang="en-US" sz="2000" dirty="0">
              <a:solidFill>
                <a:schemeClr val="tx2">
                  <a:lumMod val="75000"/>
                </a:schemeClr>
              </a:solidFill>
              <a:latin typeface="Sylfaen"/>
            </a:endParaRPr>
          </a:p>
          <a:p>
            <a:pPr marL="355600" indent="-355600" algn="just">
              <a:buFont typeface="Wingdings"/>
              <a:buChar char="ü"/>
            </a:pPr>
            <a:r>
              <a:rPr lang="en-IN" sz="2000" dirty="0">
                <a:solidFill>
                  <a:schemeClr val="tx2">
                    <a:lumMod val="75000"/>
                  </a:schemeClr>
                </a:solidFill>
                <a:latin typeface="Sylfaen"/>
              </a:rPr>
              <a:t>Problem of asymmetric information between the regulator and the banks. Gets accentuated during the forbearance </a:t>
            </a:r>
            <a:r>
              <a:rPr lang="en-IN" sz="2000" dirty="0" smtClean="0">
                <a:solidFill>
                  <a:schemeClr val="tx2">
                    <a:lumMod val="75000"/>
                  </a:schemeClr>
                </a:solidFill>
                <a:latin typeface="Sylfaen"/>
              </a:rPr>
              <a:t>regime</a:t>
            </a:r>
          </a:p>
        </p:txBody>
      </p:sp>
    </p:spTree>
    <p:extLst>
      <p:ext uri="{BB962C8B-B14F-4D97-AF65-F5344CB8AC3E}">
        <p14:creationId xmlns:p14="http://schemas.microsoft.com/office/powerpoint/2010/main" val="148065134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457200"/>
            <a:ext cx="8305800" cy="5940088"/>
          </a:xfrm>
          <a:prstGeom prst="rect">
            <a:avLst/>
          </a:prstGeom>
          <a:noFill/>
        </p:spPr>
        <p:txBody>
          <a:bodyPr wrap="square" rtlCol="0">
            <a:spAutoFit/>
          </a:bodyPr>
          <a:lstStyle/>
          <a:p>
            <a:pPr algn="r"/>
            <a:r>
              <a:rPr lang="en-IN" sz="2000" b="1" dirty="0" smtClean="0">
                <a:solidFill>
                  <a:schemeClr val="tx2">
                    <a:lumMod val="75000"/>
                  </a:schemeClr>
                </a:solidFill>
                <a:latin typeface="Sylfaen"/>
              </a:rPr>
              <a:t>Contd…</a:t>
            </a:r>
            <a:endParaRPr lang="en-IN" sz="2000" b="1" dirty="0">
              <a:solidFill>
                <a:schemeClr val="tx2">
                  <a:lumMod val="75000"/>
                </a:schemeClr>
              </a:solidFill>
              <a:latin typeface="Sylfaen"/>
            </a:endParaRPr>
          </a:p>
          <a:p>
            <a:pPr marL="355600" indent="-355600" algn="just">
              <a:buFont typeface="Wingdings"/>
              <a:buChar char="ü"/>
            </a:pPr>
            <a:endParaRPr lang="en-IN" sz="2000" dirty="0" smtClean="0">
              <a:solidFill>
                <a:schemeClr val="tx2">
                  <a:lumMod val="75000"/>
                </a:schemeClr>
              </a:solidFill>
              <a:latin typeface="Sylfaen"/>
            </a:endParaRPr>
          </a:p>
          <a:p>
            <a:pPr marL="355600" indent="-355600" algn="just">
              <a:buFont typeface="Wingdings"/>
              <a:buChar char="ü"/>
            </a:pPr>
            <a:r>
              <a:rPr lang="en-IN" sz="2000" dirty="0" smtClean="0">
                <a:solidFill>
                  <a:schemeClr val="tx2">
                    <a:lumMod val="75000"/>
                  </a:schemeClr>
                </a:solidFill>
                <a:latin typeface="Sylfaen"/>
              </a:rPr>
              <a:t>Banking </a:t>
            </a:r>
            <a:r>
              <a:rPr lang="en-IN" sz="2000" dirty="0">
                <a:solidFill>
                  <a:schemeClr val="tx2">
                    <a:lumMod val="75000"/>
                  </a:schemeClr>
                </a:solidFill>
                <a:latin typeface="Sylfaen"/>
              </a:rPr>
              <a:t>regulator should strengthen its early warning signal systems to figure out cracks in bank balance sheets early on</a:t>
            </a:r>
          </a:p>
          <a:p>
            <a:pPr marL="355600" indent="-355600" algn="just">
              <a:buFont typeface="Wingdings"/>
              <a:buChar char="ü"/>
            </a:pPr>
            <a:endParaRPr lang="en-IN" sz="2000" dirty="0" smtClean="0">
              <a:solidFill>
                <a:schemeClr val="tx2">
                  <a:lumMod val="75000"/>
                </a:schemeClr>
              </a:solidFill>
              <a:latin typeface="Sylfaen"/>
            </a:endParaRPr>
          </a:p>
          <a:p>
            <a:pPr marL="355600" indent="-355600" algn="just">
              <a:buFont typeface="Wingdings"/>
              <a:buChar char="ü"/>
            </a:pPr>
            <a:r>
              <a:rPr lang="en-IN" sz="2000" dirty="0" smtClean="0">
                <a:solidFill>
                  <a:schemeClr val="tx2">
                    <a:lumMod val="75000"/>
                  </a:schemeClr>
                </a:solidFill>
                <a:latin typeface="Sylfaen"/>
              </a:rPr>
              <a:t>The </a:t>
            </a:r>
            <a:r>
              <a:rPr lang="en-IN" sz="2000" dirty="0">
                <a:solidFill>
                  <a:schemeClr val="tx2">
                    <a:lumMod val="75000"/>
                  </a:schemeClr>
                </a:solidFill>
                <a:latin typeface="Sylfaen"/>
              </a:rPr>
              <a:t>asset quality review must account for all the creative ways in which banks can ever- green their loans</a:t>
            </a:r>
          </a:p>
          <a:p>
            <a:pPr marL="355600" indent="-355600" algn="just">
              <a:buFont typeface="Wingdings"/>
              <a:buChar char="ü"/>
            </a:pPr>
            <a:endParaRPr lang="en-IN" sz="2000" dirty="0" smtClean="0">
              <a:solidFill>
                <a:schemeClr val="tx2">
                  <a:lumMod val="75000"/>
                </a:schemeClr>
              </a:solidFill>
              <a:latin typeface="Sylfaen"/>
            </a:endParaRPr>
          </a:p>
          <a:p>
            <a:pPr marL="355600" indent="-355600" algn="just">
              <a:buFont typeface="Wingdings"/>
              <a:buChar char="ü"/>
            </a:pPr>
            <a:r>
              <a:rPr lang="en-IN" sz="2000" dirty="0" smtClean="0">
                <a:solidFill>
                  <a:schemeClr val="tx2">
                    <a:lumMod val="75000"/>
                  </a:schemeClr>
                </a:solidFill>
                <a:latin typeface="Sylfaen"/>
              </a:rPr>
              <a:t>Advance </a:t>
            </a:r>
            <a:r>
              <a:rPr lang="en-IN" sz="2000" dirty="0">
                <a:solidFill>
                  <a:schemeClr val="tx2">
                    <a:lumMod val="75000"/>
                  </a:schemeClr>
                </a:solidFill>
                <a:latin typeface="Sylfaen"/>
              </a:rPr>
              <a:t>warning signals needs to be more equipped in the early detection of fault lines and must expand the toolkit of ex-ante remedial </a:t>
            </a:r>
            <a:r>
              <a:rPr lang="en-IN" sz="2000" dirty="0" smtClean="0">
                <a:solidFill>
                  <a:schemeClr val="tx2">
                    <a:lumMod val="75000"/>
                  </a:schemeClr>
                </a:solidFill>
                <a:latin typeface="Sylfaen"/>
              </a:rPr>
              <a:t>measures</a:t>
            </a:r>
          </a:p>
          <a:p>
            <a:pPr marL="355600" indent="-355600" algn="just">
              <a:buFont typeface="Wingdings"/>
              <a:buChar char="ü"/>
            </a:pPr>
            <a:endParaRPr lang="en-US" sz="2000" dirty="0">
              <a:solidFill>
                <a:schemeClr val="tx2">
                  <a:lumMod val="75000"/>
                </a:schemeClr>
              </a:solidFill>
              <a:latin typeface="Sylfaen"/>
            </a:endParaRPr>
          </a:p>
          <a:p>
            <a:pPr marL="355600" indent="-355600" algn="just">
              <a:buFont typeface="Wingdings"/>
              <a:buChar char="ü"/>
            </a:pPr>
            <a:r>
              <a:rPr lang="en-IN" sz="2000" dirty="0">
                <a:solidFill>
                  <a:schemeClr val="tx2">
                    <a:lumMod val="75000"/>
                  </a:schemeClr>
                </a:solidFill>
                <a:latin typeface="Sylfaen"/>
              </a:rPr>
              <a:t>The RBI had discontinued all forms of forbearance given to banks in the latter half of 2015 and launched an asset quality review to know the exact amount of bad loans present in the banking </a:t>
            </a:r>
            <a:r>
              <a:rPr lang="en-IN" sz="2000" dirty="0" smtClean="0">
                <a:solidFill>
                  <a:schemeClr val="tx2">
                    <a:lumMod val="75000"/>
                  </a:schemeClr>
                </a:solidFill>
                <a:latin typeface="Sylfaen"/>
              </a:rPr>
              <a:t>system</a:t>
            </a:r>
          </a:p>
          <a:p>
            <a:pPr marL="355600" indent="-355600" algn="just">
              <a:buFont typeface="Wingdings"/>
              <a:buChar char="ü"/>
            </a:pPr>
            <a:endParaRPr lang="en-US" sz="2000" dirty="0">
              <a:solidFill>
                <a:schemeClr val="tx2">
                  <a:lumMod val="75000"/>
                </a:schemeClr>
              </a:solidFill>
              <a:latin typeface="Sylfaen"/>
            </a:endParaRPr>
          </a:p>
          <a:p>
            <a:pPr marL="355600" indent="-355600" algn="just">
              <a:buFont typeface="Wingdings"/>
              <a:buChar char="ü"/>
            </a:pPr>
            <a:r>
              <a:rPr lang="en-IN" sz="2000" dirty="0">
                <a:solidFill>
                  <a:schemeClr val="tx2">
                    <a:lumMod val="75000"/>
                  </a:schemeClr>
                </a:solidFill>
                <a:latin typeface="Sylfaen"/>
              </a:rPr>
              <a:t>NPAs increased from 4.3% in 2014-15 to 7.5% in 2015-16 and peaked at 11.2% in </a:t>
            </a:r>
            <a:r>
              <a:rPr lang="en-IN" sz="2000" dirty="0" smtClean="0">
                <a:solidFill>
                  <a:schemeClr val="tx2">
                    <a:lumMod val="75000"/>
                  </a:schemeClr>
                </a:solidFill>
                <a:latin typeface="Sylfaen"/>
              </a:rPr>
              <a:t>2017-18</a:t>
            </a:r>
          </a:p>
          <a:p>
            <a:pPr marL="355600" indent="-355600" algn="just">
              <a:buFont typeface="Wingdings"/>
              <a:buChar char="ü"/>
            </a:pPr>
            <a:endParaRPr lang="en-US" sz="2000" dirty="0">
              <a:solidFill>
                <a:schemeClr val="tx2">
                  <a:lumMod val="75000"/>
                </a:schemeClr>
              </a:solidFill>
              <a:latin typeface="Sylfaen"/>
            </a:endParaRPr>
          </a:p>
        </p:txBody>
      </p:sp>
    </p:spTree>
    <p:extLst>
      <p:ext uri="{BB962C8B-B14F-4D97-AF65-F5344CB8AC3E}">
        <p14:creationId xmlns:p14="http://schemas.microsoft.com/office/powerpoint/2010/main" val="148065134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457200"/>
            <a:ext cx="8305800" cy="3785652"/>
          </a:xfrm>
          <a:prstGeom prst="rect">
            <a:avLst/>
          </a:prstGeom>
          <a:noFill/>
        </p:spPr>
        <p:txBody>
          <a:bodyPr wrap="square" rtlCol="0">
            <a:spAutoFit/>
          </a:bodyPr>
          <a:lstStyle/>
          <a:p>
            <a:pPr algn="r"/>
            <a:r>
              <a:rPr lang="en-US" sz="2000" b="1" dirty="0" err="1" smtClean="0">
                <a:solidFill>
                  <a:schemeClr val="tx2">
                    <a:lumMod val="75000"/>
                  </a:schemeClr>
                </a:solidFill>
                <a:latin typeface="Sylfaen"/>
              </a:rPr>
              <a:t>Contd</a:t>
            </a:r>
            <a:r>
              <a:rPr lang="en-US" sz="2000" b="1" dirty="0" smtClean="0">
                <a:solidFill>
                  <a:schemeClr val="tx2">
                    <a:lumMod val="75000"/>
                  </a:schemeClr>
                </a:solidFill>
                <a:latin typeface="Sylfaen"/>
              </a:rPr>
              <a:t>…</a:t>
            </a:r>
            <a:endParaRPr lang="en-US" sz="2000" b="1" dirty="0">
              <a:solidFill>
                <a:schemeClr val="tx2">
                  <a:lumMod val="75000"/>
                </a:schemeClr>
              </a:solidFill>
              <a:latin typeface="Sylfaen"/>
            </a:endParaRPr>
          </a:p>
          <a:p>
            <a:pPr marL="355600" indent="-355600" algn="just">
              <a:buFont typeface="Wingdings"/>
              <a:buChar char="ü"/>
            </a:pPr>
            <a:endParaRPr lang="en-IN" sz="2000" dirty="0">
              <a:solidFill>
                <a:schemeClr val="tx2">
                  <a:lumMod val="75000"/>
                </a:schemeClr>
              </a:solidFill>
              <a:latin typeface="Sylfaen"/>
            </a:endParaRPr>
          </a:p>
          <a:p>
            <a:pPr marL="355600" indent="-355600" algn="just">
              <a:buFont typeface="Wingdings"/>
              <a:buChar char="ü"/>
            </a:pPr>
            <a:endParaRPr lang="en-IN" sz="2000" dirty="0" smtClean="0">
              <a:solidFill>
                <a:schemeClr val="tx2">
                  <a:lumMod val="75000"/>
                </a:schemeClr>
              </a:solidFill>
              <a:latin typeface="Sylfaen"/>
            </a:endParaRPr>
          </a:p>
          <a:p>
            <a:pPr marL="355600" indent="-355600" algn="just">
              <a:buFont typeface="Wingdings"/>
              <a:buChar char="ü"/>
            </a:pPr>
            <a:r>
              <a:rPr lang="en-IN" sz="2000" dirty="0" smtClean="0">
                <a:solidFill>
                  <a:schemeClr val="tx2">
                    <a:lumMod val="75000"/>
                  </a:schemeClr>
                </a:solidFill>
                <a:latin typeface="Sylfaen"/>
              </a:rPr>
              <a:t>All </a:t>
            </a:r>
            <a:r>
              <a:rPr lang="en-IN" sz="2000" dirty="0">
                <a:solidFill>
                  <a:schemeClr val="tx2">
                    <a:lumMod val="75000"/>
                  </a:schemeClr>
                </a:solidFill>
                <a:latin typeface="Sylfaen"/>
              </a:rPr>
              <a:t>regulatory forbearance  to be withdrawn after the intended objective is  </a:t>
            </a:r>
            <a:r>
              <a:rPr lang="en-IN" sz="2000" dirty="0" smtClean="0">
                <a:solidFill>
                  <a:schemeClr val="tx2">
                    <a:lumMod val="75000"/>
                  </a:schemeClr>
                </a:solidFill>
                <a:latin typeface="Sylfaen"/>
              </a:rPr>
              <a:t>achieved</a:t>
            </a:r>
          </a:p>
          <a:p>
            <a:pPr marL="355600" indent="-355600" algn="just">
              <a:buFont typeface="Wingdings"/>
              <a:buChar char="ü"/>
            </a:pPr>
            <a:endParaRPr lang="en-US" sz="2000" dirty="0">
              <a:solidFill>
                <a:schemeClr val="tx2">
                  <a:lumMod val="75000"/>
                </a:schemeClr>
              </a:solidFill>
              <a:latin typeface="Sylfaen"/>
            </a:endParaRPr>
          </a:p>
          <a:p>
            <a:pPr marL="355600" indent="-355600" algn="just">
              <a:buFont typeface="Wingdings"/>
              <a:buChar char="ü"/>
            </a:pPr>
            <a:r>
              <a:rPr lang="en-IN" sz="2000" dirty="0">
                <a:solidFill>
                  <a:schemeClr val="tx2">
                    <a:lumMod val="75000"/>
                  </a:schemeClr>
                </a:solidFill>
                <a:latin typeface="Sylfaen"/>
              </a:rPr>
              <a:t>Forbearance represents emergency medicine to be discontinued at the first opportunity when the economy exhibits recovery, not a staple diet that gets continued for </a:t>
            </a:r>
            <a:r>
              <a:rPr lang="en-IN" sz="2000" dirty="0" smtClean="0">
                <a:solidFill>
                  <a:schemeClr val="tx2">
                    <a:lumMod val="75000"/>
                  </a:schemeClr>
                </a:solidFill>
                <a:latin typeface="Sylfaen"/>
              </a:rPr>
              <a:t>years</a:t>
            </a:r>
          </a:p>
          <a:p>
            <a:pPr marL="355600" indent="-355600" algn="just">
              <a:buFont typeface="Wingdings"/>
              <a:buChar char="ü"/>
            </a:pPr>
            <a:endParaRPr lang="en-US" sz="2000" dirty="0">
              <a:solidFill>
                <a:schemeClr val="tx2">
                  <a:lumMod val="75000"/>
                </a:schemeClr>
              </a:solidFill>
              <a:latin typeface="Sylfaen"/>
            </a:endParaRPr>
          </a:p>
          <a:p>
            <a:pPr marL="355600" indent="-355600" algn="just">
              <a:buFont typeface="Wingdings"/>
              <a:buChar char="ü"/>
            </a:pPr>
            <a:r>
              <a:rPr lang="en-IN" sz="2000" dirty="0">
                <a:solidFill>
                  <a:schemeClr val="tx2">
                    <a:lumMod val="75000"/>
                  </a:schemeClr>
                </a:solidFill>
                <a:latin typeface="Sylfaen"/>
              </a:rPr>
              <a:t>Prolonged forbearance is likely to sow the seeds of a much deeper crisis</a:t>
            </a:r>
            <a:endParaRPr lang="en-US" sz="2000" dirty="0">
              <a:solidFill>
                <a:schemeClr val="tx2">
                  <a:lumMod val="75000"/>
                </a:schemeClr>
              </a:solidFill>
              <a:latin typeface="Sylfaen"/>
            </a:endParaRPr>
          </a:p>
          <a:p>
            <a:pPr marL="355600" indent="-355600" algn="just">
              <a:buFont typeface="Wingdings"/>
              <a:buChar char="ü"/>
            </a:pPr>
            <a:endParaRPr lang="en-US" sz="2000" dirty="0">
              <a:solidFill>
                <a:schemeClr val="tx2">
                  <a:lumMod val="75000"/>
                </a:schemeClr>
              </a:solidFill>
              <a:latin typeface="Sylfaen"/>
            </a:endParaRPr>
          </a:p>
        </p:txBody>
      </p:sp>
    </p:spTree>
    <p:extLst>
      <p:ext uri="{BB962C8B-B14F-4D97-AF65-F5344CB8AC3E}">
        <p14:creationId xmlns:p14="http://schemas.microsoft.com/office/powerpoint/2010/main" val="5442954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81000"/>
            <a:ext cx="8458199" cy="5632311"/>
          </a:xfrm>
          <a:prstGeom prst="rect">
            <a:avLst/>
          </a:prstGeom>
          <a:noFill/>
        </p:spPr>
        <p:txBody>
          <a:bodyPr wrap="square" rtlCol="0">
            <a:spAutoFit/>
          </a:bodyPr>
          <a:lstStyle/>
          <a:p>
            <a:pPr lvl="0" algn="r"/>
            <a:r>
              <a:rPr lang="en-IN" sz="2000" b="1" dirty="0" smtClean="0">
                <a:solidFill>
                  <a:schemeClr val="tx2">
                    <a:lumMod val="75000"/>
                  </a:schemeClr>
                </a:solidFill>
                <a:latin typeface="Sylfaen" pitchFamily="18" charset="0"/>
              </a:rPr>
              <a:t>Contd…</a:t>
            </a:r>
          </a:p>
          <a:p>
            <a:pPr lvl="0"/>
            <a:endParaRPr lang="en-IN" sz="2000" b="1" dirty="0" smtClean="0">
              <a:solidFill>
                <a:schemeClr val="tx2">
                  <a:lumMod val="75000"/>
                </a:schemeClr>
              </a:solidFill>
              <a:latin typeface="Sylfaen" pitchFamily="18" charset="0"/>
            </a:endParaRPr>
          </a:p>
          <a:p>
            <a:pPr marL="342900" lvl="0" indent="-342900">
              <a:buFont typeface="Wingdings" pitchFamily="2" charset="2"/>
              <a:buChar char="Ø"/>
            </a:pPr>
            <a:r>
              <a:rPr lang="en-IN" sz="2000" b="1" dirty="0" smtClean="0">
                <a:solidFill>
                  <a:schemeClr val="tx2">
                    <a:lumMod val="75000"/>
                  </a:schemeClr>
                </a:solidFill>
                <a:latin typeface="Sylfaen" pitchFamily="18" charset="0"/>
              </a:rPr>
              <a:t>The </a:t>
            </a:r>
            <a:r>
              <a:rPr lang="en-IN" sz="2000" b="1" dirty="0">
                <a:solidFill>
                  <a:schemeClr val="tx2">
                    <a:lumMod val="75000"/>
                  </a:schemeClr>
                </a:solidFill>
                <a:latin typeface="Sylfaen" pitchFamily="18" charset="0"/>
              </a:rPr>
              <a:t>Economic Survey 2021</a:t>
            </a:r>
            <a:r>
              <a:rPr lang="en-IN" sz="2000" b="1" dirty="0" smtClean="0">
                <a:solidFill>
                  <a:schemeClr val="tx2">
                    <a:lumMod val="75000"/>
                  </a:schemeClr>
                </a:solidFill>
                <a:latin typeface="Sylfaen" pitchFamily="18" charset="0"/>
              </a:rPr>
              <a:t>:</a:t>
            </a:r>
          </a:p>
          <a:p>
            <a:pPr marL="342900" lvl="0" indent="-342900">
              <a:buFont typeface="Wingdings" pitchFamily="2" charset="2"/>
              <a:buChar char="Ø"/>
            </a:pPr>
            <a:endParaRPr lang="en-IN" sz="2000" dirty="0">
              <a:solidFill>
                <a:schemeClr val="tx2">
                  <a:lumMod val="75000"/>
                </a:schemeClr>
              </a:solidFill>
              <a:latin typeface="Sylfaen" pitchFamily="18" charset="0"/>
            </a:endParaRPr>
          </a:p>
          <a:p>
            <a:pPr marL="630238" lvl="0" indent="-274638" algn="just">
              <a:buFont typeface="Arial" pitchFamily="34" charset="0"/>
              <a:buChar char="•"/>
            </a:pPr>
            <a:r>
              <a:rPr lang="en-IN" sz="2000" dirty="0">
                <a:solidFill>
                  <a:schemeClr val="tx2">
                    <a:lumMod val="75000"/>
                  </a:schemeClr>
                </a:solidFill>
                <a:latin typeface="Sylfaen" pitchFamily="18" charset="0"/>
              </a:rPr>
              <a:t>Called for an Asset Quality Review (AQR) for banks after the COVID-19-related forbearance is </a:t>
            </a:r>
            <a:r>
              <a:rPr lang="en-IN" sz="2000" dirty="0" smtClean="0">
                <a:solidFill>
                  <a:schemeClr val="tx2">
                    <a:lumMod val="75000"/>
                  </a:schemeClr>
                </a:solidFill>
                <a:latin typeface="Sylfaen" pitchFamily="18" charset="0"/>
              </a:rPr>
              <a:t>removed</a:t>
            </a:r>
          </a:p>
          <a:p>
            <a:pPr marL="630238" lvl="0" indent="-274638" algn="just">
              <a:buFont typeface="Arial" pitchFamily="34" charset="0"/>
              <a:buChar char="•"/>
            </a:pPr>
            <a:endParaRPr lang="en-IN" sz="2000" dirty="0">
              <a:solidFill>
                <a:schemeClr val="tx2">
                  <a:lumMod val="75000"/>
                </a:schemeClr>
              </a:solidFill>
              <a:latin typeface="Sylfaen" pitchFamily="18" charset="0"/>
            </a:endParaRPr>
          </a:p>
          <a:p>
            <a:pPr marL="630238" lvl="0" indent="-274638" algn="just">
              <a:buFont typeface="Arial" pitchFamily="34" charset="0"/>
              <a:buChar char="•"/>
            </a:pPr>
            <a:r>
              <a:rPr lang="en-IN" sz="2000" i="1" dirty="0">
                <a:solidFill>
                  <a:schemeClr val="tx2">
                    <a:lumMod val="75000"/>
                  </a:schemeClr>
                </a:solidFill>
                <a:latin typeface="Sylfaen" pitchFamily="18" charset="0"/>
              </a:rPr>
              <a:t>Forbearance represents emergency medicine that should be discontinued at the first opportunity when the economy exhibits recovery, not a staple diet that gets continued for </a:t>
            </a:r>
            <a:r>
              <a:rPr lang="en-IN" sz="2000" i="1" dirty="0" smtClean="0">
                <a:solidFill>
                  <a:schemeClr val="tx2">
                    <a:lumMod val="75000"/>
                  </a:schemeClr>
                </a:solidFill>
                <a:latin typeface="Sylfaen" pitchFamily="18" charset="0"/>
              </a:rPr>
              <a:t>years.</a:t>
            </a:r>
          </a:p>
          <a:p>
            <a:pPr marL="342900" lvl="0" indent="-342900" algn="just">
              <a:buFont typeface="Arial" pitchFamily="34" charset="0"/>
              <a:buChar char="•"/>
            </a:pPr>
            <a:endParaRPr lang="en-IN" sz="2000" i="1" dirty="0">
              <a:solidFill>
                <a:schemeClr val="tx2">
                  <a:lumMod val="75000"/>
                </a:schemeClr>
              </a:solidFill>
              <a:latin typeface="Sylfaen" pitchFamily="18" charset="0"/>
            </a:endParaRPr>
          </a:p>
          <a:p>
            <a:pPr marL="457200" lvl="0" indent="-457200">
              <a:buFont typeface="Wingdings" pitchFamily="2" charset="2"/>
              <a:buChar char="Ø"/>
            </a:pPr>
            <a:r>
              <a:rPr lang="en-US" sz="2000" b="1" dirty="0">
                <a:solidFill>
                  <a:schemeClr val="tx2">
                    <a:lumMod val="75000"/>
                  </a:schemeClr>
                </a:solidFill>
                <a:latin typeface="Sylfaen" pitchFamily="18" charset="0"/>
              </a:rPr>
              <a:t>Financial Stability Report (FSR) released by the RBI in January 2021:</a:t>
            </a:r>
            <a:endParaRPr lang="en-IN" sz="2000" dirty="0">
              <a:solidFill>
                <a:schemeClr val="tx2">
                  <a:lumMod val="75000"/>
                </a:schemeClr>
              </a:solidFill>
              <a:latin typeface="Sylfaen" pitchFamily="18" charset="0"/>
            </a:endParaRPr>
          </a:p>
          <a:p>
            <a:pPr marL="342900" lvl="0" indent="-342900">
              <a:buFont typeface="Wingdings" pitchFamily="2" charset="2"/>
              <a:buChar char="Ø"/>
            </a:pPr>
            <a:endParaRPr lang="en-US" sz="2000" dirty="0">
              <a:solidFill>
                <a:schemeClr val="tx2">
                  <a:lumMod val="75000"/>
                </a:schemeClr>
              </a:solidFill>
              <a:latin typeface="Sylfaen" pitchFamily="18" charset="0"/>
            </a:endParaRPr>
          </a:p>
          <a:p>
            <a:pPr marL="630238" lvl="0" indent="-274638" algn="just">
              <a:buFont typeface="Arial" pitchFamily="34" charset="0"/>
              <a:buChar char="•"/>
            </a:pPr>
            <a:r>
              <a:rPr lang="en-US" sz="2000" dirty="0">
                <a:solidFill>
                  <a:schemeClr val="tx2">
                    <a:lumMod val="75000"/>
                  </a:schemeClr>
                </a:solidFill>
                <a:latin typeface="Sylfaen" pitchFamily="18" charset="0"/>
              </a:rPr>
              <a:t>Under the baseline stress scenario, gross non-performing assets (GNPAs) of all banks may rise to a 22 years high of 13.5 per cent by September 2021, from 7.5 per cent in September 2020</a:t>
            </a:r>
          </a:p>
          <a:p>
            <a:pPr marL="342900" lvl="0" indent="-342900" algn="just">
              <a:buFont typeface="Arial" pitchFamily="34" charset="0"/>
              <a:buChar char="•"/>
            </a:pPr>
            <a:endParaRPr lang="en-IN" sz="2000" i="1" dirty="0" smtClean="0">
              <a:solidFill>
                <a:schemeClr val="tx2">
                  <a:lumMod val="75000"/>
                </a:schemeClr>
              </a:solidFill>
              <a:latin typeface="Sylfaen" pitchFamily="18" charset="0"/>
            </a:endParaRPr>
          </a:p>
          <a:p>
            <a:pPr marL="342900" lvl="0" indent="-342900">
              <a:buFont typeface="Arial" pitchFamily="34" charset="0"/>
              <a:buChar char="•"/>
            </a:pPr>
            <a:endParaRPr lang="en-IN" sz="2000" dirty="0">
              <a:solidFill>
                <a:schemeClr val="tx2">
                  <a:lumMod val="75000"/>
                </a:schemeClr>
              </a:solidFill>
              <a:latin typeface="Sylfaen" pitchFamily="18" charset="0"/>
            </a:endParaRPr>
          </a:p>
        </p:txBody>
      </p:sp>
    </p:spTree>
    <p:extLst>
      <p:ext uri="{BB962C8B-B14F-4D97-AF65-F5344CB8AC3E}">
        <p14:creationId xmlns:p14="http://schemas.microsoft.com/office/powerpoint/2010/main" val="299607417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5500" y="990600"/>
            <a:ext cx="7666973" cy="4801314"/>
          </a:xfrm>
          <a:prstGeom prst="rect">
            <a:avLst/>
          </a:prstGeom>
          <a:noFill/>
        </p:spPr>
        <p:txBody>
          <a:bodyPr wrap="square" rtlCol="0">
            <a:spAutoFit/>
          </a:bodyPr>
          <a:lstStyle/>
          <a:p>
            <a:pPr algn="ctr">
              <a:lnSpc>
                <a:spcPct val="150000"/>
              </a:lnSpc>
            </a:pPr>
            <a:r>
              <a:rPr lang="en-IN" sz="3200" b="1" dirty="0" smtClean="0">
                <a:solidFill>
                  <a:schemeClr val="tx2">
                    <a:lumMod val="75000"/>
                  </a:schemeClr>
                </a:solidFill>
                <a:latin typeface="Trebuchet MS" panose="020B0603020202020204" pitchFamily="34" charset="0"/>
              </a:rPr>
              <a:t>AUDITORS’ DHARMA</a:t>
            </a:r>
          </a:p>
          <a:p>
            <a:pPr algn="ctr">
              <a:lnSpc>
                <a:spcPct val="150000"/>
              </a:lnSpc>
            </a:pPr>
            <a:r>
              <a:rPr lang="en-IN" sz="2600" dirty="0" smtClean="0">
                <a:solidFill>
                  <a:schemeClr val="tx2">
                    <a:lumMod val="75000"/>
                  </a:schemeClr>
                </a:solidFill>
                <a:latin typeface="Trebuchet MS" panose="020B0603020202020204" pitchFamily="34" charset="0"/>
              </a:rPr>
              <a:t>Help </a:t>
            </a:r>
            <a:r>
              <a:rPr lang="en-IN" sz="2600" dirty="0">
                <a:solidFill>
                  <a:schemeClr val="tx2">
                    <a:lumMod val="75000"/>
                  </a:schemeClr>
                </a:solidFill>
                <a:latin typeface="Trebuchet MS" panose="020B0603020202020204" pitchFamily="34" charset="0"/>
              </a:rPr>
              <a:t>the </a:t>
            </a:r>
            <a:r>
              <a:rPr lang="en-IN" sz="2600" dirty="0" smtClean="0">
                <a:solidFill>
                  <a:schemeClr val="tx2">
                    <a:lumMod val="75000"/>
                  </a:schemeClr>
                </a:solidFill>
                <a:latin typeface="Trebuchet MS" panose="020B0603020202020204" pitchFamily="34" charset="0"/>
              </a:rPr>
              <a:t>Government (owner) </a:t>
            </a:r>
            <a:r>
              <a:rPr lang="en-IN" sz="2600" dirty="0">
                <a:solidFill>
                  <a:schemeClr val="tx2">
                    <a:lumMod val="75000"/>
                  </a:schemeClr>
                </a:solidFill>
                <a:latin typeface="Trebuchet MS" panose="020B0603020202020204" pitchFamily="34" charset="0"/>
              </a:rPr>
              <a:t>and Regulator </a:t>
            </a:r>
            <a:endParaRPr lang="en-IN" sz="2600" dirty="0" smtClean="0">
              <a:solidFill>
                <a:schemeClr val="tx2">
                  <a:lumMod val="75000"/>
                </a:schemeClr>
              </a:solidFill>
              <a:latin typeface="Trebuchet MS" panose="020B0603020202020204" pitchFamily="34" charset="0"/>
            </a:endParaRPr>
          </a:p>
          <a:p>
            <a:pPr algn="ctr">
              <a:lnSpc>
                <a:spcPct val="150000"/>
              </a:lnSpc>
            </a:pPr>
            <a:r>
              <a:rPr lang="en-IN" sz="2600" dirty="0" smtClean="0">
                <a:solidFill>
                  <a:schemeClr val="tx2">
                    <a:lumMod val="75000"/>
                  </a:schemeClr>
                </a:solidFill>
                <a:latin typeface="Trebuchet MS" panose="020B0603020202020204" pitchFamily="34" charset="0"/>
              </a:rPr>
              <a:t>to </a:t>
            </a:r>
            <a:r>
              <a:rPr lang="en-IN" sz="2600" dirty="0">
                <a:solidFill>
                  <a:schemeClr val="tx2">
                    <a:lumMod val="75000"/>
                  </a:schemeClr>
                </a:solidFill>
                <a:latin typeface="Trebuchet MS" panose="020B0603020202020204" pitchFamily="34" charset="0"/>
              </a:rPr>
              <a:t>achieve the </a:t>
            </a:r>
            <a:endParaRPr lang="en-IN" sz="2600" dirty="0" smtClean="0">
              <a:solidFill>
                <a:schemeClr val="tx2">
                  <a:lumMod val="75000"/>
                </a:schemeClr>
              </a:solidFill>
              <a:latin typeface="Trebuchet MS" panose="020B0603020202020204" pitchFamily="34" charset="0"/>
            </a:endParaRPr>
          </a:p>
          <a:p>
            <a:pPr algn="ctr">
              <a:lnSpc>
                <a:spcPct val="150000"/>
              </a:lnSpc>
            </a:pPr>
            <a:r>
              <a:rPr lang="en-IN" sz="2600" dirty="0" smtClean="0">
                <a:solidFill>
                  <a:schemeClr val="tx2">
                    <a:lumMod val="75000"/>
                  </a:schemeClr>
                </a:solidFill>
                <a:latin typeface="Trebuchet MS" panose="020B0603020202020204" pitchFamily="34" charset="0"/>
              </a:rPr>
              <a:t>Grand VISION </a:t>
            </a:r>
            <a:endParaRPr lang="en-IN" sz="2600" dirty="0" smtClean="0">
              <a:solidFill>
                <a:schemeClr val="tx2">
                  <a:lumMod val="75000"/>
                </a:schemeClr>
              </a:solidFill>
              <a:latin typeface="Trebuchet MS" panose="020B0603020202020204" pitchFamily="34" charset="0"/>
            </a:endParaRPr>
          </a:p>
          <a:p>
            <a:pPr algn="ctr">
              <a:lnSpc>
                <a:spcPct val="150000"/>
              </a:lnSpc>
            </a:pPr>
            <a:r>
              <a:rPr lang="en-IN" sz="2600" dirty="0" smtClean="0">
                <a:solidFill>
                  <a:schemeClr val="tx2">
                    <a:lumMod val="75000"/>
                  </a:schemeClr>
                </a:solidFill>
                <a:latin typeface="Trebuchet MS" panose="020B0603020202020204" pitchFamily="34" charset="0"/>
              </a:rPr>
              <a:t>“</a:t>
            </a:r>
            <a:r>
              <a:rPr lang="en-IN" sz="2600" b="1" dirty="0" smtClean="0">
                <a:solidFill>
                  <a:schemeClr val="tx2">
                    <a:lumMod val="75000"/>
                  </a:schemeClr>
                </a:solidFill>
                <a:latin typeface="Trebuchet MS" panose="020B0603020202020204" pitchFamily="34" charset="0"/>
              </a:rPr>
              <a:t>to </a:t>
            </a:r>
            <a:r>
              <a:rPr lang="en-IN" sz="2600" b="1" dirty="0">
                <a:solidFill>
                  <a:schemeClr val="tx2">
                    <a:lumMod val="75000"/>
                  </a:schemeClr>
                </a:solidFill>
                <a:latin typeface="Trebuchet MS" panose="020B0603020202020204" pitchFamily="34" charset="0"/>
              </a:rPr>
              <a:t>ensure a healthy Borrowing Culture in the </a:t>
            </a:r>
            <a:r>
              <a:rPr lang="en-IN" sz="2600" b="1" dirty="0" smtClean="0">
                <a:solidFill>
                  <a:schemeClr val="tx2">
                    <a:lumMod val="75000"/>
                  </a:schemeClr>
                </a:solidFill>
                <a:latin typeface="Trebuchet MS" panose="020B0603020202020204" pitchFamily="34" charset="0"/>
              </a:rPr>
              <a:t>country” </a:t>
            </a:r>
          </a:p>
          <a:p>
            <a:pPr algn="ctr">
              <a:lnSpc>
                <a:spcPct val="150000"/>
              </a:lnSpc>
            </a:pPr>
            <a:r>
              <a:rPr lang="en-IN" sz="2600" dirty="0" smtClean="0">
                <a:solidFill>
                  <a:schemeClr val="tx2">
                    <a:lumMod val="75000"/>
                  </a:schemeClr>
                </a:solidFill>
                <a:latin typeface="Trebuchet MS" panose="020B0603020202020204" pitchFamily="34" charset="0"/>
              </a:rPr>
              <a:t>and </a:t>
            </a:r>
            <a:r>
              <a:rPr lang="en-IN" sz="2600" dirty="0">
                <a:solidFill>
                  <a:schemeClr val="tx2">
                    <a:lumMod val="75000"/>
                  </a:schemeClr>
                </a:solidFill>
                <a:latin typeface="Trebuchet MS" panose="020B0603020202020204" pitchFamily="34" charset="0"/>
              </a:rPr>
              <a:t>contribute </a:t>
            </a:r>
            <a:r>
              <a:rPr lang="en-IN" sz="2600">
                <a:solidFill>
                  <a:schemeClr val="tx2">
                    <a:lumMod val="75000"/>
                  </a:schemeClr>
                </a:solidFill>
                <a:latin typeface="Trebuchet MS" panose="020B0603020202020204" pitchFamily="34" charset="0"/>
              </a:rPr>
              <a:t>to </a:t>
            </a:r>
            <a:r>
              <a:rPr lang="en-IN" sz="2600" smtClean="0">
                <a:solidFill>
                  <a:schemeClr val="tx2">
                    <a:lumMod val="75000"/>
                  </a:schemeClr>
                </a:solidFill>
                <a:latin typeface="Trebuchet MS" panose="020B0603020202020204" pitchFamily="34" charset="0"/>
              </a:rPr>
              <a:t>Nation </a:t>
            </a:r>
            <a:r>
              <a:rPr lang="en-IN" sz="2600" dirty="0">
                <a:solidFill>
                  <a:schemeClr val="tx2">
                    <a:lumMod val="75000"/>
                  </a:schemeClr>
                </a:solidFill>
                <a:latin typeface="Trebuchet MS" panose="020B0603020202020204" pitchFamily="34" charset="0"/>
              </a:rPr>
              <a:t>B</a:t>
            </a:r>
            <a:r>
              <a:rPr lang="en-IN" sz="2600" smtClean="0">
                <a:solidFill>
                  <a:schemeClr val="tx2">
                    <a:lumMod val="75000"/>
                  </a:schemeClr>
                </a:solidFill>
                <a:latin typeface="Trebuchet MS" panose="020B0603020202020204" pitchFamily="34" charset="0"/>
              </a:rPr>
              <a:t>uilding</a:t>
            </a:r>
            <a:endParaRPr lang="en-US" sz="2800" dirty="0">
              <a:solidFill>
                <a:schemeClr val="tx2">
                  <a:lumMod val="75000"/>
                </a:schemeClr>
              </a:solidFill>
              <a:latin typeface="Trebuchet MS" panose="020B0603020202020204" pitchFamily="34" charset="0"/>
            </a:endParaRPr>
          </a:p>
          <a:p>
            <a:endParaRPr lang="en-US" sz="2400" dirty="0">
              <a:solidFill>
                <a:schemeClr val="tx2">
                  <a:lumMod val="75000"/>
                </a:schemeClr>
              </a:solidFill>
              <a:latin typeface="Trebuchet MS" panose="020B0603020202020204" pitchFamily="34" charset="0"/>
            </a:endParaRPr>
          </a:p>
        </p:txBody>
      </p:sp>
    </p:spTree>
    <p:extLst>
      <p:ext uri="{BB962C8B-B14F-4D97-AF65-F5344CB8AC3E}">
        <p14:creationId xmlns:p14="http://schemas.microsoft.com/office/powerpoint/2010/main" val="135376380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600200"/>
            <a:ext cx="7543800" cy="3354765"/>
          </a:xfrm>
          <a:prstGeom prst="rect">
            <a:avLst/>
          </a:prstGeom>
          <a:noFill/>
        </p:spPr>
        <p:txBody>
          <a:bodyPr wrap="square" rtlCol="0">
            <a:spAutoFit/>
          </a:bodyPr>
          <a:lstStyle/>
          <a:p>
            <a:endParaRPr lang="en-US" sz="4000" dirty="0" smtClean="0">
              <a:solidFill>
                <a:schemeClr val="tx2">
                  <a:lumMod val="75000"/>
                </a:schemeClr>
              </a:solidFill>
              <a:latin typeface="Trebuchet MS" panose="020B0603020202020204" pitchFamily="34" charset="0"/>
            </a:endParaRPr>
          </a:p>
          <a:p>
            <a:pPr algn="ctr"/>
            <a:r>
              <a:rPr lang="en-US" sz="3500" dirty="0" smtClean="0">
                <a:solidFill>
                  <a:schemeClr val="tx2">
                    <a:lumMod val="75000"/>
                  </a:schemeClr>
                </a:solidFill>
                <a:latin typeface="Trebuchet MS" panose="020B0603020202020204" pitchFamily="34" charset="0"/>
              </a:rPr>
              <a:t>THANK YOU FOR THE PATIENT HEARING</a:t>
            </a:r>
          </a:p>
          <a:p>
            <a:endParaRPr lang="en-US" sz="3800" dirty="0">
              <a:solidFill>
                <a:schemeClr val="tx2">
                  <a:lumMod val="75000"/>
                </a:schemeClr>
              </a:solidFill>
              <a:latin typeface="Trebuchet MS" panose="020B0603020202020204" pitchFamily="34" charset="0"/>
            </a:endParaRPr>
          </a:p>
          <a:p>
            <a:endParaRPr lang="en-US" sz="3800" dirty="0" smtClean="0">
              <a:solidFill>
                <a:schemeClr val="tx2">
                  <a:lumMod val="75000"/>
                </a:schemeClr>
              </a:solidFill>
              <a:latin typeface="Trebuchet MS" panose="020B0603020202020204" pitchFamily="34" charset="0"/>
            </a:endParaRPr>
          </a:p>
          <a:p>
            <a:pPr algn="ctr"/>
            <a:r>
              <a:rPr lang="en-US" sz="2400" dirty="0" smtClean="0">
                <a:solidFill>
                  <a:schemeClr val="tx2">
                    <a:lumMod val="75000"/>
                  </a:schemeClr>
                </a:solidFill>
                <a:latin typeface="Trebuchet MS" panose="020B0603020202020204" pitchFamily="34" charset="0"/>
              </a:rPr>
              <a:t>-</a:t>
            </a:r>
            <a:r>
              <a:rPr lang="en-US" sz="2600" dirty="0" smtClean="0">
                <a:solidFill>
                  <a:schemeClr val="tx2">
                    <a:lumMod val="75000"/>
                  </a:schemeClr>
                </a:solidFill>
                <a:latin typeface="Trebuchet MS" panose="020B0603020202020204" pitchFamily="34" charset="0"/>
              </a:rPr>
              <a:t>A </a:t>
            </a:r>
            <a:r>
              <a:rPr lang="en-US" sz="2600" dirty="0" err="1" smtClean="0">
                <a:solidFill>
                  <a:schemeClr val="tx2">
                    <a:lumMod val="75000"/>
                  </a:schemeClr>
                </a:solidFill>
                <a:latin typeface="Trebuchet MS" panose="020B0603020202020204" pitchFamily="34" charset="0"/>
              </a:rPr>
              <a:t>Gopalakrishnan</a:t>
            </a:r>
            <a:r>
              <a:rPr lang="en-US" sz="2600" dirty="0" smtClean="0">
                <a:solidFill>
                  <a:schemeClr val="tx2">
                    <a:lumMod val="75000"/>
                  </a:schemeClr>
                </a:solidFill>
                <a:latin typeface="Trebuchet MS" panose="020B0603020202020204" pitchFamily="34" charset="0"/>
              </a:rPr>
              <a:t>, B.Sc., FCA, CISA, DISA</a:t>
            </a:r>
            <a:endParaRPr lang="en-US" sz="2600" dirty="0">
              <a:solidFill>
                <a:schemeClr val="tx2">
                  <a:lumMod val="75000"/>
                </a:schemeClr>
              </a:solidFill>
              <a:latin typeface="Trebuchet MS" panose="020B0603020202020204" pitchFamily="34" charset="0"/>
            </a:endParaRPr>
          </a:p>
        </p:txBody>
      </p:sp>
    </p:spTree>
    <p:extLst>
      <p:ext uri="{BB962C8B-B14F-4D97-AF65-F5344CB8AC3E}">
        <p14:creationId xmlns:p14="http://schemas.microsoft.com/office/powerpoint/2010/main" val="31131094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84200" y="609600"/>
            <a:ext cx="8153400" cy="5632311"/>
          </a:xfrm>
          <a:prstGeom prst="rect">
            <a:avLst/>
          </a:prstGeom>
          <a:noFill/>
        </p:spPr>
        <p:txBody>
          <a:bodyPr wrap="square" rtlCol="0">
            <a:spAutoFit/>
          </a:bodyPr>
          <a:lstStyle/>
          <a:p>
            <a:pPr lvl="0" algn="r"/>
            <a:r>
              <a:rPr lang="en-IN" sz="2000" b="1" dirty="0" smtClean="0">
                <a:solidFill>
                  <a:schemeClr val="tx2">
                    <a:lumMod val="75000"/>
                  </a:schemeClr>
                </a:solidFill>
                <a:latin typeface="Sylfaen" pitchFamily="18" charset="0"/>
              </a:rPr>
              <a:t>Contd…</a:t>
            </a:r>
          </a:p>
          <a:p>
            <a:pPr marL="538163" lvl="0" indent="-182563" algn="just">
              <a:buFont typeface="Arial" pitchFamily="34" charset="0"/>
              <a:buChar char="•"/>
            </a:pPr>
            <a:endParaRPr lang="en-US" sz="2000" dirty="0" smtClean="0">
              <a:solidFill>
                <a:schemeClr val="tx2">
                  <a:lumMod val="75000"/>
                </a:schemeClr>
              </a:solidFill>
              <a:latin typeface="Sylfaen" pitchFamily="18" charset="0"/>
            </a:endParaRPr>
          </a:p>
          <a:p>
            <a:pPr marL="538163" lvl="0" indent="-182563" algn="just">
              <a:buFont typeface="Arial" pitchFamily="34" charset="0"/>
              <a:buChar char="•"/>
            </a:pPr>
            <a:r>
              <a:rPr lang="en-US" sz="2000" dirty="0" smtClean="0">
                <a:solidFill>
                  <a:schemeClr val="tx2">
                    <a:lumMod val="75000"/>
                  </a:schemeClr>
                </a:solidFill>
                <a:latin typeface="Sylfaen" pitchFamily="18" charset="0"/>
              </a:rPr>
              <a:t>RBI </a:t>
            </a:r>
            <a:r>
              <a:rPr lang="en-US" sz="2000" dirty="0">
                <a:solidFill>
                  <a:schemeClr val="tx2">
                    <a:lumMod val="75000"/>
                  </a:schemeClr>
                </a:solidFill>
                <a:latin typeface="Sylfaen" pitchFamily="18" charset="0"/>
              </a:rPr>
              <a:t>is collecting data from various banks with regard to the size of individual stress and the kind of NPAs in all </a:t>
            </a:r>
            <a:r>
              <a:rPr lang="en-US" sz="2000" dirty="0" smtClean="0">
                <a:solidFill>
                  <a:schemeClr val="tx2">
                    <a:lumMod val="75000"/>
                  </a:schemeClr>
                </a:solidFill>
                <a:latin typeface="Sylfaen" pitchFamily="18" charset="0"/>
              </a:rPr>
              <a:t>banks</a:t>
            </a:r>
          </a:p>
          <a:p>
            <a:pPr marL="538163" lvl="0" indent="-182563" algn="just">
              <a:buFont typeface="Arial" pitchFamily="34" charset="0"/>
              <a:buChar char="•"/>
            </a:pPr>
            <a:endParaRPr lang="en-IN" sz="2000" dirty="0">
              <a:solidFill>
                <a:schemeClr val="tx2">
                  <a:lumMod val="75000"/>
                </a:schemeClr>
              </a:solidFill>
              <a:latin typeface="Sylfaen" pitchFamily="18" charset="0"/>
            </a:endParaRPr>
          </a:p>
          <a:p>
            <a:pPr marL="538163" lvl="0" indent="-182563" algn="just">
              <a:buFont typeface="Arial" pitchFamily="34" charset="0"/>
              <a:buChar char="•"/>
            </a:pPr>
            <a:r>
              <a:rPr lang="en-US" sz="2000" dirty="0" smtClean="0">
                <a:solidFill>
                  <a:schemeClr val="tx2">
                    <a:lumMod val="75000"/>
                  </a:schemeClr>
                </a:solidFill>
                <a:latin typeface="Sylfaen" pitchFamily="18" charset="0"/>
              </a:rPr>
              <a:t>RBI </a:t>
            </a:r>
            <a:r>
              <a:rPr lang="en-US" sz="2000" dirty="0">
                <a:solidFill>
                  <a:schemeClr val="tx2">
                    <a:lumMod val="75000"/>
                  </a:schemeClr>
                </a:solidFill>
                <a:latin typeface="Sylfaen" pitchFamily="18" charset="0"/>
              </a:rPr>
              <a:t>harping on banks to make provisions proactively and many banks have done made them anticipating higher </a:t>
            </a:r>
            <a:r>
              <a:rPr lang="en-US" sz="2000" dirty="0" smtClean="0">
                <a:solidFill>
                  <a:schemeClr val="tx2">
                    <a:lumMod val="75000"/>
                  </a:schemeClr>
                </a:solidFill>
                <a:latin typeface="Sylfaen" pitchFamily="18" charset="0"/>
              </a:rPr>
              <a:t>NPAs</a:t>
            </a:r>
          </a:p>
          <a:p>
            <a:pPr marL="342900" lvl="0" indent="-342900" algn="just">
              <a:buFont typeface="Arial" pitchFamily="34" charset="0"/>
              <a:buChar char="•"/>
            </a:pPr>
            <a:endParaRPr lang="en-US" sz="2000" dirty="0">
              <a:solidFill>
                <a:schemeClr val="tx2">
                  <a:lumMod val="75000"/>
                </a:schemeClr>
              </a:solidFill>
              <a:latin typeface="Sylfaen" pitchFamily="18" charset="0"/>
            </a:endParaRPr>
          </a:p>
          <a:p>
            <a:pPr marL="355600" lvl="1" indent="-355600" algn="just">
              <a:buFont typeface="Wingdings" pitchFamily="2" charset="2"/>
              <a:buChar char="Ø"/>
            </a:pPr>
            <a:r>
              <a:rPr lang="en-IN" sz="2000" dirty="0">
                <a:solidFill>
                  <a:schemeClr val="tx2">
                    <a:lumMod val="75000"/>
                  </a:schemeClr>
                </a:solidFill>
                <a:latin typeface="Sylfaen" pitchFamily="18" charset="0"/>
              </a:rPr>
              <a:t>A positive development in the sense that there is a wide realisation in the banking sector that they need to provide adequately for the build-up of stress</a:t>
            </a:r>
          </a:p>
          <a:p>
            <a:pPr marL="355600" lvl="1" indent="-355600" algn="just">
              <a:buFont typeface="Wingdings" pitchFamily="2" charset="2"/>
              <a:buChar char="Ø"/>
            </a:pPr>
            <a:endParaRPr lang="en-IN" sz="2000" dirty="0">
              <a:solidFill>
                <a:schemeClr val="tx2">
                  <a:lumMod val="75000"/>
                </a:schemeClr>
              </a:solidFill>
              <a:latin typeface="Sylfaen" pitchFamily="18" charset="0"/>
            </a:endParaRPr>
          </a:p>
          <a:p>
            <a:pPr marL="355600" lvl="1" indent="-355600" algn="just">
              <a:buFont typeface="Wingdings" pitchFamily="2" charset="2"/>
              <a:buChar char="Ø"/>
            </a:pPr>
            <a:r>
              <a:rPr lang="en-IN" sz="2000" dirty="0">
                <a:solidFill>
                  <a:schemeClr val="tx2">
                    <a:lumMod val="75000"/>
                  </a:schemeClr>
                </a:solidFill>
                <a:latin typeface="Sylfaen" pitchFamily="18" charset="0"/>
              </a:rPr>
              <a:t>RBI constantly monitoring the impact of the standstill which is there on asset classification and the COVID-19 related resolution framework</a:t>
            </a:r>
          </a:p>
          <a:p>
            <a:pPr marL="355600" lvl="1" indent="-355600" algn="just">
              <a:buFont typeface="Wingdings" pitchFamily="2" charset="2"/>
              <a:buChar char="Ø"/>
            </a:pPr>
            <a:endParaRPr lang="en-IN" sz="2000" dirty="0">
              <a:solidFill>
                <a:schemeClr val="tx2">
                  <a:lumMod val="75000"/>
                </a:schemeClr>
              </a:solidFill>
              <a:latin typeface="Sylfaen" pitchFamily="18" charset="0"/>
            </a:endParaRPr>
          </a:p>
          <a:p>
            <a:pPr marL="355600" lvl="1" indent="-355600" algn="just">
              <a:buFont typeface="Wingdings" pitchFamily="2" charset="2"/>
              <a:buChar char="Ø"/>
            </a:pPr>
            <a:r>
              <a:rPr lang="en-IN" sz="2000" dirty="0">
                <a:solidFill>
                  <a:schemeClr val="tx2">
                    <a:lumMod val="75000"/>
                  </a:schemeClr>
                </a:solidFill>
                <a:latin typeface="Sylfaen" pitchFamily="18" charset="0"/>
              </a:rPr>
              <a:t>All these data flowing into RBI on a daily basis will have a clearer picture as economy move ahead</a:t>
            </a:r>
          </a:p>
          <a:p>
            <a:pPr marL="342900" lvl="0" indent="-342900" algn="just">
              <a:buFont typeface="Arial" pitchFamily="34" charset="0"/>
              <a:buChar char="•"/>
            </a:pPr>
            <a:endParaRPr lang="en-US" sz="2000" dirty="0" smtClean="0">
              <a:solidFill>
                <a:schemeClr val="tx2">
                  <a:lumMod val="75000"/>
                </a:schemeClr>
              </a:solidFill>
              <a:latin typeface="Sylfaen" pitchFamily="18" charset="0"/>
            </a:endParaRPr>
          </a:p>
        </p:txBody>
      </p:sp>
    </p:spTree>
    <p:extLst>
      <p:ext uri="{BB962C8B-B14F-4D97-AF65-F5344CB8AC3E}">
        <p14:creationId xmlns:p14="http://schemas.microsoft.com/office/powerpoint/2010/main" val="29960741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1800" y="304800"/>
            <a:ext cx="8382000" cy="6740307"/>
          </a:xfrm>
          <a:prstGeom prst="rect">
            <a:avLst/>
          </a:prstGeom>
          <a:noFill/>
        </p:spPr>
        <p:txBody>
          <a:bodyPr wrap="square" rtlCol="0">
            <a:spAutoFit/>
          </a:bodyPr>
          <a:lstStyle/>
          <a:p>
            <a:pPr algn="ctr"/>
            <a:r>
              <a:rPr lang="en-US" sz="3200" b="1" dirty="0">
                <a:solidFill>
                  <a:schemeClr val="tx2">
                    <a:lumMod val="75000"/>
                  </a:schemeClr>
                </a:solidFill>
                <a:latin typeface="Sylfaen" pitchFamily="18" charset="0"/>
              </a:rPr>
              <a:t>Critical </a:t>
            </a:r>
            <a:r>
              <a:rPr lang="en-US" sz="3200" b="1" dirty="0" smtClean="0">
                <a:solidFill>
                  <a:schemeClr val="tx2">
                    <a:lumMod val="75000"/>
                  </a:schemeClr>
                </a:solidFill>
                <a:latin typeface="Sylfaen" pitchFamily="18" charset="0"/>
              </a:rPr>
              <a:t>Issues</a:t>
            </a:r>
          </a:p>
          <a:p>
            <a:pPr algn="ct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Announcement in the Monetary Policy of RBI released in Dec 2020 - Asset (advance) quality review by the RBI. Emphasis of RBI to delve deep into the asset portfolio of the banks – </a:t>
            </a:r>
          </a:p>
          <a:p>
            <a:pPr algn="ctr"/>
            <a:r>
              <a:rPr lang="en-IN" sz="2000" dirty="0">
                <a:solidFill>
                  <a:schemeClr val="tx2">
                    <a:lumMod val="75000"/>
                  </a:schemeClr>
                </a:solidFill>
                <a:latin typeface="Sylfaen" pitchFamily="18" charset="0"/>
              </a:rPr>
              <a:t>	</a:t>
            </a:r>
            <a:r>
              <a:rPr lang="en-IN" sz="2000" dirty="0" smtClean="0">
                <a:solidFill>
                  <a:schemeClr val="tx2">
                    <a:lumMod val="75000"/>
                  </a:schemeClr>
                </a:solidFill>
                <a:latin typeface="Sylfaen" pitchFamily="18" charset="0"/>
              </a:rPr>
              <a:t>Reminder to the profession </a:t>
            </a:r>
          </a:p>
          <a:p>
            <a:pPr algn="ctr"/>
            <a:r>
              <a:rPr lang="en-IN" sz="2000" b="1" i="1" dirty="0" smtClean="0">
                <a:solidFill>
                  <a:schemeClr val="tx2">
                    <a:lumMod val="75000"/>
                  </a:schemeClr>
                </a:solidFill>
                <a:latin typeface="Sylfaen" pitchFamily="18" charset="0"/>
              </a:rPr>
              <a:t>Fo</a:t>
            </a:r>
            <a:r>
              <a:rPr lang="en-IN" sz="2000" b="1" i="1" dirty="0" smtClean="0">
                <a:solidFill>
                  <a:schemeClr val="tx2">
                    <a:lumMod val="75000"/>
                  </a:schemeClr>
                </a:solidFill>
                <a:latin typeface="Sylfaen" pitchFamily="18" charset="0"/>
              </a:rPr>
              <a:t>cus </a:t>
            </a:r>
            <a:r>
              <a:rPr lang="en-IN" sz="2000" b="1" i="1" dirty="0">
                <a:solidFill>
                  <a:schemeClr val="tx2">
                    <a:lumMod val="75000"/>
                  </a:schemeClr>
                </a:solidFill>
                <a:latin typeface="Sylfaen" pitchFamily="18" charset="0"/>
              </a:rPr>
              <a:t>of the audit is </a:t>
            </a:r>
            <a:r>
              <a:rPr lang="en-IN" sz="2000" b="1" i="1" dirty="0" smtClean="0">
                <a:solidFill>
                  <a:schemeClr val="tx2">
                    <a:lumMod val="75000"/>
                  </a:schemeClr>
                </a:solidFill>
                <a:latin typeface="Sylfaen" pitchFamily="18" charset="0"/>
              </a:rPr>
              <a:t> to ensure compliance </a:t>
            </a:r>
            <a:r>
              <a:rPr lang="en-IN" sz="2000" b="1" i="1" dirty="0">
                <a:solidFill>
                  <a:schemeClr val="tx2">
                    <a:lumMod val="75000"/>
                  </a:schemeClr>
                </a:solidFill>
                <a:latin typeface="Sylfaen" pitchFamily="18" charset="0"/>
              </a:rPr>
              <a:t>with IRAC </a:t>
            </a:r>
            <a:r>
              <a:rPr lang="en-IN" sz="2000" b="1" i="1" dirty="0" smtClean="0">
                <a:solidFill>
                  <a:schemeClr val="tx2">
                    <a:lumMod val="75000"/>
                  </a:schemeClr>
                </a:solidFill>
                <a:latin typeface="Sylfaen" pitchFamily="18" charset="0"/>
              </a:rPr>
              <a:t>Norms</a:t>
            </a:r>
          </a:p>
          <a:p>
            <a:pPr algn="just"/>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IN" sz="2000" dirty="0">
                <a:solidFill>
                  <a:schemeClr val="tx2">
                    <a:lumMod val="75000"/>
                  </a:schemeClr>
                </a:solidFill>
                <a:latin typeface="Sylfaen" pitchFamily="18" charset="0"/>
              </a:rPr>
              <a:t>COVID -19 Impact – Developments </a:t>
            </a:r>
          </a:p>
          <a:p>
            <a:pPr marL="447675" lvl="0" indent="-184150" algn="just">
              <a:buFont typeface="Arial" pitchFamily="34" charset="0"/>
              <a:buChar char="•"/>
            </a:pPr>
            <a:r>
              <a:rPr lang="en-IN" sz="2000" dirty="0">
                <a:solidFill>
                  <a:schemeClr val="tx2">
                    <a:lumMod val="75000"/>
                  </a:schemeClr>
                </a:solidFill>
                <a:latin typeface="Sylfaen" pitchFamily="18" charset="0"/>
              </a:rPr>
              <a:t>Several RBI circulars to extend benefits to the </a:t>
            </a:r>
            <a:r>
              <a:rPr lang="en-IN" sz="2000" dirty="0" smtClean="0">
                <a:solidFill>
                  <a:schemeClr val="tx2">
                    <a:lumMod val="75000"/>
                  </a:schemeClr>
                </a:solidFill>
                <a:latin typeface="Sylfaen" pitchFamily="18" charset="0"/>
              </a:rPr>
              <a:t>borrowers</a:t>
            </a:r>
          </a:p>
          <a:p>
            <a:pPr marL="447675" lvl="0" indent="-184150" algn="just">
              <a:buFont typeface="Arial" pitchFamily="34" charset="0"/>
              <a:buChar char="•"/>
            </a:pPr>
            <a:endParaRPr lang="en-IN" sz="2000" dirty="0">
              <a:solidFill>
                <a:schemeClr val="tx2">
                  <a:lumMod val="75000"/>
                </a:schemeClr>
              </a:solidFill>
              <a:latin typeface="Sylfaen" pitchFamily="18" charset="0"/>
            </a:endParaRPr>
          </a:p>
          <a:p>
            <a:pPr marL="447675" lvl="0" indent="-184150" algn="just">
              <a:buFont typeface="Arial" pitchFamily="34" charset="0"/>
              <a:buChar char="•"/>
            </a:pPr>
            <a:r>
              <a:rPr lang="en-IN" sz="2000" dirty="0">
                <a:solidFill>
                  <a:schemeClr val="tx2">
                    <a:lumMod val="75000"/>
                  </a:schemeClr>
                </a:solidFill>
                <a:latin typeface="Sylfaen" pitchFamily="18" charset="0"/>
              </a:rPr>
              <a:t>Interim Order of the Hon. Supreme Court of India on asset classification of COVID affected companies – Effect of COVID provisions created by certain banks and the steps of banks to avoid hit in the coming </a:t>
            </a:r>
            <a:r>
              <a:rPr lang="en-IN" sz="2000" dirty="0" smtClean="0">
                <a:solidFill>
                  <a:schemeClr val="tx2">
                    <a:lumMod val="75000"/>
                  </a:schemeClr>
                </a:solidFill>
                <a:latin typeface="Sylfaen" pitchFamily="18" charset="0"/>
              </a:rPr>
              <a:t>quarters</a:t>
            </a:r>
          </a:p>
          <a:p>
            <a:pPr marL="447675" lvl="0" indent="-184150" algn="just">
              <a:buFont typeface="Arial" pitchFamily="34" charset="0"/>
              <a:buChar char="•"/>
            </a:pPr>
            <a:endParaRPr lang="en-IN" sz="2000" dirty="0">
              <a:solidFill>
                <a:schemeClr val="tx2">
                  <a:lumMod val="75000"/>
                </a:schemeClr>
              </a:solidFill>
              <a:latin typeface="Sylfaen" pitchFamily="18" charset="0"/>
            </a:endParaRPr>
          </a:p>
          <a:p>
            <a:pPr marL="447675" lvl="0" indent="-184150" algn="just">
              <a:buFont typeface="Arial" pitchFamily="34" charset="0"/>
              <a:buChar char="•"/>
            </a:pPr>
            <a:r>
              <a:rPr lang="en-US" sz="2000" dirty="0">
                <a:solidFill>
                  <a:schemeClr val="tx2">
                    <a:lumMod val="75000"/>
                  </a:schemeClr>
                </a:solidFill>
                <a:latin typeface="Sylfaen" pitchFamily="18" charset="0"/>
              </a:rPr>
              <a:t>Final order awaited to have more clarity on asset classification of COVID affected companies and the possible impact on the profits in the current year or subsequent </a:t>
            </a:r>
            <a:r>
              <a:rPr lang="en-US" sz="2000" dirty="0" smtClean="0">
                <a:solidFill>
                  <a:schemeClr val="tx2">
                    <a:lumMod val="75000"/>
                  </a:schemeClr>
                </a:solidFill>
                <a:latin typeface="Sylfaen" pitchFamily="18" charset="0"/>
              </a:rPr>
              <a:t>periods</a:t>
            </a:r>
          </a:p>
          <a:p>
            <a:pPr marL="447675" lvl="0" indent="-184150" algn="just">
              <a:buFont typeface="Arial" pitchFamily="34" charset="0"/>
              <a:buChar char="•"/>
            </a:pPr>
            <a:endParaRPr lang="en-IN" sz="2000" dirty="0">
              <a:solidFill>
                <a:schemeClr val="tx2">
                  <a:lumMod val="75000"/>
                </a:schemeClr>
              </a:solidFill>
              <a:latin typeface="Sylfaen" pitchFamily="18" charset="0"/>
            </a:endParaRPr>
          </a:p>
          <a:p>
            <a:pPr marL="447675" lvl="0" indent="-184150" algn="just">
              <a:buFont typeface="Arial" pitchFamily="34" charset="0"/>
              <a:buChar char="•"/>
            </a:pPr>
            <a:r>
              <a:rPr lang="en-US" sz="2000" dirty="0">
                <a:solidFill>
                  <a:schemeClr val="tx2">
                    <a:lumMod val="75000"/>
                  </a:schemeClr>
                </a:solidFill>
                <a:latin typeface="Sylfaen" pitchFamily="18" charset="0"/>
              </a:rPr>
              <a:t>India’s top 10 banks hold more than Rs. 50,000 Crores of COVID related contingency provisions as on </a:t>
            </a:r>
            <a:r>
              <a:rPr lang="en-US" sz="2000" dirty="0" smtClean="0">
                <a:solidFill>
                  <a:schemeClr val="tx2">
                    <a:lumMod val="75000"/>
                  </a:schemeClr>
                </a:solidFill>
                <a:latin typeface="Sylfaen" pitchFamily="18" charset="0"/>
              </a:rPr>
              <a:t>31.12.2020</a:t>
            </a:r>
            <a:endParaRPr lang="en-IN" sz="2000" dirty="0">
              <a:solidFill>
                <a:schemeClr val="tx2">
                  <a:lumMod val="75000"/>
                </a:schemeClr>
              </a:solidFill>
              <a:latin typeface="Sylfaen" pitchFamily="18" charset="0"/>
            </a:endParaRPr>
          </a:p>
        </p:txBody>
      </p:sp>
    </p:spTree>
    <p:extLst>
      <p:ext uri="{BB962C8B-B14F-4D97-AF65-F5344CB8AC3E}">
        <p14:creationId xmlns:p14="http://schemas.microsoft.com/office/powerpoint/2010/main" val="29960741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1" y="1143000"/>
            <a:ext cx="8458200" cy="4154984"/>
          </a:xfrm>
          <a:prstGeom prst="rect">
            <a:avLst/>
          </a:prstGeom>
          <a:noFill/>
        </p:spPr>
        <p:txBody>
          <a:bodyPr wrap="square" rtlCol="0">
            <a:spAutoFit/>
          </a:bodyPr>
          <a:lstStyle/>
          <a:p>
            <a:pPr algn="ctr"/>
            <a:r>
              <a:rPr lang="en-US" sz="3200" b="1" dirty="0" smtClean="0">
                <a:solidFill>
                  <a:schemeClr val="tx2">
                    <a:lumMod val="75000"/>
                  </a:schemeClr>
                </a:solidFill>
                <a:latin typeface="Sylfaen" pitchFamily="18" charset="0"/>
              </a:rPr>
              <a:t>Major Developments in </a:t>
            </a:r>
            <a:r>
              <a:rPr lang="en-US" sz="3200" b="1" dirty="0">
                <a:solidFill>
                  <a:schemeClr val="tx2">
                    <a:lumMod val="75000"/>
                  </a:schemeClr>
                </a:solidFill>
                <a:latin typeface="Sylfaen" pitchFamily="18" charset="0"/>
              </a:rPr>
              <a:t>the last year having impact on Financial </a:t>
            </a:r>
            <a:r>
              <a:rPr lang="en-US" sz="3200" b="1" dirty="0" smtClean="0">
                <a:solidFill>
                  <a:schemeClr val="tx2">
                    <a:lumMod val="75000"/>
                  </a:schemeClr>
                </a:solidFill>
                <a:latin typeface="Sylfaen" pitchFamily="18" charset="0"/>
              </a:rPr>
              <a:t>Statements and Reporting</a:t>
            </a:r>
            <a:endParaRPr lang="en-IN" sz="3200" dirty="0">
              <a:solidFill>
                <a:schemeClr val="tx2">
                  <a:lumMod val="75000"/>
                </a:schemeClr>
              </a:solidFill>
              <a:latin typeface="Sylfaen" pitchFamily="18" charset="0"/>
            </a:endParaRPr>
          </a:p>
          <a:p>
            <a:pPr algn="just"/>
            <a:r>
              <a:rPr lang="en-US" sz="2000" dirty="0">
                <a:solidFill>
                  <a:schemeClr val="tx2">
                    <a:lumMod val="75000"/>
                  </a:schemeClr>
                </a:solidFill>
                <a:latin typeface="Sylfaen" pitchFamily="18" charset="0"/>
              </a:rPr>
              <a:t> </a:t>
            </a: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US" sz="2000" dirty="0">
                <a:solidFill>
                  <a:schemeClr val="tx2">
                    <a:lumMod val="75000"/>
                  </a:schemeClr>
                </a:solidFill>
                <a:latin typeface="Sylfaen" pitchFamily="18" charset="0"/>
              </a:rPr>
              <a:t>Impact of the interim order of the Hon’ble Supreme Court of India dated 03-09-2020 on the asset classification, income recognition and Capital </a:t>
            </a:r>
            <a:r>
              <a:rPr lang="en-US" sz="2000" dirty="0" smtClean="0">
                <a:solidFill>
                  <a:schemeClr val="tx2">
                    <a:lumMod val="75000"/>
                  </a:schemeClr>
                </a:solidFill>
                <a:latin typeface="Sylfaen" pitchFamily="18" charset="0"/>
              </a:rPr>
              <a:t>Adequacy</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US" sz="2000" dirty="0">
                <a:solidFill>
                  <a:schemeClr val="tx2">
                    <a:lumMod val="75000"/>
                  </a:schemeClr>
                </a:solidFill>
                <a:latin typeface="Sylfaen" pitchFamily="18" charset="0"/>
              </a:rPr>
              <a:t>RBI Circulars and guidelines granting  major reliefs due to the spread of COVID-19 </a:t>
            </a:r>
            <a:r>
              <a:rPr lang="en-US" sz="2000" dirty="0" smtClean="0">
                <a:solidFill>
                  <a:schemeClr val="tx2">
                    <a:lumMod val="75000"/>
                  </a:schemeClr>
                </a:solidFill>
                <a:latin typeface="Sylfaen" pitchFamily="18" charset="0"/>
              </a:rPr>
              <a:t>pandemic</a:t>
            </a:r>
          </a:p>
          <a:p>
            <a:pPr marL="342900" lvl="0" indent="-342900" algn="just">
              <a:buFont typeface="Wingdings" pitchFamily="2" charset="2"/>
              <a:buChar char="Ø"/>
            </a:pPr>
            <a:endParaRPr lang="en-IN" sz="2000" dirty="0">
              <a:solidFill>
                <a:schemeClr val="tx2">
                  <a:lumMod val="75000"/>
                </a:schemeClr>
              </a:solidFill>
              <a:latin typeface="Sylfaen" pitchFamily="18" charset="0"/>
            </a:endParaRPr>
          </a:p>
          <a:p>
            <a:pPr marL="342900" lvl="0" indent="-342900" algn="just">
              <a:buFont typeface="Wingdings" pitchFamily="2" charset="2"/>
              <a:buChar char="Ø"/>
            </a:pPr>
            <a:r>
              <a:rPr lang="en-US" sz="2000" dirty="0">
                <a:solidFill>
                  <a:schemeClr val="tx2">
                    <a:lumMod val="75000"/>
                  </a:schemeClr>
                </a:solidFill>
                <a:latin typeface="Sylfaen" pitchFamily="18" charset="0"/>
              </a:rPr>
              <a:t>Implementation of IFC over Financial Reporting</a:t>
            </a:r>
            <a:endParaRPr lang="en-IN" sz="2000" dirty="0">
              <a:solidFill>
                <a:schemeClr val="tx2">
                  <a:lumMod val="75000"/>
                </a:schemeClr>
              </a:solidFill>
              <a:latin typeface="Sylfaen" pitchFamily="18" charset="0"/>
            </a:endParaRPr>
          </a:p>
          <a:p>
            <a:endParaRPr lang="en-IN" sz="2000" dirty="0">
              <a:solidFill>
                <a:schemeClr val="tx2">
                  <a:lumMod val="75000"/>
                </a:schemeClr>
              </a:solidFill>
              <a:latin typeface="Sylfaen" pitchFamily="18" charset="0"/>
            </a:endParaRPr>
          </a:p>
        </p:txBody>
      </p:sp>
    </p:spTree>
    <p:extLst>
      <p:ext uri="{BB962C8B-B14F-4D97-AF65-F5344CB8AC3E}">
        <p14:creationId xmlns:p14="http://schemas.microsoft.com/office/powerpoint/2010/main" val="29960741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3095" y="792480"/>
            <a:ext cx="8231305" cy="5386090"/>
          </a:xfrm>
          <a:prstGeom prst="rect">
            <a:avLst/>
          </a:prstGeom>
          <a:noFill/>
        </p:spPr>
        <p:txBody>
          <a:bodyPr wrap="square" rtlCol="0">
            <a:spAutoFit/>
          </a:bodyPr>
          <a:lstStyle/>
          <a:p>
            <a:pPr algn="ctr"/>
            <a:r>
              <a:rPr lang="en-IN" sz="3200" b="1" dirty="0" smtClean="0">
                <a:solidFill>
                  <a:schemeClr val="tx2">
                    <a:lumMod val="75000"/>
                  </a:schemeClr>
                </a:solidFill>
                <a:latin typeface="Sylfaen" pitchFamily="18" charset="0"/>
              </a:rPr>
              <a:t>Advances</a:t>
            </a:r>
          </a:p>
          <a:p>
            <a:pPr algn="ctr"/>
            <a:r>
              <a:rPr lang="en-IN" sz="3200" b="1" dirty="0" smtClean="0">
                <a:solidFill>
                  <a:schemeClr val="tx2">
                    <a:lumMod val="75000"/>
                  </a:schemeClr>
                </a:solidFill>
                <a:latin typeface="Sylfaen" pitchFamily="18" charset="0"/>
              </a:rPr>
              <a:t>Important </a:t>
            </a:r>
            <a:r>
              <a:rPr lang="en-IN" sz="3200" b="1" dirty="0">
                <a:solidFill>
                  <a:schemeClr val="tx2">
                    <a:lumMod val="75000"/>
                  </a:schemeClr>
                </a:solidFill>
                <a:latin typeface="Sylfaen" pitchFamily="18" charset="0"/>
              </a:rPr>
              <a:t>aspects to be considered in the audit</a:t>
            </a:r>
            <a:endParaRPr lang="en-IN" sz="3200" dirty="0">
              <a:solidFill>
                <a:schemeClr val="tx2">
                  <a:lumMod val="75000"/>
                </a:schemeClr>
              </a:solidFill>
              <a:latin typeface="Sylfaen" pitchFamily="18" charset="0"/>
            </a:endParaRPr>
          </a:p>
          <a:p>
            <a:pPr algn="just"/>
            <a:endParaRPr lang="en-IN" sz="2000" dirty="0">
              <a:solidFill>
                <a:schemeClr val="tx2">
                  <a:lumMod val="75000"/>
                </a:schemeClr>
              </a:solidFill>
              <a:latin typeface="Sylfaen" pitchFamily="18" charset="0"/>
            </a:endParaRPr>
          </a:p>
          <a:p>
            <a:pPr marL="263525" indent="-263525" algn="just">
              <a:buFont typeface="Wingdings"/>
              <a:buChar char="Ø"/>
            </a:pPr>
            <a:r>
              <a:rPr lang="en-IN" sz="2000" dirty="0" smtClean="0">
                <a:solidFill>
                  <a:schemeClr val="tx2">
                    <a:lumMod val="75000"/>
                  </a:schemeClr>
                </a:solidFill>
                <a:latin typeface="Sylfaen" pitchFamily="18" charset="0"/>
              </a:rPr>
              <a:t>Efficient </a:t>
            </a:r>
            <a:r>
              <a:rPr lang="en-IN" sz="2000" dirty="0">
                <a:solidFill>
                  <a:schemeClr val="tx2">
                    <a:lumMod val="75000"/>
                  </a:schemeClr>
                </a:solidFill>
                <a:latin typeface="Sylfaen" pitchFamily="18" charset="0"/>
              </a:rPr>
              <a:t>review and verification to be specific with regard to each type of facilities</a:t>
            </a:r>
            <a:r>
              <a:rPr lang="en-IN" sz="2000" dirty="0" smtClean="0">
                <a:solidFill>
                  <a:schemeClr val="tx2">
                    <a:lumMod val="75000"/>
                  </a:schemeClr>
                </a:solidFill>
                <a:latin typeface="Sylfaen" pitchFamily="18" charset="0"/>
              </a:rPr>
              <a:t>:</a:t>
            </a:r>
          </a:p>
          <a:p>
            <a:pPr algn="just">
              <a:buFont typeface="Wingdings"/>
              <a:buChar char="Ø"/>
            </a:pPr>
            <a:endParaRPr lang="en-US" sz="2000" dirty="0">
              <a:solidFill>
                <a:schemeClr val="tx2">
                  <a:lumMod val="75000"/>
                </a:schemeClr>
              </a:solidFill>
              <a:latin typeface="Sylfaen" pitchFamily="18" charset="0"/>
            </a:endParaRPr>
          </a:p>
          <a:p>
            <a:pPr lvl="1" algn="just">
              <a:buFont typeface="Wingdings"/>
              <a:buChar char="ü"/>
            </a:pPr>
            <a:r>
              <a:rPr lang="en-IN" sz="2000" dirty="0">
                <a:solidFill>
                  <a:schemeClr val="tx2">
                    <a:lumMod val="75000"/>
                  </a:schemeClr>
                </a:solidFill>
                <a:latin typeface="Sylfaen" pitchFamily="18" charset="0"/>
              </a:rPr>
              <a:t>Cash </a:t>
            </a:r>
            <a:r>
              <a:rPr lang="en-IN" sz="2000" dirty="0" smtClean="0">
                <a:solidFill>
                  <a:schemeClr val="tx2">
                    <a:lumMod val="75000"/>
                  </a:schemeClr>
                </a:solidFill>
                <a:latin typeface="Sylfaen" pitchFamily="18" charset="0"/>
              </a:rPr>
              <a:t>Credit</a:t>
            </a:r>
            <a:endParaRPr lang="en-US" sz="2000" dirty="0" smtClean="0">
              <a:solidFill>
                <a:schemeClr val="tx2">
                  <a:lumMod val="75000"/>
                </a:schemeClr>
              </a:solidFill>
              <a:latin typeface="Sylfaen" pitchFamily="18" charset="0"/>
            </a:endParaRPr>
          </a:p>
          <a:p>
            <a:pPr lvl="1" algn="just">
              <a:buFont typeface="Wingdings"/>
              <a:buChar char="ü"/>
            </a:pPr>
            <a:r>
              <a:rPr lang="en-IN" sz="2000" dirty="0" smtClean="0">
                <a:solidFill>
                  <a:schemeClr val="tx2">
                    <a:lumMod val="75000"/>
                  </a:schemeClr>
                </a:solidFill>
                <a:latin typeface="Sylfaen" pitchFamily="18" charset="0"/>
              </a:rPr>
              <a:t>Agricultural </a:t>
            </a:r>
            <a:r>
              <a:rPr lang="en-IN" sz="2000" dirty="0">
                <a:solidFill>
                  <a:schemeClr val="tx2">
                    <a:lumMod val="75000"/>
                  </a:schemeClr>
                </a:solidFill>
                <a:latin typeface="Sylfaen" pitchFamily="18" charset="0"/>
              </a:rPr>
              <a:t>Cash </a:t>
            </a:r>
            <a:r>
              <a:rPr lang="en-IN" sz="2000" dirty="0" smtClean="0">
                <a:solidFill>
                  <a:schemeClr val="tx2">
                    <a:lumMod val="75000"/>
                  </a:schemeClr>
                </a:solidFill>
                <a:latin typeface="Sylfaen" pitchFamily="18" charset="0"/>
              </a:rPr>
              <a:t>Credit</a:t>
            </a:r>
            <a:endParaRPr lang="en-US" sz="2000" dirty="0" smtClean="0">
              <a:solidFill>
                <a:schemeClr val="tx2">
                  <a:lumMod val="75000"/>
                </a:schemeClr>
              </a:solidFill>
              <a:latin typeface="Sylfaen" pitchFamily="18" charset="0"/>
            </a:endParaRPr>
          </a:p>
          <a:p>
            <a:pPr lvl="1" algn="just">
              <a:buFont typeface="Wingdings"/>
              <a:buChar char="ü"/>
            </a:pPr>
            <a:r>
              <a:rPr lang="en-IN" sz="2000" dirty="0" smtClean="0">
                <a:solidFill>
                  <a:schemeClr val="tx2">
                    <a:lumMod val="75000"/>
                  </a:schemeClr>
                </a:solidFill>
                <a:latin typeface="Sylfaen" pitchFamily="18" charset="0"/>
              </a:rPr>
              <a:t>Overdraft</a:t>
            </a:r>
            <a:endParaRPr lang="en-US" sz="2000" dirty="0" smtClean="0">
              <a:solidFill>
                <a:schemeClr val="tx2">
                  <a:lumMod val="75000"/>
                </a:schemeClr>
              </a:solidFill>
              <a:latin typeface="Sylfaen" pitchFamily="18" charset="0"/>
            </a:endParaRPr>
          </a:p>
          <a:p>
            <a:pPr lvl="1" algn="just">
              <a:buFont typeface="Wingdings"/>
              <a:buChar char="ü"/>
            </a:pPr>
            <a:r>
              <a:rPr lang="en-IN" sz="2000" dirty="0" smtClean="0">
                <a:solidFill>
                  <a:schemeClr val="tx2">
                    <a:lumMod val="75000"/>
                  </a:schemeClr>
                </a:solidFill>
                <a:latin typeface="Sylfaen" pitchFamily="18" charset="0"/>
              </a:rPr>
              <a:t>Demand Loan</a:t>
            </a:r>
            <a:endParaRPr lang="en-US" sz="2000" dirty="0" smtClean="0">
              <a:solidFill>
                <a:schemeClr val="tx2">
                  <a:lumMod val="75000"/>
                </a:schemeClr>
              </a:solidFill>
              <a:latin typeface="Sylfaen" pitchFamily="18" charset="0"/>
            </a:endParaRPr>
          </a:p>
          <a:p>
            <a:pPr lvl="1" algn="just">
              <a:buFont typeface="Wingdings"/>
              <a:buChar char="ü"/>
            </a:pPr>
            <a:r>
              <a:rPr lang="en-IN" sz="2000" dirty="0" smtClean="0">
                <a:solidFill>
                  <a:schemeClr val="tx2">
                    <a:lumMod val="75000"/>
                  </a:schemeClr>
                </a:solidFill>
                <a:latin typeface="Sylfaen" pitchFamily="18" charset="0"/>
              </a:rPr>
              <a:t>Term Loan</a:t>
            </a:r>
            <a:endParaRPr lang="en-US" sz="2000" dirty="0" smtClean="0">
              <a:solidFill>
                <a:schemeClr val="tx2">
                  <a:lumMod val="75000"/>
                </a:schemeClr>
              </a:solidFill>
              <a:latin typeface="Sylfaen" pitchFamily="18" charset="0"/>
            </a:endParaRPr>
          </a:p>
          <a:p>
            <a:pPr lvl="1" algn="just">
              <a:buFont typeface="Wingdings"/>
              <a:buChar char="ü"/>
            </a:pPr>
            <a:r>
              <a:rPr lang="en-IN" sz="2000" dirty="0" smtClean="0">
                <a:solidFill>
                  <a:schemeClr val="tx2">
                    <a:lumMod val="75000"/>
                  </a:schemeClr>
                </a:solidFill>
                <a:latin typeface="Sylfaen" pitchFamily="18" charset="0"/>
              </a:rPr>
              <a:t>Agricultural </a:t>
            </a:r>
            <a:r>
              <a:rPr lang="en-IN" sz="2000" dirty="0">
                <a:solidFill>
                  <a:schemeClr val="tx2">
                    <a:lumMod val="75000"/>
                  </a:schemeClr>
                </a:solidFill>
                <a:latin typeface="Sylfaen" pitchFamily="18" charset="0"/>
              </a:rPr>
              <a:t>Term </a:t>
            </a:r>
            <a:r>
              <a:rPr lang="en-IN" sz="2000" dirty="0" smtClean="0">
                <a:solidFill>
                  <a:schemeClr val="tx2">
                    <a:lumMod val="75000"/>
                  </a:schemeClr>
                </a:solidFill>
                <a:latin typeface="Sylfaen" pitchFamily="18" charset="0"/>
              </a:rPr>
              <a:t>Loan</a:t>
            </a:r>
            <a:endParaRPr lang="en-US" sz="2000" dirty="0" smtClean="0">
              <a:solidFill>
                <a:schemeClr val="tx2">
                  <a:lumMod val="75000"/>
                </a:schemeClr>
              </a:solidFill>
              <a:latin typeface="Sylfaen" pitchFamily="18" charset="0"/>
            </a:endParaRPr>
          </a:p>
          <a:p>
            <a:pPr lvl="1" algn="just">
              <a:buFont typeface="Wingdings"/>
              <a:buChar char="ü"/>
            </a:pPr>
            <a:r>
              <a:rPr lang="en-IN" sz="2000" dirty="0" smtClean="0">
                <a:solidFill>
                  <a:schemeClr val="tx2">
                    <a:lumMod val="75000"/>
                  </a:schemeClr>
                </a:solidFill>
                <a:latin typeface="Sylfaen" pitchFamily="18" charset="0"/>
              </a:rPr>
              <a:t>Bills </a:t>
            </a:r>
            <a:r>
              <a:rPr lang="en-IN" sz="2000" dirty="0">
                <a:solidFill>
                  <a:schemeClr val="tx2">
                    <a:lumMod val="75000"/>
                  </a:schemeClr>
                </a:solidFill>
                <a:latin typeface="Sylfaen" pitchFamily="18" charset="0"/>
              </a:rPr>
              <a:t>of </a:t>
            </a:r>
            <a:r>
              <a:rPr lang="en-IN" sz="2000" dirty="0" smtClean="0">
                <a:solidFill>
                  <a:schemeClr val="tx2">
                    <a:lumMod val="75000"/>
                  </a:schemeClr>
                </a:solidFill>
                <a:latin typeface="Sylfaen" pitchFamily="18" charset="0"/>
              </a:rPr>
              <a:t>Exchange</a:t>
            </a:r>
            <a:endParaRPr lang="en-US" sz="2000" dirty="0" smtClean="0">
              <a:solidFill>
                <a:schemeClr val="tx2">
                  <a:lumMod val="75000"/>
                </a:schemeClr>
              </a:solidFill>
              <a:latin typeface="Sylfaen" pitchFamily="18" charset="0"/>
            </a:endParaRPr>
          </a:p>
          <a:p>
            <a:pPr lvl="1" algn="just">
              <a:buFont typeface="Wingdings"/>
              <a:buChar char="ü"/>
            </a:pPr>
            <a:r>
              <a:rPr lang="en-IN" sz="2000" dirty="0" smtClean="0">
                <a:solidFill>
                  <a:schemeClr val="tx2">
                    <a:lumMod val="75000"/>
                  </a:schemeClr>
                </a:solidFill>
                <a:latin typeface="Sylfaen" pitchFamily="18" charset="0"/>
              </a:rPr>
              <a:t>Bank Guarantees</a:t>
            </a:r>
            <a:endParaRPr lang="en-US" sz="2000" dirty="0" smtClean="0">
              <a:solidFill>
                <a:schemeClr val="tx2">
                  <a:lumMod val="75000"/>
                </a:schemeClr>
              </a:solidFill>
              <a:latin typeface="Sylfaen" pitchFamily="18" charset="0"/>
            </a:endParaRPr>
          </a:p>
          <a:p>
            <a:pPr lvl="1" algn="just">
              <a:buFont typeface="Wingdings"/>
              <a:buChar char="ü"/>
            </a:pPr>
            <a:r>
              <a:rPr lang="en-IN" sz="2000" dirty="0" smtClean="0">
                <a:solidFill>
                  <a:schemeClr val="tx2">
                    <a:lumMod val="75000"/>
                  </a:schemeClr>
                </a:solidFill>
                <a:latin typeface="Sylfaen" pitchFamily="18" charset="0"/>
              </a:rPr>
              <a:t>Letter </a:t>
            </a:r>
            <a:r>
              <a:rPr lang="en-IN" sz="2000" dirty="0">
                <a:solidFill>
                  <a:schemeClr val="tx2">
                    <a:lumMod val="75000"/>
                  </a:schemeClr>
                </a:solidFill>
                <a:latin typeface="Sylfaen" pitchFamily="18" charset="0"/>
              </a:rPr>
              <a:t>of Credits</a:t>
            </a:r>
            <a:endParaRPr lang="en-US" sz="2000" dirty="0">
              <a:solidFill>
                <a:schemeClr val="tx2">
                  <a:lumMod val="75000"/>
                </a:schemeClr>
              </a:solidFill>
              <a:latin typeface="Sylfaen" pitchFamily="18" charset="0"/>
            </a:endParaRPr>
          </a:p>
          <a:p>
            <a:pPr algn="just"/>
            <a:endParaRPr lang="en-IN" sz="2000" dirty="0">
              <a:solidFill>
                <a:schemeClr val="tx2">
                  <a:lumMod val="75000"/>
                </a:schemeClr>
              </a:solidFill>
              <a:latin typeface="Sylfaen" pitchFamily="18" charset="0"/>
            </a:endParaRPr>
          </a:p>
        </p:txBody>
      </p:sp>
    </p:spTree>
    <p:extLst>
      <p:ext uri="{BB962C8B-B14F-4D97-AF65-F5344CB8AC3E}">
        <p14:creationId xmlns:p14="http://schemas.microsoft.com/office/powerpoint/2010/main" val="29960741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303</TotalTime>
  <Words>3337</Words>
  <Application>Microsoft Office PowerPoint</Application>
  <PresentationFormat>On-screen Show (4:3)</PresentationFormat>
  <Paragraphs>576</Paragraphs>
  <Slides>51</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51</vt:i4>
      </vt:variant>
    </vt:vector>
  </HeadingPairs>
  <TitlesOfParts>
    <vt:vector size="62" baseType="lpstr">
      <vt:lpstr>Arial</vt:lpstr>
      <vt:lpstr>Calibri</vt:lpstr>
      <vt:lpstr>Century Gothic</vt:lpstr>
      <vt:lpstr>Courier New</vt:lpstr>
      <vt:lpstr>Palatino Linotype</vt:lpstr>
      <vt:lpstr>Sylfaen</vt:lpstr>
      <vt:lpstr>Symbol</vt:lpstr>
      <vt:lpstr>Times New Roman</vt:lpstr>
      <vt:lpstr>Trebuchet MS</vt:lpstr>
      <vt:lpstr>Wingdings</vt:lpstr>
      <vt:lpstr>Executive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auditor</dc:creator>
  <cp:lastModifiedBy>AGK</cp:lastModifiedBy>
  <cp:revision>48</cp:revision>
  <dcterms:created xsi:type="dcterms:W3CDTF">2006-08-16T00:00:00Z</dcterms:created>
  <dcterms:modified xsi:type="dcterms:W3CDTF">2021-03-19T02:07:58Z</dcterms:modified>
</cp:coreProperties>
</file>