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31" r:id="rId3"/>
    <p:sldId id="341" r:id="rId4"/>
    <p:sldId id="310" r:id="rId5"/>
    <p:sldId id="308" r:id="rId6"/>
    <p:sldId id="309" r:id="rId7"/>
    <p:sldId id="271" r:id="rId8"/>
    <p:sldId id="272" r:id="rId9"/>
    <p:sldId id="311" r:id="rId10"/>
    <p:sldId id="312" r:id="rId11"/>
    <p:sldId id="277" r:id="rId12"/>
    <p:sldId id="278" r:id="rId13"/>
    <p:sldId id="280" r:id="rId14"/>
    <p:sldId id="281" r:id="rId15"/>
    <p:sldId id="313" r:id="rId16"/>
    <p:sldId id="314" r:id="rId17"/>
    <p:sldId id="282" r:id="rId18"/>
    <p:sldId id="315" r:id="rId19"/>
    <p:sldId id="316" r:id="rId20"/>
    <p:sldId id="318" r:id="rId21"/>
    <p:sldId id="317" r:id="rId22"/>
    <p:sldId id="319" r:id="rId23"/>
    <p:sldId id="320" r:id="rId24"/>
    <p:sldId id="284" r:id="rId25"/>
    <p:sldId id="321" r:id="rId26"/>
    <p:sldId id="322" r:id="rId27"/>
    <p:sldId id="323" r:id="rId28"/>
    <p:sldId id="324" r:id="rId29"/>
    <p:sldId id="325" r:id="rId30"/>
    <p:sldId id="285" r:id="rId31"/>
    <p:sldId id="328" r:id="rId32"/>
    <p:sldId id="299" r:id="rId33"/>
    <p:sldId id="330" r:id="rId34"/>
    <p:sldId id="332" r:id="rId35"/>
    <p:sldId id="333" r:id="rId36"/>
    <p:sldId id="344" r:id="rId37"/>
    <p:sldId id="345" r:id="rId38"/>
    <p:sldId id="346" r:id="rId39"/>
    <p:sldId id="327" r:id="rId40"/>
    <p:sldId id="279" r:id="rId41"/>
    <p:sldId id="342" r:id="rId42"/>
    <p:sldId id="335" r:id="rId43"/>
    <p:sldId id="336" r:id="rId44"/>
    <p:sldId id="337" r:id="rId45"/>
    <p:sldId id="338" r:id="rId46"/>
    <p:sldId id="347" r:id="rId47"/>
    <p:sldId id="348" r:id="rId48"/>
    <p:sldId id="343" r:id="rId49"/>
    <p:sldId id="334" r:id="rId50"/>
    <p:sldId id="340" r:id="rId51"/>
    <p:sldId id="339" r:id="rId52"/>
    <p:sldId id="287" r:id="rId53"/>
    <p:sldId id="297" r:id="rId54"/>
    <p:sldId id="290" r:id="rId55"/>
    <p:sldId id="291" r:id="rId56"/>
    <p:sldId id="292" r:id="rId57"/>
    <p:sldId id="306" r:id="rId5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19-Mar-21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otGrid">
          <a:fgClr>
            <a:schemeClr val="bg2">
              <a:lumMod val="50000"/>
            </a:schemeClr>
          </a:fgClr>
          <a:bgClr>
            <a:schemeClr val="bg1"/>
          </a:bgClr>
        </a:patt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19-Mar-21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rbi.org.in/scripts/NotificationUser.aspx?Id=9713&amp;Mode=0#AP1"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taxguru.in/rbi/master-circular-customer-service-banks.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rbidocs.rbi.org.in/rdocs/content/pdfs/NT3305092020_A2.pdf" TargetMode="External"/><Relationship Id="rId2" Type="http://schemas.openxmlformats.org/officeDocument/2006/relationships/hyperlink" Target="https://www.rbi.org.in/scripts/BS_CircularIndexDisplay.aspx?Id=11960#A_1" TargetMode="External"/><Relationship Id="rId1" Type="http://schemas.openxmlformats.org/officeDocument/2006/relationships/slideLayout" Target="../slideLayouts/slideLayout2.xml"/><Relationship Id="rId4" Type="http://schemas.openxmlformats.org/officeDocument/2006/relationships/hyperlink" Target="https://rbidocs.rbi.org.in/rdocs/content/pdfs/NT3305092020_A3.pdf"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23493" y="2514601"/>
            <a:ext cx="10281119" cy="1851338"/>
          </a:xfrm>
        </p:spPr>
        <p:txBody>
          <a:bodyPr>
            <a:normAutofit fontScale="90000"/>
          </a:bodyPr>
          <a:lstStyle/>
          <a:p>
            <a:pPr algn="ctr"/>
            <a:r>
              <a:rPr lang="en-US" dirty="0" smtClean="0">
                <a:solidFill>
                  <a:schemeClr val="accent5">
                    <a:lumMod val="60000"/>
                    <a:lumOff val="40000"/>
                  </a:schemeClr>
                </a:solidFill>
                <a:latin typeface="Algerian" panose="04020705040A02060702" pitchFamily="82" charset="0"/>
              </a:rPr>
              <a:t>NEW REPORTING NORMS IN LFAR AND OTHER CERTIFICATIONS - 2021</a:t>
            </a:r>
            <a:endParaRPr lang="en-US" dirty="0">
              <a:solidFill>
                <a:schemeClr val="accent5">
                  <a:lumMod val="60000"/>
                  <a:lumOff val="40000"/>
                </a:schemeClr>
              </a:solidFill>
              <a:latin typeface="Algerian" panose="04020705040A02060702" pitchFamily="82" charset="0"/>
            </a:endParaRPr>
          </a:p>
        </p:txBody>
      </p:sp>
      <p:sp>
        <p:nvSpPr>
          <p:cNvPr id="3" name="Subtitle 2"/>
          <p:cNvSpPr>
            <a:spLocks noGrp="1"/>
          </p:cNvSpPr>
          <p:nvPr>
            <p:ph type="subTitle" idx="1"/>
          </p:nvPr>
        </p:nvSpPr>
        <p:spPr>
          <a:xfrm>
            <a:off x="2589213" y="5640946"/>
            <a:ext cx="8915399" cy="262716"/>
          </a:xfrm>
        </p:spPr>
        <p:txBody>
          <a:bodyPr>
            <a:normAutofit fontScale="77500" lnSpcReduction="20000"/>
          </a:bodyPr>
          <a:lstStyle/>
          <a:p>
            <a:pPr algn="r"/>
            <a:r>
              <a:rPr lang="en-US" dirty="0">
                <a:solidFill>
                  <a:schemeClr val="accent5">
                    <a:lumMod val="60000"/>
                    <a:lumOff val="40000"/>
                  </a:schemeClr>
                </a:solidFill>
                <a:latin typeface="Bernard MT Condensed" panose="02050806060905020404" pitchFamily="18" charset="0"/>
              </a:rPr>
              <a:t>P.M.VEERAMANI, FCA , RGN PRICE &amp; CO</a:t>
            </a:r>
          </a:p>
        </p:txBody>
      </p:sp>
    </p:spTree>
    <p:extLst>
      <p:ext uri="{BB962C8B-B14F-4D97-AF65-F5344CB8AC3E}">
        <p14:creationId xmlns:p14="http://schemas.microsoft.com/office/powerpoint/2010/main" val="806481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REVISED LFAR – BRANCHES</a:t>
            </a:r>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400" dirty="0"/>
          </a:p>
          <a:p>
            <a:pPr algn="just"/>
            <a:r>
              <a:rPr lang="en-US" sz="2000" i="1" dirty="0"/>
              <a:t> Objectives</a:t>
            </a:r>
          </a:p>
          <a:p>
            <a:pPr algn="just"/>
            <a:endParaRPr lang="en-US" sz="2000" i="1" dirty="0"/>
          </a:p>
          <a:p>
            <a:pPr algn="just"/>
            <a:r>
              <a:rPr lang="en-US" sz="3200" i="1" dirty="0"/>
              <a:t> </a:t>
            </a:r>
            <a:r>
              <a:rPr lang="en-US" sz="2800" dirty="0" smtClean="0">
                <a:solidFill>
                  <a:schemeClr val="tx2"/>
                </a:solidFill>
                <a:ea typeface="Verdana" pitchFamily="34" charset="0"/>
              </a:rPr>
              <a:t>Adverse  </a:t>
            </a:r>
            <a:r>
              <a:rPr lang="en-US" sz="2800" dirty="0">
                <a:solidFill>
                  <a:schemeClr val="tx2"/>
                </a:solidFill>
                <a:ea typeface="Verdana" pitchFamily="34" charset="0"/>
              </a:rPr>
              <a:t>comments </a:t>
            </a:r>
            <a:r>
              <a:rPr lang="en-US" sz="2800" dirty="0" smtClean="0">
                <a:solidFill>
                  <a:schemeClr val="tx2"/>
                </a:solidFill>
                <a:ea typeface="Verdana" pitchFamily="34" charset="0"/>
              </a:rPr>
              <a:t>LFAR  : To consider </a:t>
            </a:r>
            <a:r>
              <a:rPr lang="en-US" sz="2800" dirty="0">
                <a:solidFill>
                  <a:schemeClr val="tx2"/>
                </a:solidFill>
                <a:ea typeface="Verdana" pitchFamily="34" charset="0"/>
              </a:rPr>
              <a:t>whether a qualification in their main report is necessary. </a:t>
            </a:r>
            <a:endParaRPr lang="en-US" sz="2800" dirty="0" smtClean="0">
              <a:solidFill>
                <a:schemeClr val="tx2"/>
              </a:solidFill>
              <a:ea typeface="Verdana" pitchFamily="34" charset="0"/>
            </a:endParaRPr>
          </a:p>
          <a:p>
            <a:pPr algn="just"/>
            <a:r>
              <a:rPr lang="en-US" sz="2800" dirty="0">
                <a:solidFill>
                  <a:schemeClr val="tx2"/>
                </a:solidFill>
                <a:ea typeface="Verdana" pitchFamily="34" charset="0"/>
              </a:rPr>
              <a:t>E</a:t>
            </a:r>
            <a:r>
              <a:rPr lang="en-US" sz="2800" dirty="0" smtClean="0">
                <a:solidFill>
                  <a:schemeClr val="tx2"/>
                </a:solidFill>
                <a:ea typeface="Verdana" pitchFamily="34" charset="0"/>
              </a:rPr>
              <a:t>very </a:t>
            </a:r>
            <a:r>
              <a:rPr lang="en-US" sz="2800" dirty="0">
                <a:solidFill>
                  <a:schemeClr val="tx2"/>
                </a:solidFill>
                <a:ea typeface="Verdana" pitchFamily="34" charset="0"/>
              </a:rPr>
              <a:t>adverse comment in the LFAR would </a:t>
            </a:r>
            <a:r>
              <a:rPr lang="en-US" sz="2800" dirty="0" smtClean="0">
                <a:solidFill>
                  <a:schemeClr val="tx2"/>
                </a:solidFill>
                <a:ea typeface="Verdana" pitchFamily="34" charset="0"/>
              </a:rPr>
              <a:t>not necessarily </a:t>
            </a:r>
            <a:r>
              <a:rPr lang="en-US" sz="2800" dirty="0">
                <a:solidFill>
                  <a:schemeClr val="tx2"/>
                </a:solidFill>
                <a:ea typeface="Verdana" pitchFamily="34" charset="0"/>
              </a:rPr>
              <a:t>result in a qualification in the main report. </a:t>
            </a:r>
            <a:endParaRPr lang="en-US" sz="2800" dirty="0" smtClean="0">
              <a:solidFill>
                <a:schemeClr val="tx2"/>
              </a:solidFill>
              <a:ea typeface="Verdana" pitchFamily="34" charset="0"/>
            </a:endParaRPr>
          </a:p>
          <a:p>
            <a:pPr algn="just"/>
            <a:r>
              <a:rPr lang="en-US" sz="2800" dirty="0" smtClean="0">
                <a:solidFill>
                  <a:schemeClr val="tx2"/>
                </a:solidFill>
                <a:ea typeface="Verdana" pitchFamily="34" charset="0"/>
              </a:rPr>
              <a:t>In </a:t>
            </a:r>
            <a:r>
              <a:rPr lang="en-US" sz="2800" dirty="0">
                <a:solidFill>
                  <a:schemeClr val="tx2"/>
                </a:solidFill>
                <a:ea typeface="Verdana" pitchFamily="34" charset="0"/>
              </a:rPr>
              <a:t>deciding whether a qualification in the main report is necessary, the auditors should use their professional judgment in the facts and circumstances of each case.</a:t>
            </a:r>
          </a:p>
          <a:p>
            <a:pPr algn="just"/>
            <a:endParaRPr lang="en-US" sz="3200" i="1" dirty="0"/>
          </a:p>
          <a:p>
            <a:pPr marL="0" indent="0" algn="just">
              <a:buNone/>
            </a:pPr>
            <a:r>
              <a:rPr lang="en-US" sz="3200" i="1" dirty="0"/>
              <a:t> </a:t>
            </a:r>
          </a:p>
        </p:txBody>
      </p:sp>
    </p:spTree>
    <p:extLst>
      <p:ext uri="{BB962C8B-B14F-4D97-AF65-F5344CB8AC3E}">
        <p14:creationId xmlns:p14="http://schemas.microsoft.com/office/powerpoint/2010/main" val="3846703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smtClean="0"/>
              <a:t>REVISED </a:t>
            </a:r>
            <a:r>
              <a:rPr lang="en-US" dirty="0"/>
              <a:t>LFAR </a:t>
            </a:r>
            <a:r>
              <a:rPr lang="en-US" dirty="0" smtClean="0"/>
              <a:t>- BRANCHES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200" dirty="0"/>
          </a:p>
          <a:p>
            <a:pPr algn="just"/>
            <a:r>
              <a:rPr lang="en-US" sz="2200" dirty="0" smtClean="0"/>
              <a:t>1.  </a:t>
            </a:r>
            <a:r>
              <a:rPr lang="en-US" sz="3200" b="1" dirty="0" smtClean="0"/>
              <a:t>CASH</a:t>
            </a:r>
            <a:endParaRPr lang="en-US" sz="3200" b="1" dirty="0"/>
          </a:p>
          <a:p>
            <a:pPr algn="just"/>
            <a:endParaRPr lang="en-US" sz="3200" b="1" dirty="0"/>
          </a:p>
          <a:p>
            <a:pPr algn="just"/>
            <a:r>
              <a:rPr lang="en-US" sz="3200" b="1" dirty="0"/>
              <a:t> </a:t>
            </a:r>
            <a:r>
              <a:rPr lang="en-US" sz="3200" b="1" dirty="0" smtClean="0"/>
              <a:t>2. BALANCE WITH BANKS, RBI ETC </a:t>
            </a:r>
            <a:endParaRPr lang="en-US" sz="3200" b="1" dirty="0"/>
          </a:p>
          <a:p>
            <a:pPr algn="just"/>
            <a:endParaRPr lang="en-US" sz="3200" b="1" dirty="0"/>
          </a:p>
          <a:p>
            <a:pPr algn="just"/>
            <a:r>
              <a:rPr lang="en-US" sz="3200" b="1" dirty="0"/>
              <a:t> </a:t>
            </a:r>
            <a:r>
              <a:rPr lang="en-US" sz="3200" b="1" dirty="0" smtClean="0"/>
              <a:t>3. MONEY AT CALL AND SHORT NOTICE</a:t>
            </a:r>
          </a:p>
          <a:p>
            <a:pPr algn="just"/>
            <a:endParaRPr lang="en-US" sz="3200" b="1" dirty="0"/>
          </a:p>
          <a:p>
            <a:pPr algn="just"/>
            <a:r>
              <a:rPr lang="en-US" sz="3200" b="1" dirty="0" smtClean="0"/>
              <a:t> 4. INVESTMENTS </a:t>
            </a:r>
            <a:endParaRPr lang="en-US" sz="3200" b="1" dirty="0"/>
          </a:p>
          <a:p>
            <a:pPr algn="just"/>
            <a:endParaRPr lang="en-US" sz="2200" dirty="0"/>
          </a:p>
        </p:txBody>
      </p:sp>
    </p:spTree>
    <p:extLst>
      <p:ext uri="{BB962C8B-B14F-4D97-AF65-F5344CB8AC3E}">
        <p14:creationId xmlns:p14="http://schemas.microsoft.com/office/powerpoint/2010/main" val="978973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smtClean="0"/>
              <a:t>GENERAL INSTRUCTIONS – ADVANCES </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spcBef>
                <a:spcPts val="0"/>
              </a:spcBef>
            </a:pPr>
            <a:r>
              <a:rPr lang="en-US" sz="2800" dirty="0" smtClean="0">
                <a:solidFill>
                  <a:schemeClr val="tx2"/>
                </a:solidFill>
                <a:latin typeface="Verdana" pitchFamily="34" charset="0"/>
                <a:ea typeface="Verdana" pitchFamily="34" charset="0"/>
                <a:cs typeface="Verdana" pitchFamily="34" charset="0"/>
              </a:rPr>
              <a:t> </a:t>
            </a:r>
            <a:r>
              <a:rPr lang="en-US" sz="2800" b="1" dirty="0" smtClean="0">
                <a:solidFill>
                  <a:schemeClr val="tx2"/>
                </a:solidFill>
                <a:ea typeface="Verdana" pitchFamily="34" charset="0"/>
                <a:cs typeface="Verdana" pitchFamily="34" charset="0"/>
              </a:rPr>
              <a:t>LARGE ADVANCES </a:t>
            </a:r>
            <a:r>
              <a:rPr lang="en-US" sz="2800" dirty="0" smtClean="0">
                <a:solidFill>
                  <a:schemeClr val="tx2"/>
                </a:solidFill>
                <a:ea typeface="Verdana" pitchFamily="34" charset="0"/>
                <a:cs typeface="Verdana" pitchFamily="34" charset="0"/>
              </a:rPr>
              <a:t>:  Outstanding </a:t>
            </a:r>
            <a:r>
              <a:rPr lang="en-US" sz="2800" dirty="0">
                <a:solidFill>
                  <a:schemeClr val="tx2"/>
                </a:solidFill>
                <a:ea typeface="Verdana" pitchFamily="34" charset="0"/>
                <a:cs typeface="Verdana" pitchFamily="34" charset="0"/>
              </a:rPr>
              <a:t>amount is in </a:t>
            </a:r>
            <a:r>
              <a:rPr lang="en-US" sz="2800" b="1" dirty="0">
                <a:solidFill>
                  <a:schemeClr val="tx2"/>
                </a:solidFill>
                <a:ea typeface="Verdana" pitchFamily="34" charset="0"/>
                <a:cs typeface="Verdana" pitchFamily="34" charset="0"/>
              </a:rPr>
              <a:t>excess of 10% of outstanding</a:t>
            </a:r>
            <a:r>
              <a:rPr lang="en-US" sz="2800" dirty="0">
                <a:solidFill>
                  <a:schemeClr val="tx2"/>
                </a:solidFill>
                <a:ea typeface="Verdana" pitchFamily="34" charset="0"/>
                <a:cs typeface="Verdana" pitchFamily="34" charset="0"/>
              </a:rPr>
              <a:t> aggregate balance of fund based and non-fund based advances of the branch or </a:t>
            </a:r>
            <a:r>
              <a:rPr lang="en-US" sz="2800" b="1" dirty="0">
                <a:solidFill>
                  <a:schemeClr val="tx2"/>
                </a:solidFill>
                <a:ea typeface="Verdana" pitchFamily="34" charset="0"/>
                <a:cs typeface="Verdana" pitchFamily="34" charset="0"/>
              </a:rPr>
              <a:t>Rs.10 </a:t>
            </a:r>
            <a:r>
              <a:rPr lang="en-US" sz="2800" b="1" dirty="0" err="1">
                <a:solidFill>
                  <a:schemeClr val="tx2"/>
                </a:solidFill>
                <a:ea typeface="Verdana" pitchFamily="34" charset="0"/>
                <a:cs typeface="Verdana" pitchFamily="34" charset="0"/>
              </a:rPr>
              <a:t>crores</a:t>
            </a:r>
            <a:r>
              <a:rPr lang="en-US" sz="2800" dirty="0">
                <a:solidFill>
                  <a:schemeClr val="tx2"/>
                </a:solidFill>
                <a:ea typeface="Verdana" pitchFamily="34" charset="0"/>
                <a:cs typeface="Verdana" pitchFamily="34" charset="0"/>
              </a:rPr>
              <a:t>, whichever is less</a:t>
            </a:r>
            <a:r>
              <a:rPr lang="en-US" sz="2800" dirty="0" smtClean="0">
                <a:solidFill>
                  <a:schemeClr val="tx2"/>
                </a:solidFill>
                <a:ea typeface="Verdana" pitchFamily="34" charset="0"/>
                <a:cs typeface="Verdana" pitchFamily="34" charset="0"/>
              </a:rPr>
              <a:t>.</a:t>
            </a:r>
          </a:p>
          <a:p>
            <a:pPr algn="just">
              <a:spcBef>
                <a:spcPts val="0"/>
              </a:spcBef>
            </a:pPr>
            <a:r>
              <a:rPr lang="en-US" sz="2800" dirty="0">
                <a:solidFill>
                  <a:schemeClr val="tx2"/>
                </a:solidFill>
                <a:ea typeface="Verdana" pitchFamily="34" charset="0"/>
                <a:cs typeface="Verdana" pitchFamily="34" charset="0"/>
              </a:rPr>
              <a:t> </a:t>
            </a:r>
            <a:r>
              <a:rPr lang="en-US" sz="2800" b="1" dirty="0" smtClean="0">
                <a:solidFill>
                  <a:schemeClr val="tx2"/>
                </a:solidFill>
                <a:ea typeface="Verdana" pitchFamily="34" charset="0"/>
                <a:cs typeface="Verdana" pitchFamily="34" charset="0"/>
              </a:rPr>
              <a:t>EXTENT OF VERIFICATION </a:t>
            </a:r>
            <a:r>
              <a:rPr lang="en-US" sz="2800" dirty="0" smtClean="0">
                <a:solidFill>
                  <a:schemeClr val="tx2"/>
                </a:solidFill>
                <a:ea typeface="Verdana" pitchFamily="34" charset="0"/>
                <a:cs typeface="Verdana" pitchFamily="34" charset="0"/>
              </a:rPr>
              <a:t>: The </a:t>
            </a:r>
            <a:r>
              <a:rPr lang="en-US" sz="2800" dirty="0">
                <a:solidFill>
                  <a:schemeClr val="tx2"/>
                </a:solidFill>
                <a:ea typeface="Verdana" pitchFamily="34" charset="0"/>
                <a:cs typeface="Verdana" pitchFamily="34" charset="0"/>
              </a:rPr>
              <a:t>transaction audit/account specific details to be seen and commented, </a:t>
            </a:r>
            <a:endParaRPr lang="en-US" sz="2800" dirty="0" smtClean="0">
              <a:solidFill>
                <a:schemeClr val="tx2"/>
              </a:solidFill>
              <a:ea typeface="Verdana" pitchFamily="34" charset="0"/>
              <a:cs typeface="Verdana" pitchFamily="34" charset="0"/>
            </a:endParaRPr>
          </a:p>
          <a:p>
            <a:pPr algn="just">
              <a:spcBef>
                <a:spcPts val="0"/>
              </a:spcBef>
            </a:pPr>
            <a:endParaRPr lang="en-US" sz="2800" dirty="0">
              <a:solidFill>
                <a:schemeClr val="tx2"/>
              </a:solidFill>
              <a:ea typeface="Verdana" pitchFamily="34" charset="0"/>
              <a:cs typeface="Verdana" pitchFamily="34" charset="0"/>
            </a:endParaRPr>
          </a:p>
          <a:p>
            <a:pPr algn="just">
              <a:spcBef>
                <a:spcPts val="0"/>
              </a:spcBef>
            </a:pPr>
            <a:r>
              <a:rPr lang="en-US" sz="2800" dirty="0" smtClean="0">
                <a:solidFill>
                  <a:schemeClr val="tx2"/>
                </a:solidFill>
                <a:ea typeface="Verdana" pitchFamily="34" charset="0"/>
                <a:cs typeface="Verdana" pitchFamily="34" charset="0"/>
              </a:rPr>
              <a:t> </a:t>
            </a:r>
            <a:r>
              <a:rPr lang="en-US" sz="2800" b="1" dirty="0" smtClean="0">
                <a:solidFill>
                  <a:schemeClr val="tx2"/>
                </a:solidFill>
                <a:ea typeface="Verdana" pitchFamily="34" charset="0"/>
                <a:cs typeface="Verdana" pitchFamily="34" charset="0"/>
              </a:rPr>
              <a:t>BELOW THRESHOLD </a:t>
            </a:r>
            <a:r>
              <a:rPr lang="en-US" sz="2800" dirty="0" smtClean="0">
                <a:solidFill>
                  <a:schemeClr val="tx2"/>
                </a:solidFill>
                <a:ea typeface="Verdana" pitchFamily="34" charset="0"/>
                <a:cs typeface="Verdana" pitchFamily="34" charset="0"/>
              </a:rPr>
              <a:t>: </a:t>
            </a:r>
            <a:r>
              <a:rPr lang="en-US" sz="2800" dirty="0">
                <a:solidFill>
                  <a:schemeClr val="tx2"/>
                </a:solidFill>
                <a:ea typeface="Verdana" pitchFamily="34" charset="0"/>
                <a:cs typeface="Verdana" pitchFamily="34" charset="0"/>
              </a:rPr>
              <a:t>T</a:t>
            </a:r>
            <a:r>
              <a:rPr lang="en-US" sz="2800" dirty="0" smtClean="0">
                <a:solidFill>
                  <a:schemeClr val="tx2"/>
                </a:solidFill>
                <a:ea typeface="Verdana" pitchFamily="34" charset="0"/>
                <a:cs typeface="Verdana" pitchFamily="34" charset="0"/>
              </a:rPr>
              <a:t>he </a:t>
            </a:r>
            <a:r>
              <a:rPr lang="en-US" sz="2800" dirty="0">
                <a:solidFill>
                  <a:schemeClr val="tx2"/>
                </a:solidFill>
                <a:ea typeface="Verdana" pitchFamily="34" charset="0"/>
                <a:cs typeface="Verdana" pitchFamily="34" charset="0"/>
              </a:rPr>
              <a:t>process needs to be checked and commented upon. </a:t>
            </a:r>
            <a:endParaRPr lang="en-US" sz="2800" dirty="0" smtClean="0">
              <a:solidFill>
                <a:schemeClr val="tx2"/>
              </a:solidFill>
              <a:ea typeface="Verdana" pitchFamily="34" charset="0"/>
              <a:cs typeface="Verdana" pitchFamily="34" charset="0"/>
            </a:endParaRPr>
          </a:p>
          <a:p>
            <a:pPr algn="just">
              <a:spcBef>
                <a:spcPts val="0"/>
              </a:spcBef>
            </a:pPr>
            <a:r>
              <a:rPr lang="en-US" sz="2800" dirty="0">
                <a:solidFill>
                  <a:schemeClr val="tx2"/>
                </a:solidFill>
                <a:ea typeface="Verdana" pitchFamily="34" charset="0"/>
                <a:cs typeface="Verdana" pitchFamily="34" charset="0"/>
              </a:rPr>
              <a:t> </a:t>
            </a:r>
            <a:r>
              <a:rPr lang="en-US" sz="2800" b="1" dirty="0" smtClean="0">
                <a:solidFill>
                  <a:schemeClr val="tx2"/>
                </a:solidFill>
                <a:ea typeface="Verdana" pitchFamily="34" charset="0"/>
                <a:cs typeface="Verdana" pitchFamily="34" charset="0"/>
              </a:rPr>
              <a:t>ESCALATION : </a:t>
            </a:r>
            <a:r>
              <a:rPr lang="en-US" sz="2800" dirty="0" smtClean="0">
                <a:solidFill>
                  <a:schemeClr val="tx2"/>
                </a:solidFill>
                <a:ea typeface="Verdana" pitchFamily="34" charset="0"/>
                <a:cs typeface="Verdana" pitchFamily="34" charset="0"/>
              </a:rPr>
              <a:t>Advances </a:t>
            </a:r>
            <a:r>
              <a:rPr lang="en-US" sz="2800" dirty="0">
                <a:solidFill>
                  <a:schemeClr val="tx2"/>
                </a:solidFill>
                <a:ea typeface="Verdana" pitchFamily="34" charset="0"/>
                <a:cs typeface="Verdana" pitchFamily="34" charset="0"/>
              </a:rPr>
              <a:t>with significant adverse features, </a:t>
            </a:r>
            <a:r>
              <a:rPr lang="en-US" sz="2800" dirty="0" smtClean="0">
                <a:solidFill>
                  <a:schemeClr val="tx2"/>
                </a:solidFill>
                <a:ea typeface="Verdana" pitchFamily="34" charset="0"/>
                <a:cs typeface="Verdana" pitchFamily="34" charset="0"/>
              </a:rPr>
              <a:t>needing attention </a:t>
            </a:r>
            <a:r>
              <a:rPr lang="en-US" sz="2800" dirty="0">
                <a:solidFill>
                  <a:schemeClr val="tx2"/>
                </a:solidFill>
                <a:ea typeface="Verdana" pitchFamily="34" charset="0"/>
                <a:cs typeface="Verdana" pitchFamily="34" charset="0"/>
              </a:rPr>
              <a:t>of the management / Statutory Central Auditors, should be appended to the LFAR.</a:t>
            </a:r>
          </a:p>
          <a:p>
            <a:pPr marL="0" indent="0" algn="just">
              <a:spcBef>
                <a:spcPts val="0"/>
              </a:spcBef>
              <a:buNone/>
            </a:pPr>
            <a:endParaRPr lang="en-US" sz="2800" dirty="0">
              <a:solidFill>
                <a:schemeClr val="tx2"/>
              </a:solidFill>
              <a:ea typeface="Verdana" pitchFamily="34" charset="0"/>
              <a:cs typeface="Verdana" pitchFamily="34" charset="0"/>
            </a:endParaRPr>
          </a:p>
          <a:p>
            <a:pPr marL="0" indent="0" algn="just">
              <a:buNone/>
            </a:pPr>
            <a:endParaRPr lang="en-US" sz="2500" dirty="0"/>
          </a:p>
        </p:txBody>
      </p:sp>
    </p:spTree>
    <p:extLst>
      <p:ext uri="{BB962C8B-B14F-4D97-AF65-F5344CB8AC3E}">
        <p14:creationId xmlns:p14="http://schemas.microsoft.com/office/powerpoint/2010/main" val="2849235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smtClean="0"/>
              <a:t>LARGE ADVANCES </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spcBef>
                <a:spcPts val="0"/>
              </a:spcBef>
            </a:pPr>
            <a:r>
              <a:rPr lang="en-US" sz="2800" b="1" dirty="0">
                <a:solidFill>
                  <a:schemeClr val="tx2"/>
                </a:solidFill>
                <a:ea typeface="Verdana" pitchFamily="34" charset="0"/>
                <a:cs typeface="Verdana" pitchFamily="34" charset="0"/>
              </a:rPr>
              <a:t>List of Advances Accounts examined for Audit</a:t>
            </a:r>
          </a:p>
          <a:p>
            <a:pPr marL="0" indent="0" algn="just">
              <a:spcBef>
                <a:spcPts val="0"/>
              </a:spcBef>
              <a:buNone/>
            </a:pPr>
            <a:endParaRPr lang="en-US" sz="2800" dirty="0">
              <a:solidFill>
                <a:schemeClr val="tx2"/>
              </a:solidFill>
              <a:ea typeface="Verdana" pitchFamily="34" charset="0"/>
              <a:cs typeface="Verdana" pitchFamily="34" charset="0"/>
            </a:endParaRPr>
          </a:p>
          <a:p>
            <a:pPr algn="just">
              <a:spcBef>
                <a:spcPts val="0"/>
              </a:spcBef>
            </a:pPr>
            <a:r>
              <a:rPr lang="en-US" sz="3200" b="1" dirty="0">
                <a:solidFill>
                  <a:schemeClr val="tx2"/>
                </a:solidFill>
                <a:ea typeface="Verdana" pitchFamily="34" charset="0"/>
                <a:cs typeface="Verdana" pitchFamily="34" charset="0"/>
              </a:rPr>
              <a:t>Account Number, </a:t>
            </a:r>
          </a:p>
          <a:p>
            <a:pPr algn="just">
              <a:spcBef>
                <a:spcPts val="0"/>
              </a:spcBef>
            </a:pPr>
            <a:r>
              <a:rPr lang="en-US" sz="3200" b="1" dirty="0">
                <a:solidFill>
                  <a:schemeClr val="tx2"/>
                </a:solidFill>
                <a:ea typeface="Verdana" pitchFamily="34" charset="0"/>
                <a:cs typeface="Verdana" pitchFamily="34" charset="0"/>
              </a:rPr>
              <a:t>Account Name, </a:t>
            </a:r>
          </a:p>
          <a:p>
            <a:pPr algn="just">
              <a:spcBef>
                <a:spcPts val="0"/>
              </a:spcBef>
            </a:pPr>
            <a:r>
              <a:rPr lang="en-US" sz="3200" b="1" dirty="0">
                <a:solidFill>
                  <a:schemeClr val="tx2"/>
                </a:solidFill>
                <a:ea typeface="Verdana" pitchFamily="34" charset="0"/>
                <a:cs typeface="Verdana" pitchFamily="34" charset="0"/>
              </a:rPr>
              <a:t>Balance as at Year end (Funded), </a:t>
            </a:r>
          </a:p>
          <a:p>
            <a:pPr algn="just">
              <a:spcBef>
                <a:spcPts val="0"/>
              </a:spcBef>
            </a:pPr>
            <a:r>
              <a:rPr lang="en-US" sz="3200" b="1" dirty="0">
                <a:solidFill>
                  <a:schemeClr val="tx2"/>
                </a:solidFill>
                <a:ea typeface="Verdana" pitchFamily="34" charset="0"/>
                <a:cs typeface="Verdana" pitchFamily="34" charset="0"/>
              </a:rPr>
              <a:t>Balance as at Year end (Non Funded), </a:t>
            </a:r>
          </a:p>
          <a:p>
            <a:pPr algn="just">
              <a:spcBef>
                <a:spcPts val="0"/>
              </a:spcBef>
            </a:pPr>
            <a:r>
              <a:rPr lang="en-US" sz="3200" b="1" dirty="0">
                <a:solidFill>
                  <a:schemeClr val="tx2"/>
                </a:solidFill>
                <a:ea typeface="Verdana" pitchFamily="34" charset="0"/>
                <a:cs typeface="Verdana" pitchFamily="34" charset="0"/>
              </a:rPr>
              <a:t>Total. </a:t>
            </a:r>
          </a:p>
          <a:p>
            <a:pPr algn="just">
              <a:spcBef>
                <a:spcPts val="0"/>
              </a:spcBef>
            </a:pPr>
            <a:r>
              <a:rPr lang="en-US" sz="3200" b="1" dirty="0" smtClean="0">
                <a:solidFill>
                  <a:schemeClr val="tx2"/>
                </a:solidFill>
                <a:ea typeface="Verdana" pitchFamily="34" charset="0"/>
                <a:cs typeface="Verdana" pitchFamily="34" charset="0"/>
              </a:rPr>
              <a:t>% </a:t>
            </a:r>
            <a:r>
              <a:rPr lang="en-US" sz="3200" b="1" dirty="0">
                <a:solidFill>
                  <a:schemeClr val="tx2"/>
                </a:solidFill>
                <a:ea typeface="Verdana" pitchFamily="34" charset="0"/>
                <a:cs typeface="Verdana" pitchFamily="34" charset="0"/>
              </a:rPr>
              <a:t>of </a:t>
            </a:r>
            <a:r>
              <a:rPr lang="en-US" sz="3200" b="1" dirty="0" smtClean="0">
                <a:solidFill>
                  <a:schemeClr val="tx2"/>
                </a:solidFill>
                <a:ea typeface="Verdana" pitchFamily="34" charset="0"/>
                <a:cs typeface="Verdana" pitchFamily="34" charset="0"/>
              </a:rPr>
              <a:t> TOTAL ADVANCE examined </a:t>
            </a:r>
            <a:r>
              <a:rPr lang="en-US" sz="3200" b="1" dirty="0">
                <a:solidFill>
                  <a:schemeClr val="tx2"/>
                </a:solidFill>
                <a:ea typeface="Verdana" pitchFamily="34" charset="0"/>
                <a:cs typeface="Verdana" pitchFamily="34" charset="0"/>
              </a:rPr>
              <a:t>by </a:t>
            </a:r>
            <a:r>
              <a:rPr lang="en-US" sz="3200" b="1" dirty="0" smtClean="0">
                <a:solidFill>
                  <a:schemeClr val="tx2"/>
                </a:solidFill>
                <a:ea typeface="Verdana" pitchFamily="34" charset="0"/>
                <a:cs typeface="Verdana" pitchFamily="34" charset="0"/>
              </a:rPr>
              <a:t>SBA</a:t>
            </a:r>
            <a:endParaRPr lang="en-US" sz="3200" b="1" dirty="0">
              <a:solidFill>
                <a:schemeClr val="tx2"/>
              </a:solidFill>
              <a:ea typeface="Verdana" pitchFamily="34" charset="0"/>
              <a:cs typeface="Verdana" pitchFamily="34" charset="0"/>
            </a:endParaRPr>
          </a:p>
          <a:p>
            <a:pPr marL="0" indent="0" algn="just">
              <a:buNone/>
            </a:pPr>
            <a:endParaRPr lang="en-US" sz="2500" dirty="0"/>
          </a:p>
        </p:txBody>
      </p:sp>
    </p:spTree>
    <p:extLst>
      <p:ext uri="{BB962C8B-B14F-4D97-AF65-F5344CB8AC3E}">
        <p14:creationId xmlns:p14="http://schemas.microsoft.com/office/powerpoint/2010/main" val="4142998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smtClean="0"/>
              <a:t>ADVANCES – NEW AREAS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lvl="0" algn="just"/>
            <a:r>
              <a:rPr lang="en-US" sz="2400" b="1" dirty="0">
                <a:solidFill>
                  <a:schemeClr val="tx2"/>
                </a:solidFill>
                <a:ea typeface="Verdana" pitchFamily="34" charset="0"/>
                <a:cs typeface="Verdana" pitchFamily="34" charset="0"/>
              </a:rPr>
              <a:t>Have you come across cases of quick mortality in accounts, where the facility became non-performing within a period of 12 months from the date of first sanction? Details of such accounts may be provided in following manner:-</a:t>
            </a:r>
          </a:p>
          <a:p>
            <a:pPr lvl="0" algn="just"/>
            <a:r>
              <a:rPr lang="en-US" sz="2400" b="1" dirty="0">
                <a:solidFill>
                  <a:schemeClr val="tx2"/>
                </a:solidFill>
                <a:ea typeface="Verdana" pitchFamily="34" charset="0"/>
                <a:cs typeface="Verdana" pitchFamily="34" charset="0"/>
              </a:rPr>
              <a:t>• Account No.</a:t>
            </a:r>
          </a:p>
          <a:p>
            <a:pPr lvl="0" algn="just"/>
            <a:r>
              <a:rPr lang="en-US" sz="2400" b="1" dirty="0">
                <a:solidFill>
                  <a:schemeClr val="tx2"/>
                </a:solidFill>
                <a:ea typeface="Verdana" pitchFamily="34" charset="0"/>
                <a:cs typeface="Verdana" pitchFamily="34" charset="0"/>
              </a:rPr>
              <a:t>• Account Name</a:t>
            </a:r>
          </a:p>
          <a:p>
            <a:pPr lvl="0" algn="just"/>
            <a:r>
              <a:rPr lang="en-US" sz="2400" b="1" dirty="0">
                <a:solidFill>
                  <a:schemeClr val="tx2"/>
                </a:solidFill>
                <a:ea typeface="Verdana" pitchFamily="34" charset="0"/>
                <a:cs typeface="Verdana" pitchFamily="34" charset="0"/>
              </a:rPr>
              <a:t>• Balance as at year </a:t>
            </a:r>
            <a:r>
              <a:rPr lang="en-US" sz="2400" b="1" dirty="0" smtClean="0">
                <a:solidFill>
                  <a:schemeClr val="tx2"/>
                </a:solidFill>
                <a:ea typeface="Verdana" pitchFamily="34" charset="0"/>
                <a:cs typeface="Verdana" pitchFamily="34" charset="0"/>
              </a:rPr>
              <a:t>end</a:t>
            </a:r>
          </a:p>
          <a:p>
            <a:pPr lvl="0" algn="just"/>
            <a:r>
              <a:rPr lang="en-US" sz="2400" b="1" dirty="0">
                <a:solidFill>
                  <a:schemeClr val="tx2"/>
                </a:solidFill>
                <a:ea typeface="Verdana" pitchFamily="34" charset="0"/>
                <a:cs typeface="Verdana" pitchFamily="34" charset="0"/>
              </a:rPr>
              <a:t> </a:t>
            </a:r>
            <a:r>
              <a:rPr lang="en-US" sz="2400" b="1" dirty="0" smtClean="0">
                <a:solidFill>
                  <a:schemeClr val="tx2"/>
                </a:solidFill>
                <a:ea typeface="Verdana" pitchFamily="34" charset="0"/>
                <a:cs typeface="Verdana" pitchFamily="34" charset="0"/>
              </a:rPr>
              <a:t> </a:t>
            </a:r>
            <a:r>
              <a:rPr lang="en-US" sz="2400" b="1" dirty="0" smtClean="0">
                <a:solidFill>
                  <a:schemeClr val="accent1">
                    <a:lumMod val="75000"/>
                  </a:schemeClr>
                </a:solidFill>
                <a:ea typeface="Verdana" pitchFamily="34" charset="0"/>
                <a:cs typeface="Verdana" pitchFamily="34" charset="0"/>
              </a:rPr>
              <a:t>Take over Policy / Due diligence – compliance </a:t>
            </a:r>
          </a:p>
          <a:p>
            <a:pPr lvl="0" algn="just"/>
            <a:r>
              <a:rPr lang="en-US" sz="1600" b="1" dirty="0">
                <a:solidFill>
                  <a:srgbClr val="FFFF00"/>
                </a:solidFill>
              </a:rPr>
              <a:t>Quick mortality</a:t>
            </a:r>
            <a:r>
              <a:rPr lang="en-US" sz="1600" dirty="0">
                <a:solidFill>
                  <a:srgbClr val="FFFF00"/>
                </a:solidFill>
              </a:rPr>
              <a:t> accounts are defined as </a:t>
            </a:r>
            <a:r>
              <a:rPr lang="en-US" sz="1600" b="1" dirty="0">
                <a:solidFill>
                  <a:srgbClr val="FFFF00"/>
                </a:solidFill>
              </a:rPr>
              <a:t>bank</a:t>
            </a:r>
            <a:r>
              <a:rPr lang="en-US" sz="1600" dirty="0">
                <a:solidFill>
                  <a:srgbClr val="FFFF00"/>
                </a:solidFill>
              </a:rPr>
              <a:t> accounts, which become NPA within one year of original sanction or first disbursement, and in case of housing loan within one year from the date of commencement of installment, whichever is later.</a:t>
            </a:r>
            <a:endParaRPr lang="en-US" sz="1600" b="1" dirty="0">
              <a:solidFill>
                <a:srgbClr val="FFFF00"/>
              </a:solidFill>
              <a:ea typeface="Verdana" pitchFamily="34" charset="0"/>
              <a:cs typeface="Verdana" pitchFamily="34" charset="0"/>
            </a:endParaRPr>
          </a:p>
          <a:p>
            <a:pPr marL="0" indent="0" algn="just">
              <a:buNone/>
            </a:pPr>
            <a:endParaRPr lang="en-US" sz="2500" dirty="0">
              <a:solidFill>
                <a:srgbClr val="FFFF00"/>
              </a:solidFill>
            </a:endParaRPr>
          </a:p>
        </p:txBody>
      </p:sp>
    </p:spTree>
    <p:extLst>
      <p:ext uri="{BB962C8B-B14F-4D97-AF65-F5344CB8AC3E}">
        <p14:creationId xmlns:p14="http://schemas.microsoft.com/office/powerpoint/2010/main" val="3588038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smtClean="0"/>
              <a:t>ADVANCES – NEW AREAS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b="1" dirty="0" smtClean="0">
                <a:solidFill>
                  <a:schemeClr val="tx2"/>
                </a:solidFill>
                <a:ea typeface="Verdana" pitchFamily="34" charset="0"/>
                <a:cs typeface="Verdana" pitchFamily="34" charset="0"/>
              </a:rPr>
              <a:t>Whether applicable </a:t>
            </a:r>
            <a:r>
              <a:rPr lang="en-US" sz="2800" b="1" dirty="0">
                <a:solidFill>
                  <a:schemeClr val="tx2"/>
                </a:solidFill>
                <a:ea typeface="Verdana" pitchFamily="34" charset="0"/>
                <a:cs typeface="Verdana" pitchFamily="34" charset="0"/>
              </a:rPr>
              <a:t>interest rate is correctly fed into the system</a:t>
            </a:r>
            <a:r>
              <a:rPr lang="en-US" sz="2800" b="1" dirty="0" smtClean="0">
                <a:solidFill>
                  <a:schemeClr val="tx2"/>
                </a:solidFill>
                <a:ea typeface="Verdana" pitchFamily="34" charset="0"/>
                <a:cs typeface="Verdana" pitchFamily="34" charset="0"/>
              </a:rPr>
              <a:t>?</a:t>
            </a:r>
            <a:endParaRPr lang="en-US" sz="2800" b="1" dirty="0">
              <a:solidFill>
                <a:schemeClr val="tx2"/>
              </a:solidFill>
              <a:ea typeface="Verdana" pitchFamily="34" charset="0"/>
              <a:cs typeface="Verdana" pitchFamily="34" charset="0"/>
            </a:endParaRPr>
          </a:p>
          <a:p>
            <a:pPr algn="just"/>
            <a:r>
              <a:rPr lang="en-US" sz="2800" b="1" dirty="0"/>
              <a:t>Whether the interest rate is </a:t>
            </a:r>
            <a:r>
              <a:rPr lang="en-US" sz="2800" b="1" dirty="0" smtClean="0"/>
              <a:t>reviewed periodically </a:t>
            </a:r>
            <a:r>
              <a:rPr lang="en-US" sz="2800" b="1" dirty="0"/>
              <a:t>as per the </a:t>
            </a:r>
            <a:r>
              <a:rPr lang="en-US" sz="2800" b="1" dirty="0" smtClean="0"/>
              <a:t>guidelines applicable </a:t>
            </a:r>
            <a:r>
              <a:rPr lang="en-US" sz="2800" b="1" dirty="0"/>
              <a:t>to floating rate loans linked </a:t>
            </a:r>
            <a:r>
              <a:rPr lang="en-US" sz="2800" b="1" dirty="0" smtClean="0"/>
              <a:t>to </a:t>
            </a:r>
            <a:r>
              <a:rPr lang="en-US" sz="2800" b="1" dirty="0">
                <a:solidFill>
                  <a:schemeClr val="tx2"/>
                </a:solidFill>
                <a:ea typeface="Verdana" pitchFamily="34" charset="0"/>
                <a:cs typeface="Verdana" pitchFamily="34" charset="0"/>
              </a:rPr>
              <a:t>MCLR </a:t>
            </a:r>
            <a:r>
              <a:rPr lang="en-US" sz="1600" b="1" dirty="0" smtClean="0">
                <a:solidFill>
                  <a:schemeClr val="tx2"/>
                </a:solidFill>
                <a:ea typeface="Verdana" pitchFamily="34" charset="0"/>
                <a:cs typeface="Verdana" pitchFamily="34" charset="0"/>
              </a:rPr>
              <a:t>(Marginal cost of funds Lending </a:t>
            </a:r>
            <a:r>
              <a:rPr lang="en-US" sz="1600" b="1" dirty="0">
                <a:solidFill>
                  <a:schemeClr val="tx2"/>
                </a:solidFill>
                <a:ea typeface="Verdana" pitchFamily="34" charset="0"/>
                <a:cs typeface="Verdana" pitchFamily="34" charset="0"/>
              </a:rPr>
              <a:t>Rate)? </a:t>
            </a:r>
            <a:r>
              <a:rPr lang="en-US" sz="2800" b="1" dirty="0">
                <a:solidFill>
                  <a:schemeClr val="tx2"/>
                </a:solidFill>
                <a:ea typeface="Verdana" pitchFamily="34" charset="0"/>
                <a:cs typeface="Verdana" pitchFamily="34" charset="0"/>
              </a:rPr>
              <a:t>/ EBLR </a:t>
            </a:r>
            <a:r>
              <a:rPr lang="en-US" sz="1600" b="1" dirty="0">
                <a:solidFill>
                  <a:schemeClr val="tx2"/>
                </a:solidFill>
                <a:ea typeface="Verdana" pitchFamily="34" charset="0"/>
                <a:cs typeface="Verdana" pitchFamily="34" charset="0"/>
              </a:rPr>
              <a:t>(External Benchmark Lending Rate</a:t>
            </a:r>
            <a:r>
              <a:rPr lang="en-US" sz="1600" b="1" dirty="0" smtClean="0">
                <a:solidFill>
                  <a:schemeClr val="tx2"/>
                </a:solidFill>
                <a:ea typeface="Verdana" pitchFamily="34" charset="0"/>
                <a:cs typeface="Verdana" pitchFamily="34" charset="0"/>
              </a:rPr>
              <a:t>)? </a:t>
            </a:r>
            <a:r>
              <a:rPr lang="en-US" sz="2800" b="1" dirty="0" smtClean="0">
                <a:solidFill>
                  <a:schemeClr val="tx2"/>
                </a:solidFill>
                <a:ea typeface="Verdana" pitchFamily="34" charset="0"/>
                <a:cs typeface="Verdana" pitchFamily="34" charset="0"/>
              </a:rPr>
              <a:t>– Last circular dated 4.9.2019</a:t>
            </a:r>
          </a:p>
          <a:p>
            <a:pPr algn="just"/>
            <a:r>
              <a:rPr lang="en-US" sz="2800" b="1" dirty="0">
                <a:solidFill>
                  <a:schemeClr val="tx2"/>
                </a:solidFill>
                <a:ea typeface="Verdana" pitchFamily="34" charset="0"/>
                <a:cs typeface="Verdana" pitchFamily="34" charset="0"/>
              </a:rPr>
              <a:t> </a:t>
            </a:r>
            <a:r>
              <a:rPr lang="en-US" sz="2000" dirty="0">
                <a:solidFill>
                  <a:srgbClr val="FFFF00"/>
                </a:solidFill>
              </a:rPr>
              <a:t>The interest rate under external benchmark shall be reset at least once in three months</a:t>
            </a:r>
            <a:r>
              <a:rPr lang="en-US" sz="2800" dirty="0" smtClean="0">
                <a:solidFill>
                  <a:srgbClr val="FFFF00"/>
                </a:solidFill>
              </a:rPr>
              <a:t>.</a:t>
            </a:r>
          </a:p>
          <a:p>
            <a:pPr algn="just"/>
            <a:r>
              <a:rPr lang="en-US" sz="2800" b="1" dirty="0">
                <a:solidFill>
                  <a:srgbClr val="FFFF00"/>
                </a:solidFill>
                <a:ea typeface="Verdana" pitchFamily="34" charset="0"/>
                <a:cs typeface="Verdana" pitchFamily="34" charset="0"/>
              </a:rPr>
              <a:t> </a:t>
            </a:r>
            <a:r>
              <a:rPr lang="en-US" sz="2000" dirty="0">
                <a:solidFill>
                  <a:srgbClr val="FFFF00"/>
                </a:solidFill>
              </a:rPr>
              <a:t>All floating rate rupee loans sanctioned and renewed </a:t>
            </a:r>
            <a:r>
              <a:rPr lang="en-US" sz="2000" dirty="0" err="1">
                <a:solidFill>
                  <a:srgbClr val="FFFF00"/>
                </a:solidFill>
              </a:rPr>
              <a:t>w.e.f</a:t>
            </a:r>
            <a:r>
              <a:rPr lang="en-US" sz="2000" dirty="0">
                <a:solidFill>
                  <a:srgbClr val="FFFF00"/>
                </a:solidFill>
              </a:rPr>
              <a:t>. April 1, 2016 shall be priced with reference to the Marginal Cost of Funds based Lending Rate (MCLR) which will be the internal benchmark for such purposes subject to the provisions contained in paragraph 7 of this Master Direction.</a:t>
            </a:r>
            <a:endParaRPr lang="en-US" sz="2000" b="1" dirty="0">
              <a:solidFill>
                <a:srgbClr val="FFFF00"/>
              </a:solidFill>
              <a:ea typeface="Verdana" pitchFamily="34" charset="0"/>
              <a:cs typeface="Verdana" pitchFamily="34" charset="0"/>
            </a:endParaRPr>
          </a:p>
          <a:p>
            <a:pPr marL="0" indent="0" algn="just">
              <a:buNone/>
            </a:pPr>
            <a:endParaRPr lang="en-US" sz="2500" dirty="0"/>
          </a:p>
        </p:txBody>
      </p:sp>
    </p:spTree>
    <p:extLst>
      <p:ext uri="{BB962C8B-B14F-4D97-AF65-F5344CB8AC3E}">
        <p14:creationId xmlns:p14="http://schemas.microsoft.com/office/powerpoint/2010/main" val="1679478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smtClean="0"/>
              <a:t>ADVANCES – NEW AREAS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b="1" dirty="0" smtClean="0">
                <a:solidFill>
                  <a:schemeClr val="tx2"/>
                </a:solidFill>
                <a:ea typeface="Verdana" pitchFamily="34" charset="0"/>
                <a:cs typeface="Verdana" pitchFamily="34" charset="0"/>
              </a:rPr>
              <a:t>Have </a:t>
            </a:r>
            <a:r>
              <a:rPr lang="en-US" sz="2800" b="1" dirty="0">
                <a:solidFill>
                  <a:schemeClr val="tx2"/>
                </a:solidFill>
                <a:ea typeface="Verdana" pitchFamily="34" charset="0"/>
                <a:cs typeface="Verdana" pitchFamily="34" charset="0"/>
              </a:rPr>
              <a:t>you come across cases of frequent renewal / rollover of short-term loans</a:t>
            </a:r>
            <a:r>
              <a:rPr lang="en-US" sz="2800" b="1" dirty="0" smtClean="0">
                <a:solidFill>
                  <a:schemeClr val="tx2"/>
                </a:solidFill>
                <a:ea typeface="Verdana" pitchFamily="34" charset="0"/>
                <a:cs typeface="Verdana" pitchFamily="34" charset="0"/>
              </a:rPr>
              <a:t>? </a:t>
            </a:r>
            <a:r>
              <a:rPr lang="en-US" sz="2800" b="1" dirty="0" smtClean="0"/>
              <a:t>If yes</a:t>
            </a:r>
            <a:r>
              <a:rPr lang="en-US" sz="2800" b="1" dirty="0"/>
              <a:t>, give the details of such </a:t>
            </a:r>
            <a:r>
              <a:rPr lang="en-US" sz="2800" b="1" dirty="0" smtClean="0"/>
              <a:t>accounts</a:t>
            </a:r>
          </a:p>
          <a:p>
            <a:pPr marL="0" indent="0" algn="just">
              <a:buNone/>
            </a:pPr>
            <a:endParaRPr lang="en-US" sz="2800" b="1" dirty="0" smtClean="0">
              <a:solidFill>
                <a:schemeClr val="tx2"/>
              </a:solidFill>
              <a:ea typeface="Verdana" pitchFamily="34" charset="0"/>
              <a:cs typeface="Verdana" pitchFamily="34" charset="0"/>
            </a:endParaRPr>
          </a:p>
          <a:p>
            <a:pPr marL="0" indent="0" algn="just">
              <a:buNone/>
            </a:pPr>
            <a:r>
              <a:rPr lang="en-US" sz="2800" b="1" i="1" dirty="0">
                <a:solidFill>
                  <a:schemeClr val="tx2"/>
                </a:solidFill>
                <a:ea typeface="Verdana" pitchFamily="34" charset="0"/>
                <a:cs typeface="Verdana" pitchFamily="34" charset="0"/>
              </a:rPr>
              <a:t> </a:t>
            </a:r>
            <a:r>
              <a:rPr lang="en-US" sz="2800" b="1" i="1" dirty="0" smtClean="0">
                <a:solidFill>
                  <a:srgbClr val="FFFF00"/>
                </a:solidFill>
                <a:latin typeface="Berlin Sans FB Demi" panose="020E0802020502020306" pitchFamily="34" charset="0"/>
                <a:ea typeface="Verdana" pitchFamily="34" charset="0"/>
                <a:cs typeface="Verdana" pitchFamily="34" charset="0"/>
              </a:rPr>
              <a:t>Observation should not be inconsistent with accounts identified as NPA</a:t>
            </a:r>
            <a:endParaRPr lang="en-US" sz="2800" b="1" i="1" dirty="0" smtClean="0">
              <a:solidFill>
                <a:schemeClr val="tx2"/>
              </a:solidFill>
              <a:ea typeface="Verdana" pitchFamily="34" charset="0"/>
              <a:cs typeface="Verdana" pitchFamily="34" charset="0"/>
            </a:endParaRPr>
          </a:p>
          <a:p>
            <a:pPr algn="just"/>
            <a:r>
              <a:rPr lang="en-US" sz="2800" b="1" dirty="0" smtClean="0">
                <a:solidFill>
                  <a:schemeClr val="tx2"/>
                </a:solidFill>
                <a:ea typeface="Verdana" pitchFamily="34" charset="0"/>
                <a:cs typeface="Verdana" pitchFamily="34" charset="0"/>
              </a:rPr>
              <a:t>Whether Correct </a:t>
            </a:r>
            <a:r>
              <a:rPr lang="en-US" sz="2800" b="1" dirty="0">
                <a:solidFill>
                  <a:schemeClr val="tx2"/>
                </a:solidFill>
                <a:ea typeface="Verdana" pitchFamily="34" charset="0"/>
                <a:cs typeface="Verdana" pitchFamily="34" charset="0"/>
              </a:rPr>
              <a:t>and valid credit </a:t>
            </a:r>
            <a:r>
              <a:rPr lang="en-US" sz="2800" b="1" dirty="0" smtClean="0">
                <a:solidFill>
                  <a:schemeClr val="tx2"/>
                </a:solidFill>
                <a:ea typeface="Verdana" pitchFamily="34" charset="0"/>
                <a:cs typeface="Verdana" pitchFamily="34" charset="0"/>
              </a:rPr>
              <a:t>rating from accredited agencies correctly fed into the system</a:t>
            </a:r>
          </a:p>
          <a:p>
            <a:pPr algn="just"/>
            <a:r>
              <a:rPr lang="en-US" dirty="0">
                <a:solidFill>
                  <a:srgbClr val="FFFF00"/>
                </a:solidFill>
              </a:rPr>
              <a:t>A rating scale could consist of 9 levels, of which levels 1 to 5 represent various grades of acceptable credit risk and levels 6 to 9 represent various grades of unacceptable credit risk associated with an exposure</a:t>
            </a:r>
            <a:r>
              <a:rPr lang="en-US" dirty="0" smtClean="0">
                <a:solidFill>
                  <a:srgbClr val="FFFF00"/>
                </a:solidFill>
              </a:rPr>
              <a:t>.(Guidance note on credit risk management by RBI)</a:t>
            </a:r>
            <a:endParaRPr lang="en-US" b="1" dirty="0">
              <a:solidFill>
                <a:srgbClr val="FFFF00"/>
              </a:solidFill>
              <a:ea typeface="Verdana" pitchFamily="34" charset="0"/>
              <a:cs typeface="Verdana" pitchFamily="34" charset="0"/>
            </a:endParaRPr>
          </a:p>
          <a:p>
            <a:pPr lvl="0" algn="just"/>
            <a:endParaRPr lang="en-US" sz="2800" b="1" dirty="0">
              <a:solidFill>
                <a:schemeClr val="tx2"/>
              </a:solidFill>
              <a:ea typeface="Verdana" pitchFamily="34" charset="0"/>
              <a:cs typeface="Verdana" pitchFamily="34" charset="0"/>
            </a:endParaRPr>
          </a:p>
          <a:p>
            <a:pPr marL="0" indent="0" algn="just">
              <a:buNone/>
            </a:pPr>
            <a:endParaRPr lang="en-US" sz="2500" dirty="0"/>
          </a:p>
        </p:txBody>
      </p:sp>
    </p:spTree>
    <p:extLst>
      <p:ext uri="{BB962C8B-B14F-4D97-AF65-F5344CB8AC3E}">
        <p14:creationId xmlns:p14="http://schemas.microsoft.com/office/powerpoint/2010/main" val="3418065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ADVANCES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r>
              <a:rPr lang="en-US" sz="2800" dirty="0"/>
              <a:t>Did the bank provide loans to </a:t>
            </a:r>
            <a:r>
              <a:rPr lang="en-US" sz="2800" dirty="0" smtClean="0"/>
              <a:t>companies for </a:t>
            </a:r>
            <a:r>
              <a:rPr lang="en-US" sz="2800" dirty="0"/>
              <a:t>buy-back of shares/securities</a:t>
            </a:r>
            <a:r>
              <a:rPr lang="en-US" sz="2800" dirty="0" smtClean="0"/>
              <a:t>?</a:t>
            </a:r>
          </a:p>
          <a:p>
            <a:r>
              <a:rPr lang="en-US" sz="2800" dirty="0"/>
              <a:t> </a:t>
            </a:r>
            <a:r>
              <a:rPr lang="en-US" sz="2800" dirty="0" smtClean="0"/>
              <a:t>RBI Master circular on Loans and Advances – Statutory and Other Restrictions- 2</a:t>
            </a:r>
            <a:r>
              <a:rPr lang="en-US" sz="2800" baseline="30000" dirty="0" smtClean="0"/>
              <a:t>nd</a:t>
            </a:r>
            <a:r>
              <a:rPr lang="en-US" sz="2800" dirty="0" smtClean="0"/>
              <a:t> July 2007</a:t>
            </a:r>
          </a:p>
          <a:p>
            <a:r>
              <a:rPr lang="en-US" sz="1400" b="1" dirty="0">
                <a:solidFill>
                  <a:srgbClr val="FFFF00"/>
                </a:solidFill>
              </a:rPr>
              <a:t>1.4 Restrictions on Credit to Companies for Buy-back of their Securities</a:t>
            </a:r>
          </a:p>
          <a:p>
            <a:r>
              <a:rPr lang="en-US" sz="1400" dirty="0">
                <a:solidFill>
                  <a:srgbClr val="FFFF00"/>
                </a:solidFill>
              </a:rPr>
              <a:t>In terms of Section 77A(1) of the Companies Act, 1956, companies are permitted to purchase their own shares or other specified securities out of their</a:t>
            </a:r>
          </a:p>
          <a:p>
            <a:r>
              <a:rPr lang="en-US" sz="1400" dirty="0">
                <a:solidFill>
                  <a:srgbClr val="FFFF00"/>
                </a:solidFill>
              </a:rPr>
              <a:t>free reserves, or</a:t>
            </a:r>
          </a:p>
          <a:p>
            <a:r>
              <a:rPr lang="en-US" sz="1400" dirty="0">
                <a:solidFill>
                  <a:srgbClr val="FFFF00"/>
                </a:solidFill>
              </a:rPr>
              <a:t>securities premium account, or</a:t>
            </a:r>
          </a:p>
          <a:p>
            <a:r>
              <a:rPr lang="en-US" sz="1400" dirty="0">
                <a:solidFill>
                  <a:srgbClr val="FFFF00"/>
                </a:solidFill>
              </a:rPr>
              <a:t>the proceeds of any shares or other specified securities,</a:t>
            </a:r>
          </a:p>
          <a:p>
            <a:r>
              <a:rPr lang="en-US" sz="1400" dirty="0">
                <a:solidFill>
                  <a:srgbClr val="FFFF00"/>
                </a:solidFill>
              </a:rPr>
              <a:t>subject to compliance of various conditions specified in the Companies (Amendment) Act, 1999</a:t>
            </a:r>
            <a:r>
              <a:rPr lang="en-US" sz="1600" b="1" dirty="0">
                <a:solidFill>
                  <a:srgbClr val="FFFF00"/>
                </a:solidFill>
              </a:rPr>
              <a:t>. </a:t>
            </a:r>
            <a:r>
              <a:rPr lang="en-US" sz="1600" b="1" u="sng" dirty="0">
                <a:solidFill>
                  <a:srgbClr val="FFFF00"/>
                </a:solidFill>
              </a:rPr>
              <a:t>Therefore, banks should not provide loans to companies for buy-back of shares/securities.</a:t>
            </a:r>
          </a:p>
          <a:p>
            <a:r>
              <a:rPr lang="en-US" sz="1400" dirty="0">
                <a:solidFill>
                  <a:srgbClr val="FFFF00"/>
                </a:solidFill>
              </a:rPr>
              <a:t> </a:t>
            </a:r>
            <a:r>
              <a:rPr lang="en-US" sz="2400" dirty="0" smtClean="0">
                <a:solidFill>
                  <a:schemeClr val="tx1"/>
                </a:solidFill>
              </a:rPr>
              <a:t>Section 68 of Companies Act , 2013 has same provisions</a:t>
            </a:r>
            <a:endParaRPr lang="en-US" sz="1400" dirty="0" smtClean="0">
              <a:solidFill>
                <a:schemeClr val="tx1"/>
              </a:solidFill>
            </a:endParaRPr>
          </a:p>
          <a:p>
            <a:endParaRPr lang="en-US" sz="1400" dirty="0">
              <a:solidFill>
                <a:srgbClr val="FFFF00"/>
              </a:solidFill>
            </a:endParaRPr>
          </a:p>
          <a:p>
            <a:endParaRPr lang="en-US" sz="2800" dirty="0"/>
          </a:p>
        </p:txBody>
      </p:sp>
    </p:spTree>
    <p:extLst>
      <p:ext uri="{BB962C8B-B14F-4D97-AF65-F5344CB8AC3E}">
        <p14:creationId xmlns:p14="http://schemas.microsoft.com/office/powerpoint/2010/main" val="386743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randombar(horizontal)">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ADVANCES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r>
              <a:rPr lang="en-US" sz="3200" dirty="0"/>
              <a:t>Details of</a:t>
            </a:r>
            <a:r>
              <a:rPr lang="en-US" sz="3200" dirty="0" smtClean="0"/>
              <a:t>:</a:t>
            </a:r>
          </a:p>
          <a:p>
            <a:pPr marL="0" indent="0">
              <a:buNone/>
            </a:pPr>
            <a:endParaRPr lang="en-US" sz="3200" dirty="0"/>
          </a:p>
          <a:p>
            <a:pPr algn="just"/>
            <a:r>
              <a:rPr lang="en-US" sz="3200" dirty="0" smtClean="0"/>
              <a:t>cases </a:t>
            </a:r>
            <a:r>
              <a:rPr lang="en-US" sz="3200" dirty="0"/>
              <a:t>where stock audit </a:t>
            </a:r>
            <a:r>
              <a:rPr lang="en-US" sz="3200" dirty="0" smtClean="0"/>
              <a:t>was  required </a:t>
            </a:r>
            <a:r>
              <a:rPr lang="en-US" sz="3200" dirty="0"/>
              <a:t>but was not conducted</a:t>
            </a:r>
          </a:p>
          <a:p>
            <a:pPr algn="just"/>
            <a:r>
              <a:rPr lang="en-US" sz="3200" dirty="0" smtClean="0"/>
              <a:t>where </a:t>
            </a:r>
            <a:r>
              <a:rPr lang="en-US" sz="3200" dirty="0"/>
              <a:t>stock audit was </a:t>
            </a:r>
            <a:r>
              <a:rPr lang="en-US" sz="3200" dirty="0" smtClean="0"/>
              <a:t>conducted but </a:t>
            </a:r>
            <a:r>
              <a:rPr lang="en-US" sz="3200" dirty="0"/>
              <a:t>no action was taken on </a:t>
            </a:r>
            <a:r>
              <a:rPr lang="en-US" sz="3200" dirty="0" smtClean="0"/>
              <a:t>adverse features</a:t>
            </a:r>
            <a:endParaRPr lang="en-US" sz="3200" dirty="0" smtClean="0">
              <a:solidFill>
                <a:srgbClr val="FFFF00"/>
              </a:solidFill>
            </a:endParaRPr>
          </a:p>
          <a:p>
            <a:pPr marL="0" indent="0">
              <a:buNone/>
            </a:pPr>
            <a:endParaRPr lang="en-US" sz="2800" dirty="0"/>
          </a:p>
        </p:txBody>
      </p:sp>
    </p:spTree>
    <p:extLst>
      <p:ext uri="{BB962C8B-B14F-4D97-AF65-F5344CB8AC3E}">
        <p14:creationId xmlns:p14="http://schemas.microsoft.com/office/powerpoint/2010/main" val="2482788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Due Diligence</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500" dirty="0"/>
          </a:p>
          <a:p>
            <a:pPr algn="just"/>
            <a:r>
              <a:rPr lang="en-US" sz="2500" dirty="0"/>
              <a:t>Does the branch have on its record, a due diligence report </a:t>
            </a:r>
            <a:r>
              <a:rPr lang="en-US" sz="2500" u="sng" dirty="0"/>
              <a:t>in the form and manner required by the Reserve Bank of India</a:t>
            </a:r>
            <a:r>
              <a:rPr lang="en-US" sz="2500" dirty="0"/>
              <a:t> in respect of advances under consortium and multiple banking </a:t>
            </a:r>
            <a:r>
              <a:rPr lang="en-US" sz="2500" dirty="0" smtClean="0"/>
              <a:t>arrangements</a:t>
            </a:r>
          </a:p>
          <a:p>
            <a:pPr algn="just"/>
            <a:r>
              <a:rPr lang="en-US" sz="2800" dirty="0"/>
              <a:t>Give the list of accounts where </a:t>
            </a:r>
            <a:r>
              <a:rPr lang="en-US" sz="2800" dirty="0" smtClean="0"/>
              <a:t>such certificate/report </a:t>
            </a:r>
            <a:r>
              <a:rPr lang="en-US" sz="2800" dirty="0"/>
              <a:t>is not obtained or </a:t>
            </a:r>
            <a:r>
              <a:rPr lang="en-US" sz="2800" dirty="0" smtClean="0"/>
              <a:t>not available </a:t>
            </a:r>
            <a:r>
              <a:rPr lang="en-US" sz="2800" dirty="0"/>
              <a:t>on record</a:t>
            </a:r>
            <a:r>
              <a:rPr lang="en-US" sz="2800" dirty="0" smtClean="0"/>
              <a:t>.  (</a:t>
            </a:r>
            <a:r>
              <a:rPr lang="en-US" sz="2800" dirty="0"/>
              <a:t>In case, the branch is not the lead </a:t>
            </a:r>
            <a:r>
              <a:rPr lang="en-US" sz="2800" dirty="0" smtClean="0"/>
              <a:t>bank, copy </a:t>
            </a:r>
            <a:r>
              <a:rPr lang="en-US" sz="2800" dirty="0"/>
              <a:t>of certificate/report should </a:t>
            </a:r>
            <a:r>
              <a:rPr lang="en-US" sz="2800" dirty="0" smtClean="0"/>
              <a:t>be obtained </a:t>
            </a:r>
            <a:r>
              <a:rPr lang="en-US" sz="2800" dirty="0"/>
              <a:t>from lead bank for review </a:t>
            </a:r>
            <a:r>
              <a:rPr lang="en-US" sz="2800" dirty="0" smtClean="0"/>
              <a:t>and record)</a:t>
            </a:r>
          </a:p>
          <a:p>
            <a:pPr algn="just"/>
            <a:endParaRPr lang="en-US" sz="2800" dirty="0"/>
          </a:p>
          <a:p>
            <a:pPr algn="just"/>
            <a:r>
              <a:rPr lang="en-US" sz="2800" dirty="0" smtClean="0"/>
              <a:t>  </a:t>
            </a:r>
            <a:r>
              <a:rPr lang="en-US" sz="2400" dirty="0" smtClean="0">
                <a:solidFill>
                  <a:srgbClr val="FFFF00"/>
                </a:solidFill>
              </a:rPr>
              <a:t>What is the RBI requirement ?</a:t>
            </a:r>
            <a:endParaRPr lang="en-US" sz="2500" dirty="0"/>
          </a:p>
          <a:p>
            <a:pPr marL="0" indent="0" algn="just">
              <a:buNone/>
            </a:pPr>
            <a:endParaRPr lang="en-US" sz="2500" dirty="0"/>
          </a:p>
        </p:txBody>
      </p:sp>
    </p:spTree>
    <p:extLst>
      <p:ext uri="{BB962C8B-B14F-4D97-AF65-F5344CB8AC3E}">
        <p14:creationId xmlns:p14="http://schemas.microsoft.com/office/powerpoint/2010/main" val="2356924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1280890"/>
          </a:xfrm>
        </p:spPr>
        <p:txBody>
          <a:bodyPr/>
          <a:lstStyle/>
          <a:p>
            <a:pPr algn="ctr"/>
            <a:r>
              <a:rPr lang="en-US" dirty="0"/>
              <a:t>BANK AUDIT -2021 – </a:t>
            </a:r>
            <a:r>
              <a:rPr lang="en-US" dirty="0" smtClean="0"/>
              <a:t>COVERAGE</a:t>
            </a:r>
            <a:endParaRPr lang="en-US" dirty="0"/>
          </a:p>
        </p:txBody>
      </p:sp>
      <p:sp>
        <p:nvSpPr>
          <p:cNvPr id="3" name="Content Placeholder 2"/>
          <p:cNvSpPr>
            <a:spLocks noGrp="1"/>
          </p:cNvSpPr>
          <p:nvPr>
            <p:ph idx="1"/>
          </p:nvPr>
        </p:nvSpPr>
        <p:spPr>
          <a:xfrm>
            <a:off x="721217" y="1493949"/>
            <a:ext cx="10783395" cy="4997003"/>
          </a:xfrm>
        </p:spPr>
        <p:txBody>
          <a:bodyPr>
            <a:noAutofit/>
          </a:bodyPr>
          <a:lstStyle/>
          <a:p>
            <a:r>
              <a:rPr lang="en-US" sz="2400" dirty="0"/>
              <a:t> </a:t>
            </a:r>
            <a:r>
              <a:rPr lang="en-US" sz="3600" dirty="0"/>
              <a:t>New Formats </a:t>
            </a:r>
            <a:r>
              <a:rPr lang="en-US" sz="3600" dirty="0" smtClean="0"/>
              <a:t>of  Branch LFAR</a:t>
            </a:r>
            <a:endParaRPr lang="en-US" sz="3600" dirty="0"/>
          </a:p>
          <a:p>
            <a:pPr marL="0" indent="0">
              <a:buNone/>
            </a:pPr>
            <a:endParaRPr lang="en-US" sz="3600" dirty="0"/>
          </a:p>
          <a:p>
            <a:r>
              <a:rPr lang="en-US" sz="3600" dirty="0"/>
              <a:t> New </a:t>
            </a:r>
            <a:r>
              <a:rPr lang="en-US" sz="3600" dirty="0" smtClean="0"/>
              <a:t>reporting requirement  </a:t>
            </a:r>
            <a:r>
              <a:rPr lang="en-US" sz="3600" dirty="0"/>
              <a:t>for </a:t>
            </a:r>
            <a:r>
              <a:rPr lang="en-US" sz="3600" dirty="0" smtClean="0"/>
              <a:t>PSB – </a:t>
            </a:r>
            <a:r>
              <a:rPr lang="en-US" sz="3600" dirty="0"/>
              <a:t>Internal Financial Controls</a:t>
            </a:r>
          </a:p>
          <a:p>
            <a:pPr marL="0" indent="0">
              <a:buNone/>
            </a:pPr>
            <a:endParaRPr lang="en-US" sz="3600" dirty="0"/>
          </a:p>
          <a:p>
            <a:r>
              <a:rPr lang="en-US" sz="3600" dirty="0"/>
              <a:t> Annexure to audit appointment letter – </a:t>
            </a:r>
            <a:r>
              <a:rPr lang="en-US" sz="3600" dirty="0" smtClean="0"/>
              <a:t>specific </a:t>
            </a:r>
            <a:r>
              <a:rPr lang="en-US" sz="3600" dirty="0"/>
              <a:t>certificates</a:t>
            </a:r>
          </a:p>
        </p:txBody>
      </p:sp>
    </p:spTree>
    <p:extLst>
      <p:ext uri="{BB962C8B-B14F-4D97-AF65-F5344CB8AC3E}">
        <p14:creationId xmlns:p14="http://schemas.microsoft.com/office/powerpoint/2010/main" val="3515605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Due Diligence</a:t>
            </a:r>
            <a:endParaRPr lang="en-US" dirty="0"/>
          </a:p>
        </p:txBody>
      </p:sp>
      <p:sp>
        <p:nvSpPr>
          <p:cNvPr id="3" name="Content Placeholder 2"/>
          <p:cNvSpPr>
            <a:spLocks noGrp="1"/>
          </p:cNvSpPr>
          <p:nvPr>
            <p:ph idx="1"/>
          </p:nvPr>
        </p:nvSpPr>
        <p:spPr>
          <a:xfrm>
            <a:off x="721217" y="1210614"/>
            <a:ext cx="10783395" cy="5550794"/>
          </a:xfrm>
        </p:spPr>
        <p:txBody>
          <a:bodyPr>
            <a:noAutofit/>
          </a:bodyPr>
          <a:lstStyle/>
          <a:p>
            <a:pPr marL="0" indent="0" algn="just">
              <a:buNone/>
            </a:pPr>
            <a:endParaRPr lang="en-US" sz="2500" dirty="0"/>
          </a:p>
          <a:p>
            <a:pPr algn="just"/>
            <a:r>
              <a:rPr lang="en-US" dirty="0" smtClean="0"/>
              <a:t>Reserve </a:t>
            </a:r>
            <a:r>
              <a:rPr lang="en-US" dirty="0"/>
              <a:t>Bank of </a:t>
            </a:r>
            <a:r>
              <a:rPr lang="en-US" dirty="0" smtClean="0"/>
              <a:t>India</a:t>
            </a:r>
            <a:r>
              <a:rPr lang="en-US" dirty="0"/>
              <a:t> </a:t>
            </a:r>
            <a:r>
              <a:rPr lang="en-US" b="1" u="sng" dirty="0"/>
              <a:t>Notification no. DBOD. NO. </a:t>
            </a:r>
            <a:r>
              <a:rPr lang="en-US" b="1" u="sng" dirty="0" smtClean="0"/>
              <a:t>BP.BC.110/08.12.001/2008-09</a:t>
            </a:r>
            <a:r>
              <a:rPr lang="en-US" b="1" u="sng" dirty="0"/>
              <a:t> </a:t>
            </a:r>
            <a:r>
              <a:rPr lang="en-US" b="1" u="sng" dirty="0" smtClean="0"/>
              <a:t>dated 10.2.2009</a:t>
            </a:r>
            <a:endParaRPr lang="en-US" dirty="0"/>
          </a:p>
          <a:p>
            <a:pPr algn="just"/>
            <a:r>
              <a:rPr lang="en-US" dirty="0"/>
              <a:t>“Please refer to Paragraph 2(iii) of our circular RBI/2008-09/183/DBOD.No.BP.BC.46 /08.12 .001/2008-09 dated September 19, 2008 on the captioned subject.</a:t>
            </a:r>
          </a:p>
          <a:p>
            <a:pPr algn="just"/>
            <a:r>
              <a:rPr lang="en-US" dirty="0"/>
              <a:t>2.   In terms of Paragraph 2(iii) of the above circular, in order to strengthen the information sharing system among banks in respect of the borrowers enjoying credit facilities from multiple banks, the banks are required </a:t>
            </a:r>
            <a:r>
              <a:rPr lang="en-US" b="1" u="sng" dirty="0">
                <a:solidFill>
                  <a:srgbClr val="FFFF00"/>
                </a:solidFill>
              </a:rPr>
              <a:t>to obtain regular certification </a:t>
            </a:r>
            <a:r>
              <a:rPr lang="en-US" dirty="0"/>
              <a:t>by a professional, preferably a Company Secretary, regarding compliance of various statutory prescriptions that are in vogue, as per specimen given in </a:t>
            </a:r>
            <a:r>
              <a:rPr lang="en-US" b="1" dirty="0"/>
              <a:t>Annex III </a:t>
            </a:r>
            <a:r>
              <a:rPr lang="en-US" dirty="0"/>
              <a:t>to the above circular.</a:t>
            </a:r>
          </a:p>
          <a:p>
            <a:pPr algn="just"/>
            <a:r>
              <a:rPr lang="en-US" dirty="0"/>
              <a:t>3.   In this context it is clarified that in addition to Company Secretaries, banks can also accept the certification by a Chartered Accountants &amp; Cost Accountants. Further, on the basis of suggestions received from Indian Banks Association, </a:t>
            </a:r>
            <a:r>
              <a:rPr lang="en-US" b="1" dirty="0"/>
              <a:t>Annex III – Part I &amp; Part II </a:t>
            </a:r>
            <a:r>
              <a:rPr lang="en-US" dirty="0"/>
              <a:t>(copy enclosed)</a:t>
            </a:r>
            <a:r>
              <a:rPr lang="en-US" b="1" dirty="0"/>
              <a:t> </a:t>
            </a:r>
            <a:r>
              <a:rPr lang="en-US" dirty="0"/>
              <a:t>has also been modified.”</a:t>
            </a:r>
          </a:p>
          <a:p>
            <a:pPr marL="0" indent="0" algn="just">
              <a:buNone/>
            </a:pPr>
            <a:endParaRPr lang="en-US" dirty="0" smtClean="0"/>
          </a:p>
          <a:p>
            <a:pPr algn="just"/>
            <a:r>
              <a:rPr lang="en-US" dirty="0"/>
              <a:t> </a:t>
            </a:r>
            <a:r>
              <a:rPr lang="en-US" b="1" dirty="0" smtClean="0">
                <a:solidFill>
                  <a:srgbClr val="FFFF00"/>
                </a:solidFill>
              </a:rPr>
              <a:t>Format of report in ICSI Guidance note on Diligence reports for Banks – 25 items to be reported upon, mainly relating to compliance with Companies Act 1956</a:t>
            </a:r>
            <a:endParaRPr lang="en-US" b="1" dirty="0"/>
          </a:p>
        </p:txBody>
      </p:sp>
    </p:spTree>
    <p:extLst>
      <p:ext uri="{BB962C8B-B14F-4D97-AF65-F5344CB8AC3E}">
        <p14:creationId xmlns:p14="http://schemas.microsoft.com/office/powerpoint/2010/main" val="1272731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a:t>
            </a:r>
            <a:r>
              <a:rPr lang="en-US" b="1" dirty="0" smtClean="0">
                <a:solidFill>
                  <a:schemeClr val="accent2"/>
                </a:solidFill>
              </a:rPr>
              <a:t>Red Flagged Accounts </a:t>
            </a:r>
            <a:endParaRPr lang="en-US" b="1" dirty="0">
              <a:solidFill>
                <a:schemeClr val="accent2"/>
              </a:solidFill>
            </a:endParaRPr>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500" dirty="0"/>
          </a:p>
          <a:p>
            <a:pPr algn="just"/>
            <a:r>
              <a:rPr lang="en-US" sz="2500" dirty="0"/>
              <a:t>Whether the branch has any </a:t>
            </a:r>
            <a:r>
              <a:rPr lang="en-US" sz="2500" u="sng" dirty="0">
                <a:solidFill>
                  <a:srgbClr val="FFFF00"/>
                </a:solidFill>
              </a:rPr>
              <a:t>red-flagged account</a:t>
            </a:r>
            <a:r>
              <a:rPr lang="en-US" sz="2500" dirty="0"/>
              <a:t>? If yes, whether any deviations were observed related to compliance of bank's policy related with Red Flag Accounts</a:t>
            </a:r>
            <a:r>
              <a:rPr lang="en-US" sz="2500" dirty="0" smtClean="0"/>
              <a:t>?</a:t>
            </a:r>
          </a:p>
          <a:p>
            <a:r>
              <a:rPr lang="en-US" sz="2400" dirty="0" smtClean="0">
                <a:solidFill>
                  <a:srgbClr val="FFFF00"/>
                </a:solidFill>
              </a:rPr>
              <a:t>RBI/2014-15/590 DBS.CO.CFMC.BC.No.007/23.04.001/2014-15</a:t>
            </a:r>
            <a:r>
              <a:rPr lang="en-US" sz="2400" dirty="0">
                <a:solidFill>
                  <a:srgbClr val="FFFF00"/>
                </a:solidFill>
              </a:rPr>
              <a:t> </a:t>
            </a:r>
            <a:r>
              <a:rPr lang="en-US" sz="2400" dirty="0" smtClean="0">
                <a:solidFill>
                  <a:srgbClr val="FFFF00"/>
                </a:solidFill>
              </a:rPr>
              <a:t>-May </a:t>
            </a:r>
            <a:r>
              <a:rPr lang="en-US" sz="2400" dirty="0">
                <a:solidFill>
                  <a:srgbClr val="FFFF00"/>
                </a:solidFill>
              </a:rPr>
              <a:t>7, </a:t>
            </a:r>
            <a:r>
              <a:rPr lang="en-US" sz="2400" dirty="0" smtClean="0">
                <a:solidFill>
                  <a:srgbClr val="FFFF00"/>
                </a:solidFill>
              </a:rPr>
              <a:t>2015 – Framework for dealing with Loan Frauds </a:t>
            </a:r>
          </a:p>
          <a:p>
            <a:pPr algn="just"/>
            <a:r>
              <a:rPr lang="en-US" sz="2400" dirty="0" smtClean="0">
                <a:solidFill>
                  <a:srgbClr val="FFFF00"/>
                </a:solidFill>
              </a:rPr>
              <a:t> </a:t>
            </a:r>
            <a:r>
              <a:rPr lang="en-US" b="1" dirty="0" smtClean="0">
                <a:solidFill>
                  <a:srgbClr val="FFFF00"/>
                </a:solidFill>
              </a:rPr>
              <a:t>The concept of a Red Flagged Account (RFA) is being introduced in the current framework as an important step in fraud risk control. </a:t>
            </a:r>
            <a:r>
              <a:rPr lang="en-US" b="1" u="sng" dirty="0" smtClean="0">
                <a:solidFill>
                  <a:srgbClr val="FFFF00"/>
                </a:solidFill>
              </a:rPr>
              <a:t>A RFA is one where a suspicion of fraudulent activity is thrown up by the presence of one or more Early Warning Signals (EWS). </a:t>
            </a:r>
            <a:r>
              <a:rPr lang="en-US" b="1" dirty="0" smtClean="0">
                <a:solidFill>
                  <a:srgbClr val="FFFF00"/>
                </a:solidFill>
              </a:rPr>
              <a:t>These signals in a loan account should immediately put the bank on alert regarding a weakness or wrong doing which may ultimately turn out to be fraudulent. A bank cannot afford to ignore such EWS but must instead </a:t>
            </a:r>
            <a:r>
              <a:rPr lang="en-US" b="1" dirty="0">
                <a:solidFill>
                  <a:srgbClr val="FFFF00"/>
                </a:solidFill>
              </a:rPr>
              <a:t>use them as a trigger to launch a detailed investigation into a RFA.</a:t>
            </a:r>
          </a:p>
          <a:p>
            <a:pPr marL="0" indent="0" algn="just">
              <a:buNone/>
            </a:pPr>
            <a:endParaRPr lang="en-US" sz="2500" dirty="0"/>
          </a:p>
        </p:txBody>
      </p:sp>
    </p:spTree>
    <p:extLst>
      <p:ext uri="{BB962C8B-B14F-4D97-AF65-F5344CB8AC3E}">
        <p14:creationId xmlns:p14="http://schemas.microsoft.com/office/powerpoint/2010/main" val="333767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a:t>
            </a:r>
            <a:r>
              <a:rPr lang="en-US" b="1" dirty="0" smtClean="0">
                <a:solidFill>
                  <a:schemeClr val="accent2"/>
                </a:solidFill>
              </a:rPr>
              <a:t>Red Flagged Accounts </a:t>
            </a:r>
            <a:endParaRPr lang="en-US" b="1" dirty="0">
              <a:solidFill>
                <a:schemeClr val="accent2"/>
              </a:solidFill>
            </a:endParaRP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t>An </a:t>
            </a:r>
            <a:r>
              <a:rPr lang="en-US" sz="2800" b="1" dirty="0"/>
              <a:t>illustrative</a:t>
            </a:r>
            <a:r>
              <a:rPr lang="en-US" sz="2800" dirty="0"/>
              <a:t> list of some EWS is given for the guidance of banks in </a:t>
            </a:r>
            <a:r>
              <a:rPr lang="en-US" sz="2800" dirty="0">
                <a:hlinkClick r:id="rId2"/>
              </a:rPr>
              <a:t>Appendix I</a:t>
            </a:r>
            <a:r>
              <a:rPr lang="en-US" sz="2800" dirty="0"/>
              <a:t> to this circular</a:t>
            </a:r>
            <a:r>
              <a:rPr lang="en-US" sz="2800" dirty="0" smtClean="0"/>
              <a:t>. ( about 45 instances ) </a:t>
            </a:r>
          </a:p>
          <a:p>
            <a:pPr algn="just"/>
            <a:endParaRPr lang="en-US" sz="2800" dirty="0"/>
          </a:p>
          <a:p>
            <a:pPr algn="just"/>
            <a:r>
              <a:rPr lang="en-US" sz="2800" dirty="0" smtClean="0"/>
              <a:t> </a:t>
            </a:r>
            <a:r>
              <a:rPr lang="en-US" sz="2800" dirty="0"/>
              <a:t>The EWS </a:t>
            </a:r>
            <a:r>
              <a:rPr lang="en-US" sz="2800" dirty="0" smtClean="0"/>
              <a:t>compiled </a:t>
            </a:r>
            <a:r>
              <a:rPr lang="en-US" sz="2800" dirty="0"/>
              <a:t>by a bank would form the basis for classifying an account as a RFA</a:t>
            </a:r>
            <a:r>
              <a:rPr lang="en-US" sz="2800" dirty="0" smtClean="0"/>
              <a:t>. (</a:t>
            </a:r>
            <a:r>
              <a:rPr lang="en-US" sz="2800" dirty="0" smtClean="0">
                <a:solidFill>
                  <a:srgbClr val="FFFF00"/>
                </a:solidFill>
              </a:rPr>
              <a:t>exception reports ) </a:t>
            </a:r>
          </a:p>
          <a:p>
            <a:pPr algn="just"/>
            <a:endParaRPr lang="en-US" sz="2800" dirty="0">
              <a:solidFill>
                <a:srgbClr val="FFFF00"/>
              </a:solidFill>
            </a:endParaRPr>
          </a:p>
          <a:p>
            <a:pPr algn="just"/>
            <a:r>
              <a:rPr lang="en-US" sz="2800" dirty="0" smtClean="0">
                <a:solidFill>
                  <a:srgbClr val="FFFF00"/>
                </a:solidFill>
              </a:rPr>
              <a:t> </a:t>
            </a:r>
            <a:r>
              <a:rPr lang="en-US" sz="2800" dirty="0"/>
              <a:t>T</a:t>
            </a:r>
            <a:r>
              <a:rPr lang="en-US" sz="2800" dirty="0" smtClean="0"/>
              <a:t>hreshold </a:t>
            </a:r>
            <a:r>
              <a:rPr lang="en-US" sz="2800" dirty="0"/>
              <a:t>for EWS and RFA is an exposure of Rs.500 million or more </a:t>
            </a:r>
            <a:r>
              <a:rPr lang="en-US" sz="2800" dirty="0" smtClean="0"/>
              <a:t>(Rs.50 Cr) at </a:t>
            </a:r>
            <a:r>
              <a:rPr lang="en-US" sz="2800" dirty="0"/>
              <a:t>the level of a bank irrespective of the lending </a:t>
            </a:r>
            <a:r>
              <a:rPr lang="en-US" sz="2800" dirty="0" smtClean="0"/>
              <a:t>arrangement. </a:t>
            </a:r>
            <a:r>
              <a:rPr lang="en-US" sz="2800" dirty="0"/>
              <a:t>The modalities for monitoring of loan frauds below Rs.500 million threshold is left to the discretion of banks. </a:t>
            </a:r>
            <a:endParaRPr lang="en-US" sz="2500" dirty="0"/>
          </a:p>
        </p:txBody>
      </p:sp>
    </p:spTree>
    <p:extLst>
      <p:ext uri="{BB962C8B-B14F-4D97-AF65-F5344CB8AC3E}">
        <p14:creationId xmlns:p14="http://schemas.microsoft.com/office/powerpoint/2010/main" val="37928960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a:t>
            </a:r>
            <a:r>
              <a:rPr lang="en-US" b="1" dirty="0" smtClean="0">
                <a:solidFill>
                  <a:schemeClr val="accent2"/>
                </a:solidFill>
              </a:rPr>
              <a:t>Red Flagged Accounts </a:t>
            </a:r>
            <a:endParaRPr lang="en-US" b="1" dirty="0">
              <a:solidFill>
                <a:schemeClr val="accent2"/>
              </a:solidFill>
            </a:endParaRP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500" dirty="0" smtClean="0"/>
              <a:t> </a:t>
            </a:r>
            <a:r>
              <a:rPr lang="en-US" b="1" dirty="0"/>
              <a:t>3.4 Role of Auditors:</a:t>
            </a:r>
            <a:r>
              <a:rPr lang="en-US" dirty="0"/>
              <a:t> During the course of the audit, auditors may come across instances where the transactions in the account or the documents </a:t>
            </a:r>
            <a:r>
              <a:rPr lang="en-US" u="sng" dirty="0"/>
              <a:t>point to the possibility of fraudulent transactions in the account</a:t>
            </a:r>
            <a:r>
              <a:rPr lang="en-US" dirty="0"/>
              <a:t>. In such a situation, the auditor may immediately bring it to the notice of the top management and if necessary to the Audit Committee of the Board (ACB) for appropriate action</a:t>
            </a:r>
            <a:r>
              <a:rPr lang="en-US" sz="2800" dirty="0" smtClean="0"/>
              <a:t>.</a:t>
            </a:r>
            <a:endParaRPr lang="en-US" sz="2800" dirty="0"/>
          </a:p>
          <a:p>
            <a:pPr algn="just"/>
            <a:r>
              <a:rPr lang="en-US" sz="2800" dirty="0" smtClean="0"/>
              <a:t> </a:t>
            </a:r>
            <a:r>
              <a:rPr lang="en-US" sz="2000" dirty="0" smtClean="0">
                <a:solidFill>
                  <a:srgbClr val="FFFF00"/>
                </a:solidFill>
              </a:rPr>
              <a:t>Banks will </a:t>
            </a:r>
            <a:r>
              <a:rPr lang="en-US" sz="2000" dirty="0">
                <a:solidFill>
                  <a:srgbClr val="FFFF00"/>
                </a:solidFill>
              </a:rPr>
              <a:t>take a call on whether an account in which EWS are observed should be classified as a RFA or not. This exercise should be completed as soon as possible and in any case within a month of the EWS being noticed</a:t>
            </a:r>
            <a:r>
              <a:rPr lang="en-US" sz="2400" dirty="0" smtClean="0">
                <a:solidFill>
                  <a:srgbClr val="FFFF00"/>
                </a:solidFill>
              </a:rPr>
              <a:t>.</a:t>
            </a:r>
          </a:p>
          <a:p>
            <a:pPr algn="just"/>
            <a:r>
              <a:rPr lang="en-US" sz="2400" dirty="0">
                <a:solidFill>
                  <a:srgbClr val="FFFF00"/>
                </a:solidFill>
              </a:rPr>
              <a:t> </a:t>
            </a:r>
            <a:r>
              <a:rPr lang="en-US" sz="2400" dirty="0" smtClean="0">
                <a:solidFill>
                  <a:srgbClr val="FFFF00"/>
                </a:solidFill>
              </a:rPr>
              <a:t>Banks may carry out any further investigations within specified time lines and </a:t>
            </a:r>
            <a:r>
              <a:rPr lang="en-US" sz="2400" dirty="0">
                <a:solidFill>
                  <a:srgbClr val="FFFF00"/>
                </a:solidFill>
              </a:rPr>
              <a:t>a</a:t>
            </a:r>
            <a:r>
              <a:rPr lang="en-US" sz="2400" dirty="0" smtClean="0">
                <a:solidFill>
                  <a:srgbClr val="FFFF00"/>
                </a:solidFill>
              </a:rPr>
              <a:t>t </a:t>
            </a:r>
            <a:r>
              <a:rPr lang="en-US" sz="2400" dirty="0">
                <a:solidFill>
                  <a:srgbClr val="FFFF00"/>
                </a:solidFill>
              </a:rPr>
              <a:t>the end of this time line, which cannot be more than six months, banks would either lift the RFA status or classify the account as a fraud</a:t>
            </a:r>
            <a:r>
              <a:rPr lang="en-US" sz="2400" dirty="0" smtClean="0">
                <a:solidFill>
                  <a:srgbClr val="FFFF00"/>
                </a:solidFill>
              </a:rPr>
              <a:t>.</a:t>
            </a:r>
          </a:p>
          <a:p>
            <a:pPr algn="just"/>
            <a:r>
              <a:rPr lang="en-US" sz="2400" dirty="0">
                <a:solidFill>
                  <a:srgbClr val="FFFF00"/>
                </a:solidFill>
              </a:rPr>
              <a:t> </a:t>
            </a:r>
            <a:r>
              <a:rPr lang="en-US" sz="2400" dirty="0" smtClean="0">
                <a:solidFill>
                  <a:srgbClr val="FFFF00"/>
                </a:solidFill>
              </a:rPr>
              <a:t>Same time lines would apply in case of consortium and multiple lending arrangements also</a:t>
            </a:r>
            <a:endParaRPr lang="en-US" sz="2400" dirty="0">
              <a:solidFill>
                <a:srgbClr val="FFFF00"/>
              </a:solidFill>
            </a:endParaRPr>
          </a:p>
        </p:txBody>
      </p:sp>
    </p:spTree>
    <p:extLst>
      <p:ext uri="{BB962C8B-B14F-4D97-AF65-F5344CB8AC3E}">
        <p14:creationId xmlns:p14="http://schemas.microsoft.com/office/powerpoint/2010/main" val="354955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500" dirty="0"/>
          </a:p>
          <a:p>
            <a:pPr algn="just"/>
            <a:r>
              <a:rPr lang="en-US" sz="2500" dirty="0"/>
              <a:t>Comment on adverse features considered significant in top 5 </a:t>
            </a:r>
            <a:r>
              <a:rPr lang="en-US" sz="2500" u="sng" dirty="0"/>
              <a:t>standard large advances </a:t>
            </a:r>
            <a:r>
              <a:rPr lang="en-US" sz="2500" dirty="0"/>
              <a:t>and which need management's attention.</a:t>
            </a:r>
          </a:p>
          <a:p>
            <a:pPr algn="just"/>
            <a:endParaRPr lang="en-US" sz="2500" dirty="0"/>
          </a:p>
          <a:p>
            <a:pPr algn="just"/>
            <a:r>
              <a:rPr lang="en-US" sz="2500" dirty="0"/>
              <a:t>Is the branch prompt in ensuring execution of decrees obtained for recovery from the defaulting borrowers? Give Age-wise analysis of decrees obtained and pending execution</a:t>
            </a:r>
          </a:p>
        </p:txBody>
      </p:sp>
    </p:spTree>
    <p:extLst>
      <p:ext uri="{BB962C8B-B14F-4D97-AF65-F5344CB8AC3E}">
        <p14:creationId xmlns:p14="http://schemas.microsoft.com/office/powerpoint/2010/main" val="1144708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t>Whether the branch is </a:t>
            </a:r>
            <a:r>
              <a:rPr lang="en-US" sz="2800" dirty="0" smtClean="0"/>
              <a:t>following the </a:t>
            </a:r>
            <a:r>
              <a:rPr lang="en-US" sz="2800" dirty="0"/>
              <a:t>system of classifying </a:t>
            </a:r>
            <a:r>
              <a:rPr lang="en-US" sz="2800" dirty="0" smtClean="0"/>
              <a:t>the account </a:t>
            </a:r>
            <a:r>
              <a:rPr lang="en-US" sz="2800" dirty="0"/>
              <a:t>into SMA-0, SMA-1, </a:t>
            </a:r>
            <a:r>
              <a:rPr lang="en-US" sz="2800" dirty="0" smtClean="0"/>
              <a:t>and SMA-2</a:t>
            </a:r>
            <a:r>
              <a:rPr lang="en-US" sz="2800" dirty="0"/>
              <a:t>. </a:t>
            </a:r>
            <a:endParaRPr lang="en-US" sz="2800" dirty="0" smtClean="0"/>
          </a:p>
          <a:p>
            <a:pPr marL="0" indent="0" algn="just">
              <a:buNone/>
            </a:pPr>
            <a:endParaRPr lang="en-US" sz="2800" dirty="0"/>
          </a:p>
          <a:p>
            <a:pPr algn="just"/>
            <a:r>
              <a:rPr lang="en-US" sz="2800" dirty="0" smtClean="0"/>
              <a:t>Whether </a:t>
            </a:r>
            <a:r>
              <a:rPr lang="en-US" sz="2800" dirty="0"/>
              <a:t>the </a:t>
            </a:r>
            <a:r>
              <a:rPr lang="en-US" sz="2800" dirty="0" smtClean="0"/>
              <a:t>auditor disagrees </a:t>
            </a:r>
            <a:r>
              <a:rPr lang="en-US" sz="2800" dirty="0"/>
              <a:t>with the </a:t>
            </a:r>
            <a:r>
              <a:rPr lang="en-US" sz="2800" dirty="0" smtClean="0"/>
              <a:t>branch classification </a:t>
            </a:r>
            <a:r>
              <a:rPr lang="en-US" sz="2800" dirty="0"/>
              <a:t>of advances </a:t>
            </a:r>
            <a:r>
              <a:rPr lang="en-US" sz="2800" dirty="0" smtClean="0"/>
              <a:t>into standard </a:t>
            </a:r>
            <a:r>
              <a:rPr lang="en-US" sz="2800" dirty="0"/>
              <a:t>(Including SMA-0, </a:t>
            </a:r>
            <a:r>
              <a:rPr lang="en-US" sz="2800" dirty="0" smtClean="0"/>
              <a:t>SMA-1</a:t>
            </a:r>
            <a:r>
              <a:rPr lang="en-US" sz="2800" dirty="0"/>
              <a:t>, SMA-2) / sub-standard </a:t>
            </a:r>
            <a:r>
              <a:rPr lang="en-US" sz="2800" dirty="0" smtClean="0"/>
              <a:t>/ doubtful </a:t>
            </a:r>
            <a:r>
              <a:rPr lang="en-US" sz="2800" dirty="0"/>
              <a:t>/ loss assets, the details </a:t>
            </a:r>
            <a:r>
              <a:rPr lang="en-US" sz="2800" dirty="0" smtClean="0"/>
              <a:t>of such </a:t>
            </a:r>
            <a:r>
              <a:rPr lang="en-US" sz="2800" dirty="0"/>
              <a:t>advances with reasons </a:t>
            </a:r>
            <a:r>
              <a:rPr lang="en-US" sz="2800" dirty="0" smtClean="0"/>
              <a:t>should be </a:t>
            </a:r>
            <a:r>
              <a:rPr lang="en-US" sz="2800" dirty="0"/>
              <a:t>given.</a:t>
            </a:r>
            <a:endParaRPr lang="en-US" sz="2500" dirty="0"/>
          </a:p>
        </p:txBody>
      </p:sp>
    </p:spTree>
    <p:extLst>
      <p:ext uri="{BB962C8B-B14F-4D97-AF65-F5344CB8AC3E}">
        <p14:creationId xmlns:p14="http://schemas.microsoft.com/office/powerpoint/2010/main" val="1075080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Restructuring</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400" dirty="0"/>
              <a:t>a) Whether the branch has </a:t>
            </a:r>
            <a:r>
              <a:rPr lang="en-US" sz="2400" dirty="0" smtClean="0"/>
              <a:t>reported accounts </a:t>
            </a:r>
            <a:r>
              <a:rPr lang="en-US" sz="2400" dirty="0"/>
              <a:t>restructured </a:t>
            </a:r>
            <a:r>
              <a:rPr lang="en-US" sz="2400" dirty="0" smtClean="0"/>
              <a:t>or </a:t>
            </a:r>
            <a:r>
              <a:rPr lang="en-US" sz="2400" dirty="0" err="1" smtClean="0"/>
              <a:t>rephased</a:t>
            </a:r>
            <a:r>
              <a:rPr lang="en-US" sz="2400" dirty="0" smtClean="0"/>
              <a:t> </a:t>
            </a:r>
            <a:r>
              <a:rPr lang="en-US" sz="2400" dirty="0"/>
              <a:t>during the year </a:t>
            </a:r>
            <a:r>
              <a:rPr lang="en-US" sz="2400" dirty="0" smtClean="0"/>
              <a:t>to Controlling </a:t>
            </a:r>
            <a:r>
              <a:rPr lang="en-US" sz="2400" dirty="0"/>
              <a:t>Authority of </a:t>
            </a:r>
            <a:r>
              <a:rPr lang="en-US" sz="2400" dirty="0" smtClean="0"/>
              <a:t>the bank?</a:t>
            </a:r>
          </a:p>
          <a:p>
            <a:pPr marL="0" indent="0" algn="just">
              <a:buNone/>
            </a:pPr>
            <a:endParaRPr lang="en-US" sz="2400" dirty="0"/>
          </a:p>
          <a:p>
            <a:pPr algn="just"/>
            <a:r>
              <a:rPr lang="en-US" sz="2400" dirty="0"/>
              <a:t>b) Whether the RBI Guidelines </a:t>
            </a:r>
            <a:r>
              <a:rPr lang="en-US" sz="2400" dirty="0" smtClean="0"/>
              <a:t>for restructuring </a:t>
            </a:r>
            <a:r>
              <a:rPr lang="en-US" sz="2400" dirty="0"/>
              <a:t>on all such </a:t>
            </a:r>
            <a:r>
              <a:rPr lang="en-US" sz="2400" dirty="0" smtClean="0"/>
              <a:t>cases have </a:t>
            </a:r>
            <a:r>
              <a:rPr lang="en-US" sz="2400" dirty="0"/>
              <a:t>been followed</a:t>
            </a:r>
            <a:r>
              <a:rPr lang="en-US" sz="2400" dirty="0" smtClean="0"/>
              <a:t>.</a:t>
            </a:r>
          </a:p>
          <a:p>
            <a:pPr marL="0" indent="0" algn="just">
              <a:buNone/>
            </a:pPr>
            <a:endParaRPr lang="en-US" sz="2400" dirty="0"/>
          </a:p>
          <a:p>
            <a:pPr algn="just"/>
            <a:r>
              <a:rPr lang="en-US" sz="2400" dirty="0"/>
              <a:t>c) Whether the branch </a:t>
            </a:r>
            <a:r>
              <a:rPr lang="en-US" sz="2400" dirty="0" smtClean="0"/>
              <a:t>complies with </a:t>
            </a:r>
            <a:r>
              <a:rPr lang="en-US" sz="2400" dirty="0"/>
              <a:t>the regulatory stance </a:t>
            </a:r>
            <a:r>
              <a:rPr lang="en-US" sz="2400" dirty="0" smtClean="0"/>
              <a:t>for resolution </a:t>
            </a:r>
            <a:r>
              <a:rPr lang="en-US" sz="2400" dirty="0"/>
              <a:t>of stressed </a:t>
            </a:r>
            <a:r>
              <a:rPr lang="en-US" sz="2400" dirty="0" smtClean="0"/>
              <a:t>assets, including </a:t>
            </a:r>
            <a:r>
              <a:rPr lang="en-US" sz="2400" dirty="0"/>
              <a:t>the compliance </a:t>
            </a:r>
            <a:r>
              <a:rPr lang="en-US" sz="2400" dirty="0" smtClean="0"/>
              <a:t>with board </a:t>
            </a:r>
            <a:r>
              <a:rPr lang="en-US" sz="2400" dirty="0"/>
              <a:t>approved policies in </a:t>
            </a:r>
            <a:r>
              <a:rPr lang="en-US" sz="2400" dirty="0" smtClean="0"/>
              <a:t>this regard</a:t>
            </a:r>
            <a:r>
              <a:rPr lang="en-US" sz="2400" dirty="0"/>
              <a:t>, tracking/reporting </a:t>
            </a:r>
            <a:r>
              <a:rPr lang="en-US" sz="2400" dirty="0" smtClean="0"/>
              <a:t>of defaults </a:t>
            </a:r>
            <a:r>
              <a:rPr lang="en-US" sz="2400" dirty="0"/>
              <a:t>for resolution </a:t>
            </a:r>
            <a:r>
              <a:rPr lang="en-US" sz="2400" dirty="0" smtClean="0"/>
              <a:t>purposes among others </a:t>
            </a:r>
            <a:endParaRPr lang="en-US" sz="2400" dirty="0"/>
          </a:p>
        </p:txBody>
      </p:sp>
    </p:spTree>
    <p:extLst>
      <p:ext uri="{BB962C8B-B14F-4D97-AF65-F5344CB8AC3E}">
        <p14:creationId xmlns:p14="http://schemas.microsoft.com/office/powerpoint/2010/main" val="2185235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IBC</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t>Whether there are any accounts </a:t>
            </a:r>
            <a:r>
              <a:rPr lang="en-US" sz="2800" dirty="0" smtClean="0"/>
              <a:t>wherein process </a:t>
            </a:r>
            <a:r>
              <a:rPr lang="en-US" sz="2800" dirty="0"/>
              <a:t>under IBC is mandated but </a:t>
            </a:r>
            <a:r>
              <a:rPr lang="en-US" sz="2800" dirty="0" smtClean="0"/>
              <a:t>not initiated </a:t>
            </a:r>
            <a:r>
              <a:rPr lang="en-US" sz="2800" dirty="0"/>
              <a:t>by the branch</a:t>
            </a:r>
            <a:r>
              <a:rPr lang="en-US" sz="2800" dirty="0" smtClean="0"/>
              <a:t>?</a:t>
            </a:r>
          </a:p>
          <a:p>
            <a:pPr marL="0" indent="0" algn="just">
              <a:buNone/>
            </a:pPr>
            <a:endParaRPr lang="en-US" sz="2800" dirty="0"/>
          </a:p>
          <a:p>
            <a:pPr algn="just"/>
            <a:r>
              <a:rPr lang="en-US" sz="2800" dirty="0"/>
              <a:t>Whether there are any borrowers at </a:t>
            </a:r>
            <a:r>
              <a:rPr lang="en-US" sz="2800" dirty="0" smtClean="0"/>
              <a:t>the branch </a:t>
            </a:r>
            <a:r>
              <a:rPr lang="en-US" sz="2800" dirty="0"/>
              <a:t>against whom the process of </a:t>
            </a:r>
            <a:r>
              <a:rPr lang="en-US" sz="2800" dirty="0" smtClean="0"/>
              <a:t>IBC is </a:t>
            </a:r>
            <a:r>
              <a:rPr lang="en-US" sz="2800" dirty="0"/>
              <a:t>initiated by any of the </a:t>
            </a:r>
            <a:r>
              <a:rPr lang="en-US" sz="2800" dirty="0" smtClean="0"/>
              <a:t>creditors including </a:t>
            </a:r>
            <a:r>
              <a:rPr lang="en-US" sz="2800" dirty="0"/>
              <a:t>bank? If yes, provide the </a:t>
            </a:r>
            <a:r>
              <a:rPr lang="en-US" sz="2800" dirty="0" smtClean="0"/>
              <a:t>list of </a:t>
            </a:r>
            <a:r>
              <a:rPr lang="en-US" sz="2800" dirty="0"/>
              <a:t>such accounts and comment on </a:t>
            </a:r>
            <a:r>
              <a:rPr lang="en-US" sz="2800" dirty="0" smtClean="0"/>
              <a:t>the adequacy </a:t>
            </a:r>
            <a:r>
              <a:rPr lang="en-US" sz="2800" dirty="0"/>
              <a:t>of provision made thereto</a:t>
            </a:r>
            <a:r>
              <a:rPr lang="en-US" sz="2800" dirty="0" smtClean="0"/>
              <a:t>?</a:t>
            </a:r>
          </a:p>
          <a:p>
            <a:pPr algn="just"/>
            <a:r>
              <a:rPr lang="en-US" sz="2800" dirty="0"/>
              <a:t> </a:t>
            </a:r>
            <a:endParaRPr lang="en-US" sz="2500" dirty="0"/>
          </a:p>
        </p:txBody>
      </p:sp>
    </p:spTree>
    <p:extLst>
      <p:ext uri="{BB962C8B-B14F-4D97-AF65-F5344CB8AC3E}">
        <p14:creationId xmlns:p14="http://schemas.microsoft.com/office/powerpoint/2010/main" val="281097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IBC</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solidFill>
                  <a:srgbClr val="FFFF00"/>
                </a:solidFill>
              </a:rPr>
              <a:t>In order to file IBC application u/s 7 of IBC Act, the following three conditions are required to be fulfilled;</a:t>
            </a:r>
          </a:p>
          <a:p>
            <a:pPr algn="just"/>
            <a:r>
              <a:rPr lang="en-US" sz="2800" dirty="0">
                <a:solidFill>
                  <a:srgbClr val="FFFF00"/>
                </a:solidFill>
              </a:rPr>
              <a:t>the related debt or liability should be covered under financial debt as defined u/s 5(8) of IBC which means any debt which is disbursed against the consideration for the time value of money i.e. interest and includes other as described in above section, and</a:t>
            </a:r>
          </a:p>
          <a:p>
            <a:pPr algn="just"/>
            <a:r>
              <a:rPr lang="en-US" sz="2800" dirty="0">
                <a:solidFill>
                  <a:srgbClr val="FFFF00"/>
                </a:solidFill>
              </a:rPr>
              <a:t>There has been a default in discharging of the above liability, and</a:t>
            </a:r>
          </a:p>
          <a:p>
            <a:pPr algn="just"/>
            <a:r>
              <a:rPr lang="en-US" sz="2800" dirty="0">
                <a:solidFill>
                  <a:srgbClr val="FFFF00"/>
                </a:solidFill>
              </a:rPr>
              <a:t>Amount of such default should be </a:t>
            </a:r>
            <a:r>
              <a:rPr lang="en-US" sz="2800" dirty="0" err="1">
                <a:solidFill>
                  <a:srgbClr val="FFFF00"/>
                </a:solidFill>
              </a:rPr>
              <a:t>Rs</a:t>
            </a:r>
            <a:r>
              <a:rPr lang="en-US" sz="2800" dirty="0">
                <a:solidFill>
                  <a:srgbClr val="FFFF00"/>
                </a:solidFill>
              </a:rPr>
              <a:t>. </a:t>
            </a:r>
            <a:r>
              <a:rPr lang="en-US" sz="2800" dirty="0" smtClean="0">
                <a:solidFill>
                  <a:srgbClr val="FFFF00"/>
                </a:solidFill>
              </a:rPr>
              <a:t>1 Cr (revised </a:t>
            </a:r>
            <a:r>
              <a:rPr lang="en-US" sz="2800" smtClean="0">
                <a:solidFill>
                  <a:srgbClr val="FFFF00"/>
                </a:solidFill>
              </a:rPr>
              <a:t>limit –notification dated  24.3.2020)</a:t>
            </a:r>
            <a:endParaRPr lang="en-US" sz="2800" dirty="0">
              <a:solidFill>
                <a:srgbClr val="FFFF00"/>
              </a:solidFill>
            </a:endParaRPr>
          </a:p>
          <a:p>
            <a:pPr algn="just"/>
            <a:endParaRPr lang="en-US" sz="2500" dirty="0"/>
          </a:p>
        </p:txBody>
      </p:sp>
    </p:spTree>
    <p:extLst>
      <p:ext uri="{BB962C8B-B14F-4D97-AF65-F5344CB8AC3E}">
        <p14:creationId xmlns:p14="http://schemas.microsoft.com/office/powerpoint/2010/main" val="871609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RETAIL LOANS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t>In cases where documents are held </a:t>
            </a:r>
            <a:r>
              <a:rPr lang="en-US" sz="2800" dirty="0" smtClean="0"/>
              <a:t>at centralized </a:t>
            </a:r>
            <a:r>
              <a:rPr lang="en-US" sz="2800" dirty="0"/>
              <a:t>processing </a:t>
            </a:r>
            <a:r>
              <a:rPr lang="en-US" sz="2800" dirty="0" err="1"/>
              <a:t>centres</a:t>
            </a:r>
            <a:r>
              <a:rPr lang="en-US" sz="2800" dirty="0"/>
              <a:t> / </a:t>
            </a:r>
            <a:r>
              <a:rPr lang="en-US" sz="2800" dirty="0" smtClean="0"/>
              <a:t>office, whether </a:t>
            </a:r>
            <a:r>
              <a:rPr lang="en-US" sz="2800" dirty="0"/>
              <a:t>the auditor has received </a:t>
            </a:r>
            <a:r>
              <a:rPr lang="en-US" sz="2800" dirty="0" smtClean="0"/>
              <a:t>the relevant </a:t>
            </a:r>
            <a:r>
              <a:rPr lang="en-US" sz="2800" dirty="0"/>
              <a:t>documents as asked by them </a:t>
            </a:r>
            <a:r>
              <a:rPr lang="en-US" sz="2800" dirty="0" smtClean="0"/>
              <a:t>on test </a:t>
            </a:r>
            <a:r>
              <a:rPr lang="en-US" sz="2800" dirty="0"/>
              <a:t>check basis and </a:t>
            </a:r>
            <a:r>
              <a:rPr lang="en-US" sz="2800" dirty="0" smtClean="0"/>
              <a:t>satisfied themselves</a:t>
            </a:r>
            <a:r>
              <a:rPr lang="en-US" sz="2800" dirty="0"/>
              <a:t>. </a:t>
            </a:r>
            <a:endParaRPr lang="en-US" sz="2800" dirty="0" smtClean="0"/>
          </a:p>
          <a:p>
            <a:pPr algn="just"/>
            <a:endParaRPr lang="en-US" sz="2800" dirty="0"/>
          </a:p>
          <a:p>
            <a:pPr algn="just"/>
            <a:r>
              <a:rPr lang="en-US" sz="2800" dirty="0" smtClean="0"/>
              <a:t>Report </a:t>
            </a:r>
            <a:r>
              <a:rPr lang="en-US" sz="2800" dirty="0"/>
              <a:t>the exceptions, </a:t>
            </a:r>
            <a:r>
              <a:rPr lang="en-US" sz="2800" dirty="0" smtClean="0"/>
              <a:t>if any</a:t>
            </a:r>
            <a:endParaRPr lang="en-US" sz="2500" dirty="0"/>
          </a:p>
        </p:txBody>
      </p:sp>
    </p:spTree>
    <p:extLst>
      <p:ext uri="{BB962C8B-B14F-4D97-AF65-F5344CB8AC3E}">
        <p14:creationId xmlns:p14="http://schemas.microsoft.com/office/powerpoint/2010/main" val="2716356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0615" y="2514601"/>
            <a:ext cx="10293998" cy="1323304"/>
          </a:xfrm>
        </p:spPr>
        <p:txBody>
          <a:bodyPr/>
          <a:lstStyle/>
          <a:p>
            <a:pPr algn="ctr"/>
            <a:r>
              <a:rPr lang="en-US" b="1" dirty="0" smtClean="0">
                <a:solidFill>
                  <a:srgbClr val="FFC000"/>
                </a:solidFill>
              </a:rPr>
              <a:t>LONG FORM AUDIT REPORT</a:t>
            </a:r>
            <a:endParaRPr lang="en-US" b="1" dirty="0">
              <a:solidFill>
                <a:srgbClr val="FFC000"/>
              </a:solidFill>
            </a:endParaRPr>
          </a:p>
        </p:txBody>
      </p:sp>
    </p:spTree>
    <p:extLst>
      <p:ext uri="{BB962C8B-B14F-4D97-AF65-F5344CB8AC3E}">
        <p14:creationId xmlns:p14="http://schemas.microsoft.com/office/powerpoint/2010/main" val="28234833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SUSPENSE/SUNDRY ASSETS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t>Details </a:t>
            </a:r>
            <a:r>
              <a:rPr lang="en-US" sz="2800" dirty="0" smtClean="0"/>
              <a:t>of outstanding </a:t>
            </a:r>
            <a:r>
              <a:rPr lang="en-US" sz="2800" dirty="0"/>
              <a:t>entries in excess of 90 </a:t>
            </a:r>
            <a:r>
              <a:rPr lang="en-US" sz="2800" dirty="0" smtClean="0"/>
              <a:t>days may </a:t>
            </a:r>
            <a:r>
              <a:rPr lang="en-US" sz="2800" dirty="0"/>
              <a:t>be obtained from the branch and </a:t>
            </a:r>
            <a:r>
              <a:rPr lang="en-US" sz="2800" dirty="0" smtClean="0"/>
              <a:t>the reasons </a:t>
            </a:r>
            <a:r>
              <a:rPr lang="en-US" sz="2800" dirty="0"/>
              <a:t>for delay in adjusting the </a:t>
            </a:r>
            <a:r>
              <a:rPr lang="en-US" sz="2800" dirty="0" smtClean="0"/>
              <a:t>entries may </a:t>
            </a:r>
            <a:r>
              <a:rPr lang="en-US" sz="2800" dirty="0"/>
              <a:t>be ascertained</a:t>
            </a:r>
            <a:r>
              <a:rPr lang="en-US" sz="2800" dirty="0" smtClean="0"/>
              <a:t>.</a:t>
            </a:r>
          </a:p>
          <a:p>
            <a:pPr algn="just"/>
            <a:endParaRPr lang="en-US" sz="2800" dirty="0"/>
          </a:p>
          <a:p>
            <a:pPr algn="just"/>
            <a:r>
              <a:rPr lang="en-US" sz="2800" dirty="0" smtClean="0"/>
              <a:t>Are there items, which </a:t>
            </a:r>
            <a:r>
              <a:rPr lang="en-US" sz="2800" dirty="0"/>
              <a:t>in your </a:t>
            </a:r>
            <a:r>
              <a:rPr lang="en-US" sz="2800" dirty="0" smtClean="0"/>
              <a:t>opinion are </a:t>
            </a:r>
            <a:r>
              <a:rPr lang="en-US" sz="2800" dirty="0"/>
              <a:t>not recoverable and would require </a:t>
            </a:r>
            <a:r>
              <a:rPr lang="en-US" sz="2800" dirty="0" smtClean="0"/>
              <a:t>a provision/write-off</a:t>
            </a:r>
            <a:r>
              <a:rPr lang="en-US" sz="2800" dirty="0"/>
              <a:t>? If so, give details</a:t>
            </a:r>
            <a:r>
              <a:rPr lang="en-US" sz="2800" dirty="0" smtClean="0"/>
              <a:t>.</a:t>
            </a:r>
          </a:p>
          <a:p>
            <a:pPr algn="just"/>
            <a:endParaRPr lang="en-US" sz="2800" dirty="0"/>
          </a:p>
          <a:p>
            <a:pPr algn="just"/>
            <a:r>
              <a:rPr lang="en-US" sz="2800" dirty="0"/>
              <a:t>Are there any intangible </a:t>
            </a:r>
            <a:r>
              <a:rPr lang="en-US" sz="2800" dirty="0" smtClean="0"/>
              <a:t>items under </a:t>
            </a:r>
            <a:r>
              <a:rPr lang="en-US" sz="2800" dirty="0"/>
              <a:t>this head e.g. losses not </a:t>
            </a:r>
            <a:r>
              <a:rPr lang="en-US" sz="2800" dirty="0" smtClean="0"/>
              <a:t>provided / </a:t>
            </a:r>
            <a:r>
              <a:rPr lang="en-US" sz="2800" dirty="0"/>
              <a:t>pending investigation</a:t>
            </a:r>
            <a:r>
              <a:rPr lang="en-US" sz="2800" dirty="0" smtClean="0"/>
              <a:t>? </a:t>
            </a:r>
            <a:r>
              <a:rPr lang="en-US" sz="2800" dirty="0" smtClean="0">
                <a:solidFill>
                  <a:srgbClr val="FFFF00"/>
                </a:solidFill>
              </a:rPr>
              <a:t>( claims paid ?)</a:t>
            </a:r>
          </a:p>
          <a:p>
            <a:pPr algn="just"/>
            <a:r>
              <a:rPr lang="en-US" sz="2800" dirty="0">
                <a:solidFill>
                  <a:srgbClr val="FFFF00"/>
                </a:solidFill>
              </a:rPr>
              <a:t> </a:t>
            </a:r>
            <a:r>
              <a:rPr lang="en-US" sz="2800" dirty="0" smtClean="0">
                <a:solidFill>
                  <a:srgbClr val="FFFF00"/>
                </a:solidFill>
              </a:rPr>
              <a:t>If the answer is YES,  disclosure under contingent liabilities</a:t>
            </a:r>
            <a:endParaRPr lang="en-US" sz="2500" dirty="0">
              <a:solidFill>
                <a:srgbClr val="FFFF00"/>
              </a:solidFill>
            </a:endParaRPr>
          </a:p>
        </p:txBody>
      </p:sp>
    </p:spTree>
    <p:extLst>
      <p:ext uri="{BB962C8B-B14F-4D97-AF65-F5344CB8AC3E}">
        <p14:creationId xmlns:p14="http://schemas.microsoft.com/office/powerpoint/2010/main" val="780236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DEPOSITS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t>Does the bank have a </a:t>
            </a:r>
            <a:r>
              <a:rPr lang="en-US" sz="2800" dirty="0">
                <a:solidFill>
                  <a:srgbClr val="FFFF00"/>
                </a:solidFill>
              </a:rPr>
              <a:t>system </a:t>
            </a:r>
            <a:r>
              <a:rPr lang="en-US" sz="2800" dirty="0" smtClean="0">
                <a:solidFill>
                  <a:srgbClr val="FFFF00"/>
                </a:solidFill>
              </a:rPr>
              <a:t>of identification </a:t>
            </a:r>
            <a:r>
              <a:rPr lang="en-US" sz="2800" dirty="0"/>
              <a:t>of dormant/ </a:t>
            </a:r>
            <a:r>
              <a:rPr lang="en-US" sz="2800" dirty="0" smtClean="0"/>
              <a:t>inoperative accounts </a:t>
            </a:r>
            <a:r>
              <a:rPr lang="en-US" sz="2800" dirty="0"/>
              <a:t>and internal controls </a:t>
            </a:r>
            <a:r>
              <a:rPr lang="en-US" sz="2800" dirty="0" smtClean="0"/>
              <a:t>with regard </a:t>
            </a:r>
            <a:r>
              <a:rPr lang="en-US" sz="2800" dirty="0"/>
              <a:t>to operations in such accounts</a:t>
            </a:r>
            <a:r>
              <a:rPr lang="en-US" sz="2800" dirty="0" smtClean="0"/>
              <a:t>?</a:t>
            </a:r>
          </a:p>
          <a:p>
            <a:pPr algn="just"/>
            <a:endParaRPr lang="en-US" sz="2800" dirty="0"/>
          </a:p>
          <a:p>
            <a:pPr algn="just"/>
            <a:r>
              <a:rPr lang="en-US" sz="2800" dirty="0" smtClean="0"/>
              <a:t> </a:t>
            </a:r>
            <a:r>
              <a:rPr lang="en-US" sz="2800" dirty="0"/>
              <a:t>H</a:t>
            </a:r>
            <a:r>
              <a:rPr lang="en-US" sz="2800" dirty="0" smtClean="0"/>
              <a:t>ave you come </a:t>
            </a:r>
            <a:r>
              <a:rPr lang="en-US" sz="2800" dirty="0"/>
              <a:t>across instances where </a:t>
            </a:r>
            <a:r>
              <a:rPr lang="en-US" sz="2800" dirty="0" smtClean="0"/>
              <a:t>the </a:t>
            </a:r>
            <a:r>
              <a:rPr lang="en-US" sz="2800" dirty="0" smtClean="0">
                <a:solidFill>
                  <a:srgbClr val="FFFF00"/>
                </a:solidFill>
              </a:rPr>
              <a:t>guidelines</a:t>
            </a:r>
            <a:r>
              <a:rPr lang="en-US" sz="2800" dirty="0" smtClean="0"/>
              <a:t> </a:t>
            </a:r>
            <a:r>
              <a:rPr lang="en-US" sz="2800" dirty="0"/>
              <a:t>laid down in this regard </a:t>
            </a:r>
            <a:r>
              <a:rPr lang="en-US" sz="2800" dirty="0" smtClean="0"/>
              <a:t>have not </a:t>
            </a:r>
            <a:r>
              <a:rPr lang="en-US" sz="2800" dirty="0"/>
              <a:t>been followed? If yes, give </a:t>
            </a:r>
            <a:r>
              <a:rPr lang="en-US" sz="2800" dirty="0" smtClean="0"/>
              <a:t>details thereof.</a:t>
            </a:r>
            <a:endParaRPr lang="en-US" sz="2800" dirty="0"/>
          </a:p>
          <a:p>
            <a:pPr algn="just"/>
            <a:r>
              <a:rPr lang="en-US" dirty="0">
                <a:solidFill>
                  <a:srgbClr val="FFFF00"/>
                </a:solidFill>
              </a:rPr>
              <a:t>As per paragraph 24.2 (ix) of the </a:t>
            </a:r>
            <a:r>
              <a:rPr lang="en-US" b="1" dirty="0">
                <a:solidFill>
                  <a:srgbClr val="FFFF00"/>
                </a:solidFill>
                <a:hlinkClick r:id="rId2"/>
              </a:rPr>
              <a:t>Master Circular no 59/2015-16 on ‘Customer Services in Banks’ dated 01 July, 2015</a:t>
            </a:r>
            <a:r>
              <a:rPr lang="en-US" dirty="0">
                <a:solidFill>
                  <a:srgbClr val="FFFF00"/>
                </a:solidFill>
              </a:rPr>
              <a:t>, a savings as well as current account should be treated as inoperative / dormant if there are no transactions in the account for over a period of two years. The accounts which have not been operated upon over a period of two years should be segregated and maintained in separate </a:t>
            </a:r>
            <a:r>
              <a:rPr lang="en-US" dirty="0" smtClean="0">
                <a:solidFill>
                  <a:srgbClr val="FFFF00"/>
                </a:solidFill>
              </a:rPr>
              <a:t>ledgers</a:t>
            </a:r>
            <a:endParaRPr lang="en-US" sz="2500" dirty="0">
              <a:solidFill>
                <a:srgbClr val="FFFF00"/>
              </a:solidFill>
            </a:endParaRPr>
          </a:p>
        </p:txBody>
      </p:sp>
    </p:spTree>
    <p:extLst>
      <p:ext uri="{BB962C8B-B14F-4D97-AF65-F5344CB8AC3E}">
        <p14:creationId xmlns:p14="http://schemas.microsoft.com/office/powerpoint/2010/main" val="3691476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DEPOSITS</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500" b="1" dirty="0" smtClean="0"/>
          </a:p>
          <a:p>
            <a:pPr algn="just"/>
            <a:r>
              <a:rPr lang="en-US" sz="2500" b="1" dirty="0"/>
              <a:t> </a:t>
            </a:r>
            <a:r>
              <a:rPr lang="en-US" sz="2500" dirty="0" smtClean="0"/>
              <a:t>Whether the scheme of automatic renewal of deposits apply to </a:t>
            </a:r>
            <a:r>
              <a:rPr lang="en-US" sz="2500" b="1" dirty="0" smtClean="0"/>
              <a:t>FCNR(B) deposits</a:t>
            </a:r>
          </a:p>
          <a:p>
            <a:pPr algn="just"/>
            <a:r>
              <a:rPr lang="en-US" sz="2500" dirty="0"/>
              <a:t> </a:t>
            </a:r>
            <a:r>
              <a:rPr lang="en-US" sz="2500" dirty="0" smtClean="0"/>
              <a:t>Where such deposits have been renewed , whether the branch has satisfied itself as to the </a:t>
            </a:r>
            <a:r>
              <a:rPr lang="en-US" sz="2500" b="1" dirty="0" smtClean="0"/>
              <a:t>NON-RESIDENT </a:t>
            </a:r>
            <a:r>
              <a:rPr lang="en-US" sz="2500" dirty="0" smtClean="0"/>
              <a:t>status of the depositor</a:t>
            </a:r>
          </a:p>
          <a:p>
            <a:pPr algn="just"/>
            <a:r>
              <a:rPr lang="en-US" sz="2500" dirty="0"/>
              <a:t> </a:t>
            </a:r>
            <a:r>
              <a:rPr lang="en-US" sz="2500" dirty="0" smtClean="0">
                <a:solidFill>
                  <a:srgbClr val="FFFF00"/>
                </a:solidFill>
              </a:rPr>
              <a:t>NR status shall be under FEMA , which is different from Income tax</a:t>
            </a:r>
            <a:endParaRPr lang="en-US" sz="2500" dirty="0" smtClean="0"/>
          </a:p>
          <a:p>
            <a:pPr algn="just"/>
            <a:r>
              <a:rPr lang="en-US" sz="2500" dirty="0"/>
              <a:t> </a:t>
            </a:r>
            <a:r>
              <a:rPr lang="en-US" sz="2500" dirty="0" smtClean="0"/>
              <a:t>Whether the renewal is made as per </a:t>
            </a:r>
            <a:r>
              <a:rPr lang="en-US" sz="2500" b="1" dirty="0" smtClean="0"/>
              <a:t>APPLICABLE REGULATORY GUIDELINES </a:t>
            </a:r>
            <a:r>
              <a:rPr lang="en-US" sz="2500" dirty="0" smtClean="0"/>
              <a:t>and original receipts / soft copy have been despatched</a:t>
            </a:r>
            <a:endParaRPr lang="en-US" sz="2500" dirty="0"/>
          </a:p>
        </p:txBody>
      </p:sp>
    </p:spTree>
    <p:extLst>
      <p:ext uri="{BB962C8B-B14F-4D97-AF65-F5344CB8AC3E}">
        <p14:creationId xmlns:p14="http://schemas.microsoft.com/office/powerpoint/2010/main" val="2916233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3945" y="624110"/>
            <a:ext cx="10860668" cy="522110"/>
          </a:xfrm>
        </p:spPr>
        <p:txBody>
          <a:bodyPr>
            <a:normAutofit fontScale="90000"/>
          </a:bodyPr>
          <a:lstStyle/>
          <a:p>
            <a:pPr algn="ctr"/>
            <a:r>
              <a:rPr lang="en-US" dirty="0" smtClean="0"/>
              <a:t>BRANCH LFAR – MINIMUM BALANCE </a:t>
            </a:r>
            <a:endParaRPr lang="en-US" dirty="0"/>
          </a:p>
        </p:txBody>
      </p:sp>
      <p:sp>
        <p:nvSpPr>
          <p:cNvPr id="3" name="Content Placeholder 2"/>
          <p:cNvSpPr>
            <a:spLocks noGrp="1"/>
          </p:cNvSpPr>
          <p:nvPr>
            <p:ph idx="1"/>
          </p:nvPr>
        </p:nvSpPr>
        <p:spPr>
          <a:xfrm>
            <a:off x="643945" y="1262129"/>
            <a:ext cx="10860667" cy="5190185"/>
          </a:xfrm>
        </p:spPr>
        <p:txBody>
          <a:bodyPr>
            <a:normAutofit/>
          </a:bodyPr>
          <a:lstStyle/>
          <a:p>
            <a:pPr algn="just"/>
            <a:r>
              <a:rPr lang="en-US" sz="2000" dirty="0"/>
              <a:t>Is the branch complying with </a:t>
            </a:r>
            <a:r>
              <a:rPr lang="en-US" sz="2000" dirty="0" smtClean="0"/>
              <a:t>the regulations </a:t>
            </a:r>
            <a:r>
              <a:rPr lang="en-US" sz="2000" dirty="0"/>
              <a:t>on minimum </a:t>
            </a:r>
            <a:r>
              <a:rPr lang="en-US" sz="2000" dirty="0" smtClean="0"/>
              <a:t>balance requirement </a:t>
            </a:r>
            <a:r>
              <a:rPr lang="en-US" sz="2000" dirty="0"/>
              <a:t>and levy of charges on </a:t>
            </a:r>
            <a:r>
              <a:rPr lang="en-US" sz="2000" dirty="0" smtClean="0"/>
              <a:t>non-maintenance</a:t>
            </a:r>
            <a:r>
              <a:rPr lang="en-US" sz="2000" dirty="0"/>
              <a:t> </a:t>
            </a:r>
            <a:r>
              <a:rPr lang="en-US" sz="2000" dirty="0" smtClean="0"/>
              <a:t>of </a:t>
            </a:r>
            <a:r>
              <a:rPr lang="en-US" sz="2000" dirty="0"/>
              <a:t>minimum balance </a:t>
            </a:r>
            <a:r>
              <a:rPr lang="en-US" sz="2000" dirty="0" smtClean="0"/>
              <a:t>in individual </a:t>
            </a:r>
            <a:r>
              <a:rPr lang="en-US" sz="2000" dirty="0"/>
              <a:t>savings accounts</a:t>
            </a:r>
            <a:r>
              <a:rPr lang="en-US" sz="2000" dirty="0" smtClean="0"/>
              <a:t>?</a:t>
            </a:r>
          </a:p>
          <a:p>
            <a:pPr algn="just"/>
            <a:r>
              <a:rPr lang="en-US" sz="2000" dirty="0">
                <a:solidFill>
                  <a:srgbClr val="FFFF00"/>
                </a:solidFill>
              </a:rPr>
              <a:t> </a:t>
            </a:r>
            <a:r>
              <a:rPr lang="en-US" sz="2000" dirty="0" smtClean="0">
                <a:solidFill>
                  <a:srgbClr val="FFFF00"/>
                </a:solidFill>
              </a:rPr>
              <a:t>RBI circular dated 20.11.2014 on Levy of penal charges for non-maintenance of minimum balance in savings accounts</a:t>
            </a:r>
          </a:p>
          <a:p>
            <a:pPr algn="just"/>
            <a:r>
              <a:rPr lang="en-US" sz="2000" dirty="0">
                <a:solidFill>
                  <a:srgbClr val="FFFF00"/>
                </a:solidFill>
              </a:rPr>
              <a:t> </a:t>
            </a:r>
            <a:r>
              <a:rPr lang="en-US" sz="2000" dirty="0" smtClean="0">
                <a:solidFill>
                  <a:srgbClr val="FFFF00"/>
                </a:solidFill>
              </a:rPr>
              <a:t>notify customer through mail/ </a:t>
            </a:r>
            <a:r>
              <a:rPr lang="en-US" sz="2000" dirty="0" err="1" smtClean="0">
                <a:solidFill>
                  <a:srgbClr val="FFFF00"/>
                </a:solidFill>
              </a:rPr>
              <a:t>sms</a:t>
            </a:r>
            <a:r>
              <a:rPr lang="en-US" sz="2000" dirty="0" smtClean="0">
                <a:solidFill>
                  <a:srgbClr val="FFFF00"/>
                </a:solidFill>
              </a:rPr>
              <a:t> /letter and give one month time from the same</a:t>
            </a:r>
          </a:p>
          <a:p>
            <a:pPr algn="just"/>
            <a:r>
              <a:rPr lang="en-US" sz="2000" dirty="0">
                <a:solidFill>
                  <a:srgbClr val="FFFF00"/>
                </a:solidFill>
              </a:rPr>
              <a:t> </a:t>
            </a:r>
            <a:r>
              <a:rPr lang="en-US" sz="2000" dirty="0" smtClean="0">
                <a:solidFill>
                  <a:srgbClr val="FFFF00"/>
                </a:solidFill>
              </a:rPr>
              <a:t>if minimum balance is not restored, charges can be levied after intimating depositor</a:t>
            </a:r>
          </a:p>
          <a:p>
            <a:pPr algn="just"/>
            <a:r>
              <a:rPr lang="en-US" sz="2000" dirty="0">
                <a:solidFill>
                  <a:srgbClr val="FFFF00"/>
                </a:solidFill>
              </a:rPr>
              <a:t> </a:t>
            </a:r>
            <a:r>
              <a:rPr lang="en-US" sz="2000" dirty="0" smtClean="0">
                <a:solidFill>
                  <a:srgbClr val="FFFF00"/>
                </a:solidFill>
              </a:rPr>
              <a:t>Penal charges to be proportionate to the extent of short fall </a:t>
            </a:r>
          </a:p>
          <a:p>
            <a:pPr algn="just"/>
            <a:r>
              <a:rPr lang="en-US" sz="2000" dirty="0">
                <a:solidFill>
                  <a:srgbClr val="FFFF00"/>
                </a:solidFill>
              </a:rPr>
              <a:t> </a:t>
            </a:r>
            <a:r>
              <a:rPr lang="en-US" sz="2000" dirty="0" smtClean="0">
                <a:solidFill>
                  <a:srgbClr val="FFFF00"/>
                </a:solidFill>
              </a:rPr>
              <a:t>Penal charges should be reasonable in line with average cost of services</a:t>
            </a:r>
          </a:p>
          <a:p>
            <a:pPr algn="just"/>
            <a:r>
              <a:rPr lang="en-US" sz="2000" dirty="0">
                <a:solidFill>
                  <a:srgbClr val="FFFF00"/>
                </a:solidFill>
              </a:rPr>
              <a:t> </a:t>
            </a:r>
            <a:r>
              <a:rPr lang="en-US" sz="2000" dirty="0" smtClean="0">
                <a:solidFill>
                  <a:srgbClr val="FFFF00"/>
                </a:solidFill>
              </a:rPr>
              <a:t>to be ensured that the account does not turn –</a:t>
            </a:r>
            <a:r>
              <a:rPr lang="en-US" sz="2000" dirty="0" err="1" smtClean="0">
                <a:solidFill>
                  <a:srgbClr val="FFFF00"/>
                </a:solidFill>
              </a:rPr>
              <a:t>ve</a:t>
            </a:r>
            <a:r>
              <a:rPr lang="en-US" sz="2000" dirty="0" smtClean="0">
                <a:solidFill>
                  <a:srgbClr val="FFFF00"/>
                </a:solidFill>
              </a:rPr>
              <a:t> consequent to the levy </a:t>
            </a:r>
            <a:endParaRPr lang="en-US" sz="2000" dirty="0">
              <a:solidFill>
                <a:srgbClr val="FFFF00"/>
              </a:solidFill>
            </a:endParaRPr>
          </a:p>
        </p:txBody>
      </p:sp>
    </p:spTree>
    <p:extLst>
      <p:ext uri="{BB962C8B-B14F-4D97-AF65-F5344CB8AC3E}">
        <p14:creationId xmlns:p14="http://schemas.microsoft.com/office/powerpoint/2010/main" val="2160675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AUDIT REPORTS</a:t>
            </a: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500" b="1" dirty="0" smtClean="0"/>
              <a:t>Books and Records </a:t>
            </a:r>
          </a:p>
          <a:p>
            <a:pPr marL="0" indent="0" algn="just">
              <a:buNone/>
            </a:pPr>
            <a:endParaRPr lang="en-US" sz="2500" b="1" dirty="0" smtClean="0"/>
          </a:p>
          <a:p>
            <a:pPr algn="just"/>
            <a:r>
              <a:rPr lang="en-US" sz="2500" b="1" dirty="0"/>
              <a:t> </a:t>
            </a:r>
            <a:r>
              <a:rPr lang="en-US" sz="2500" dirty="0" smtClean="0"/>
              <a:t>Details of software / systems (manual or otherwise) used at the branch which are not integrated with CBS</a:t>
            </a:r>
          </a:p>
          <a:p>
            <a:pPr algn="just"/>
            <a:r>
              <a:rPr lang="en-US" sz="2500" dirty="0"/>
              <a:t> </a:t>
            </a:r>
            <a:r>
              <a:rPr lang="en-US" sz="2500" dirty="0" smtClean="0"/>
              <a:t>Any adverse feature in IS audit having an impact on branch accounts</a:t>
            </a:r>
          </a:p>
          <a:p>
            <a:pPr algn="just"/>
            <a:r>
              <a:rPr lang="en-US" sz="2500" dirty="0"/>
              <a:t> </a:t>
            </a:r>
            <a:r>
              <a:rPr lang="en-US" sz="2500" dirty="0" smtClean="0"/>
              <a:t>Prompt generation and expeditious clearance of entries in </a:t>
            </a:r>
            <a:r>
              <a:rPr lang="en-US" sz="2500" b="1" dirty="0" smtClean="0"/>
              <a:t>exception reports  </a:t>
            </a:r>
            <a:r>
              <a:rPr lang="en-US" sz="2500" dirty="0" smtClean="0"/>
              <a:t>generated </a:t>
            </a:r>
            <a:endParaRPr lang="en-US" sz="2500" dirty="0"/>
          </a:p>
        </p:txBody>
      </p:sp>
    </p:spTree>
    <p:extLst>
      <p:ext uri="{BB962C8B-B14F-4D97-AF65-F5344CB8AC3E}">
        <p14:creationId xmlns:p14="http://schemas.microsoft.com/office/powerpoint/2010/main" val="10773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3037" y="624110"/>
            <a:ext cx="10551575" cy="1280890"/>
          </a:xfrm>
        </p:spPr>
        <p:txBody>
          <a:bodyPr/>
          <a:lstStyle/>
          <a:p>
            <a:pPr algn="ctr"/>
            <a:r>
              <a:rPr lang="en-US" dirty="0" smtClean="0"/>
              <a:t>BRANCH LFAR - RECORDS</a:t>
            </a:r>
            <a:endParaRPr lang="en-US" dirty="0"/>
          </a:p>
        </p:txBody>
      </p:sp>
      <p:sp>
        <p:nvSpPr>
          <p:cNvPr id="3" name="Content Placeholder 2"/>
          <p:cNvSpPr>
            <a:spLocks noGrp="1"/>
          </p:cNvSpPr>
          <p:nvPr>
            <p:ph idx="1"/>
          </p:nvPr>
        </p:nvSpPr>
        <p:spPr>
          <a:xfrm>
            <a:off x="695459" y="1481070"/>
            <a:ext cx="10809153" cy="4430152"/>
          </a:xfrm>
        </p:spPr>
        <p:txBody>
          <a:bodyPr>
            <a:normAutofit/>
          </a:bodyPr>
          <a:lstStyle/>
          <a:p>
            <a:pPr algn="just"/>
            <a:r>
              <a:rPr lang="en-US" sz="3200" dirty="0"/>
              <a:t>Whether the bank has laid </a:t>
            </a:r>
            <a:r>
              <a:rPr lang="en-US" sz="3200" dirty="0" smtClean="0"/>
              <a:t>down procedures </a:t>
            </a:r>
            <a:r>
              <a:rPr lang="en-US" sz="3200" dirty="0"/>
              <a:t>for manual intervention </a:t>
            </a:r>
            <a:r>
              <a:rPr lang="en-US" sz="3200" dirty="0" smtClean="0"/>
              <a:t>to system </a:t>
            </a:r>
            <a:r>
              <a:rPr lang="en-US" sz="3200" dirty="0"/>
              <a:t>generated data and </a:t>
            </a:r>
            <a:r>
              <a:rPr lang="en-US" sz="3200" dirty="0" smtClean="0"/>
              <a:t>proper authentication </a:t>
            </a:r>
            <a:r>
              <a:rPr lang="en-US" sz="3200" dirty="0"/>
              <a:t>of the related </a:t>
            </a:r>
            <a:r>
              <a:rPr lang="en-US" sz="3200" dirty="0" smtClean="0"/>
              <a:t>transactions arising </a:t>
            </a:r>
            <a:r>
              <a:rPr lang="en-US" sz="3200" dirty="0"/>
              <a:t>there from along with </a:t>
            </a:r>
            <a:r>
              <a:rPr lang="en-US" sz="3200" dirty="0" smtClean="0"/>
              <a:t>proper audit </a:t>
            </a:r>
            <a:r>
              <a:rPr lang="en-US" sz="3200" dirty="0"/>
              <a:t>trail of manual intervention </a:t>
            </a:r>
            <a:r>
              <a:rPr lang="en-US" sz="3200" dirty="0" smtClean="0"/>
              <a:t>has been </a:t>
            </a:r>
            <a:r>
              <a:rPr lang="en-US" sz="3200" dirty="0"/>
              <a:t>obtained.</a:t>
            </a:r>
          </a:p>
        </p:txBody>
      </p:sp>
    </p:spTree>
    <p:extLst>
      <p:ext uri="{BB962C8B-B14F-4D97-AF65-F5344CB8AC3E}">
        <p14:creationId xmlns:p14="http://schemas.microsoft.com/office/powerpoint/2010/main" val="3276251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FRAUDS/KYC/AML</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t>Furnish particulars of</a:t>
            </a:r>
            <a:r>
              <a:rPr lang="en-US" sz="2800" dirty="0" smtClean="0"/>
              <a:t>:</a:t>
            </a:r>
          </a:p>
          <a:p>
            <a:pPr algn="just"/>
            <a:endParaRPr lang="en-US" sz="2800" dirty="0"/>
          </a:p>
          <a:p>
            <a:pPr algn="just"/>
            <a:r>
              <a:rPr lang="en-US" sz="2800" dirty="0"/>
              <a:t>(i) Frauds detected/classified </a:t>
            </a:r>
            <a:r>
              <a:rPr lang="en-US" sz="2800" dirty="0" smtClean="0"/>
              <a:t>but confirmation </a:t>
            </a:r>
            <a:r>
              <a:rPr lang="en-US" sz="2800" dirty="0"/>
              <a:t>of reporting to RBI </a:t>
            </a:r>
            <a:r>
              <a:rPr lang="en-US" sz="2800" dirty="0" smtClean="0"/>
              <a:t>not available </a:t>
            </a:r>
            <a:r>
              <a:rPr lang="en-US" sz="2800" dirty="0"/>
              <a:t>on record at branch</a:t>
            </a:r>
            <a:r>
              <a:rPr lang="en-US" sz="2800" dirty="0" smtClean="0"/>
              <a:t>.</a:t>
            </a:r>
            <a:endParaRPr lang="en-US" sz="2800" dirty="0"/>
          </a:p>
          <a:p>
            <a:pPr algn="just"/>
            <a:r>
              <a:rPr lang="en-US" sz="2800" dirty="0"/>
              <a:t>(ii) Whether any suspected or </a:t>
            </a:r>
            <a:r>
              <a:rPr lang="en-US" sz="2800" dirty="0" smtClean="0"/>
              <a:t>likely fraud </a:t>
            </a:r>
            <a:r>
              <a:rPr lang="en-US" sz="2800" dirty="0"/>
              <a:t>cases are reported by branch </a:t>
            </a:r>
            <a:r>
              <a:rPr lang="en-US" sz="2800" dirty="0" smtClean="0"/>
              <a:t>to higher </a:t>
            </a:r>
            <a:r>
              <a:rPr lang="en-US" sz="2800" dirty="0"/>
              <a:t>office </a:t>
            </a:r>
            <a:r>
              <a:rPr lang="en-US" sz="2800" u="sng" dirty="0"/>
              <a:t>during the year</a:t>
            </a:r>
            <a:r>
              <a:rPr lang="en-US" sz="2800" dirty="0"/>
              <a:t>? If </a:t>
            </a:r>
            <a:r>
              <a:rPr lang="en-US" sz="2800" dirty="0" smtClean="0"/>
              <a:t>yes, provide </a:t>
            </a:r>
            <a:r>
              <a:rPr lang="en-US" sz="2800" dirty="0"/>
              <a:t>the details thereof </a:t>
            </a:r>
            <a:r>
              <a:rPr lang="en-US" sz="2800" dirty="0" smtClean="0"/>
              <a:t>related to status </a:t>
            </a:r>
            <a:r>
              <a:rPr lang="en-US" sz="2800" dirty="0"/>
              <a:t>of </a:t>
            </a:r>
            <a:r>
              <a:rPr lang="en-US" sz="2800" dirty="0" smtClean="0"/>
              <a:t>investigation</a:t>
            </a:r>
            <a:endParaRPr lang="en-US" sz="2800" dirty="0"/>
          </a:p>
          <a:p>
            <a:pPr algn="just"/>
            <a:r>
              <a:rPr lang="en-US" sz="2800" dirty="0" smtClean="0"/>
              <a:t>(iii) In </a:t>
            </a:r>
            <a:r>
              <a:rPr lang="en-US" sz="2800" dirty="0"/>
              <a:t>respect of fraud, based on </a:t>
            </a:r>
            <a:r>
              <a:rPr lang="en-US" sz="2800" dirty="0" smtClean="0"/>
              <a:t>your overall </a:t>
            </a:r>
            <a:r>
              <a:rPr lang="en-US" sz="2800" dirty="0"/>
              <a:t>observation, please </a:t>
            </a:r>
            <a:r>
              <a:rPr lang="en-US" sz="2800" dirty="0" smtClean="0"/>
              <a:t>provide your </a:t>
            </a:r>
            <a:r>
              <a:rPr lang="en-US" sz="2800" dirty="0"/>
              <a:t>comments on the potential </a:t>
            </a:r>
            <a:r>
              <a:rPr lang="en-US" sz="2800" dirty="0" smtClean="0"/>
              <a:t>risk areas </a:t>
            </a:r>
            <a:r>
              <a:rPr lang="en-US" sz="2800" dirty="0"/>
              <a:t>which might lead </a:t>
            </a:r>
            <a:r>
              <a:rPr lang="en-US" sz="2800" dirty="0" smtClean="0"/>
              <a:t>to perpetuation </a:t>
            </a:r>
            <a:r>
              <a:rPr lang="en-US" sz="2800" dirty="0"/>
              <a:t>of </a:t>
            </a:r>
            <a:r>
              <a:rPr lang="en-US" sz="2800" dirty="0" smtClean="0"/>
              <a:t>fraud ( 25 instances)</a:t>
            </a:r>
            <a:endParaRPr lang="en-US" sz="2500" dirty="0"/>
          </a:p>
        </p:txBody>
      </p:sp>
    </p:spTree>
    <p:extLst>
      <p:ext uri="{BB962C8B-B14F-4D97-AF65-F5344CB8AC3E}">
        <p14:creationId xmlns:p14="http://schemas.microsoft.com/office/powerpoint/2010/main" val="4109440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FRAUDS/KYC/AML</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t>(iv) Whether the system of </a:t>
            </a:r>
            <a:r>
              <a:rPr lang="en-US" sz="2800" dirty="0" smtClean="0"/>
              <a:t>Early Warning </a:t>
            </a:r>
            <a:r>
              <a:rPr lang="en-US" sz="2800" dirty="0"/>
              <a:t>Framework is </a:t>
            </a:r>
            <a:r>
              <a:rPr lang="en-US" sz="2800" dirty="0" smtClean="0"/>
              <a:t>working effectively </a:t>
            </a:r>
            <a:r>
              <a:rPr lang="en-US" sz="2800" dirty="0"/>
              <a:t>and, as required, </a:t>
            </a:r>
            <a:r>
              <a:rPr lang="en-US" sz="2800" dirty="0" smtClean="0"/>
              <a:t>the early </a:t>
            </a:r>
            <a:r>
              <a:rPr lang="en-US" sz="2800" dirty="0"/>
              <a:t>warning signals form the </a:t>
            </a:r>
            <a:r>
              <a:rPr lang="en-US" sz="2800" dirty="0" smtClean="0"/>
              <a:t>basis for </a:t>
            </a:r>
            <a:r>
              <a:rPr lang="en-US" sz="2800" dirty="0"/>
              <a:t>classifying an account as RFA</a:t>
            </a:r>
            <a:r>
              <a:rPr lang="en-US" sz="2800" dirty="0" smtClean="0"/>
              <a:t>.</a:t>
            </a:r>
          </a:p>
          <a:p>
            <a:pPr algn="just"/>
            <a:endParaRPr lang="en-US" sz="2800" dirty="0"/>
          </a:p>
          <a:p>
            <a:pPr algn="just"/>
            <a:r>
              <a:rPr lang="en-US" sz="2800" dirty="0"/>
              <a:t>Whether the branch has </a:t>
            </a:r>
            <a:r>
              <a:rPr lang="en-US" sz="2800" dirty="0" smtClean="0"/>
              <a:t>adequate systems </a:t>
            </a:r>
            <a:r>
              <a:rPr lang="en-US" sz="2800" dirty="0"/>
              <a:t>and processes, as required, </a:t>
            </a:r>
            <a:r>
              <a:rPr lang="en-US" sz="2800" dirty="0" smtClean="0"/>
              <a:t>to ensure </a:t>
            </a:r>
            <a:r>
              <a:rPr lang="en-US" sz="2800" dirty="0"/>
              <a:t>adherence to </a:t>
            </a:r>
            <a:r>
              <a:rPr lang="en-US" sz="2800" dirty="0" smtClean="0"/>
              <a:t>KYC/AML guidelines </a:t>
            </a:r>
            <a:r>
              <a:rPr lang="en-US" sz="2800" dirty="0"/>
              <a:t>towards prevention of </a:t>
            </a:r>
            <a:r>
              <a:rPr lang="en-US" sz="2800" dirty="0" smtClean="0"/>
              <a:t>money laundering </a:t>
            </a:r>
            <a:r>
              <a:rPr lang="en-US" sz="2800" dirty="0"/>
              <a:t>and terrorist </a:t>
            </a:r>
            <a:r>
              <a:rPr lang="en-US" sz="2800" dirty="0" smtClean="0"/>
              <a:t>financing</a:t>
            </a:r>
          </a:p>
          <a:p>
            <a:pPr marL="0" indent="0" algn="just">
              <a:buNone/>
            </a:pPr>
            <a:endParaRPr lang="en-US" sz="2800" dirty="0" smtClean="0"/>
          </a:p>
          <a:p>
            <a:pPr algn="just"/>
            <a:r>
              <a:rPr lang="en-US" sz="2800" dirty="0"/>
              <a:t>Whether the branch followed </a:t>
            </a:r>
            <a:r>
              <a:rPr lang="en-US" sz="2800" dirty="0" smtClean="0"/>
              <a:t>the KYC/AML </a:t>
            </a:r>
            <a:r>
              <a:rPr lang="en-US" sz="2800" dirty="0"/>
              <a:t>guidelines based on the </a:t>
            </a:r>
            <a:r>
              <a:rPr lang="en-US" sz="2800" dirty="0" smtClean="0"/>
              <a:t>test check </a:t>
            </a:r>
            <a:r>
              <a:rPr lang="en-US" sz="2800" dirty="0"/>
              <a:t>carried out by the branch auditors</a:t>
            </a:r>
            <a:endParaRPr lang="en-US" sz="2500" dirty="0"/>
          </a:p>
        </p:txBody>
      </p:sp>
    </p:spTree>
    <p:extLst>
      <p:ext uri="{BB962C8B-B14F-4D97-AF65-F5344CB8AC3E}">
        <p14:creationId xmlns:p14="http://schemas.microsoft.com/office/powerpoint/2010/main" val="1970443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FRAUDS/KYC/AML</a:t>
            </a:r>
            <a:endParaRPr lang="en-US" dirty="0"/>
          </a:p>
        </p:txBody>
      </p:sp>
      <p:sp>
        <p:nvSpPr>
          <p:cNvPr id="3" name="Content Placeholder 2"/>
          <p:cNvSpPr>
            <a:spLocks noGrp="1"/>
          </p:cNvSpPr>
          <p:nvPr>
            <p:ph idx="1"/>
          </p:nvPr>
        </p:nvSpPr>
        <p:spPr>
          <a:xfrm>
            <a:off x="721217" y="1275008"/>
            <a:ext cx="10783395" cy="5486400"/>
          </a:xfrm>
        </p:spPr>
        <p:txBody>
          <a:bodyPr>
            <a:noAutofit/>
          </a:bodyPr>
          <a:lstStyle/>
          <a:p>
            <a:pPr algn="just"/>
            <a:r>
              <a:rPr lang="en-US" sz="2500" dirty="0" smtClean="0"/>
              <a:t> Page 612 – Exposure draft to Guidance Note on Bank Audit 2021</a:t>
            </a:r>
          </a:p>
          <a:p>
            <a:pPr algn="just"/>
            <a:r>
              <a:rPr lang="en-US" sz="2200" dirty="0" smtClean="0">
                <a:solidFill>
                  <a:srgbClr val="FFFF00"/>
                </a:solidFill>
              </a:rPr>
              <a:t>13.26 </a:t>
            </a:r>
            <a:r>
              <a:rPr lang="en-US" sz="2200" dirty="0">
                <a:solidFill>
                  <a:srgbClr val="FFFF00"/>
                </a:solidFill>
              </a:rPr>
              <a:t>Reserve Bank of India vide its </a:t>
            </a:r>
            <a:r>
              <a:rPr lang="en-US" sz="2200" b="1" dirty="0">
                <a:solidFill>
                  <a:srgbClr val="FFFF00"/>
                </a:solidFill>
              </a:rPr>
              <a:t>master Direction dated February 25, 2016 and updated </a:t>
            </a:r>
            <a:r>
              <a:rPr lang="en-US" sz="2200" b="1" dirty="0" smtClean="0">
                <a:solidFill>
                  <a:srgbClr val="FFFF00"/>
                </a:solidFill>
              </a:rPr>
              <a:t>up to </a:t>
            </a:r>
            <a:r>
              <a:rPr lang="en-US" sz="2200" b="1" dirty="0">
                <a:solidFill>
                  <a:srgbClr val="FFFF00"/>
                </a:solidFill>
              </a:rPr>
              <a:t>April 20, 2020 </a:t>
            </a:r>
            <a:r>
              <a:rPr lang="en-US" sz="2200" dirty="0">
                <a:solidFill>
                  <a:srgbClr val="FFFF00"/>
                </a:solidFill>
              </a:rPr>
              <a:t>on </a:t>
            </a:r>
            <a:r>
              <a:rPr lang="en-US" sz="2200" b="1" dirty="0">
                <a:solidFill>
                  <a:srgbClr val="FFFF00"/>
                </a:solidFill>
              </a:rPr>
              <a:t>“Know Your Customer (KYC) norms/Anti-Money Laundering (AML) standards/Combating Financing of Terrorism (CFT)/Obligation of banks and financial institutions under PMLA, 2002”</a:t>
            </a:r>
            <a:r>
              <a:rPr lang="en-US" sz="2200" dirty="0">
                <a:solidFill>
                  <a:srgbClr val="FFFF00"/>
                </a:solidFill>
              </a:rPr>
              <a:t> has laid down certain guidelines to prevent banks from being used, intentionally or unintentionally, by criminal elements for money laundering or terrorist financing activities. The guidelines prescribed in this circular, popularly known as KYC guidelines, also enable banks to know/understand their customers and their financial dealings better which in turn help them manage their risks prudently. </a:t>
            </a:r>
            <a:endParaRPr lang="en-US" sz="2200" dirty="0" smtClean="0">
              <a:solidFill>
                <a:srgbClr val="FFFF00"/>
              </a:solidFill>
            </a:endParaRPr>
          </a:p>
          <a:p>
            <a:pPr algn="just"/>
            <a:r>
              <a:rPr lang="en-US" sz="2200" dirty="0" smtClean="0">
                <a:solidFill>
                  <a:srgbClr val="FFFF00"/>
                </a:solidFill>
              </a:rPr>
              <a:t>13.27 </a:t>
            </a:r>
            <a:r>
              <a:rPr lang="en-US" sz="2200" dirty="0">
                <a:solidFill>
                  <a:srgbClr val="FFFF00"/>
                </a:solidFill>
              </a:rPr>
              <a:t>These guidelines contain detailed requirements for banks in respect of customer acceptance policy, customer identification procedures, monitoring of transactions and risk management. </a:t>
            </a:r>
          </a:p>
        </p:txBody>
      </p:sp>
    </p:spTree>
    <p:extLst>
      <p:ext uri="{BB962C8B-B14F-4D97-AF65-F5344CB8AC3E}">
        <p14:creationId xmlns:p14="http://schemas.microsoft.com/office/powerpoint/2010/main" val="288983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BRANCH </a:t>
            </a:r>
            <a:r>
              <a:rPr lang="en-US" dirty="0" smtClean="0"/>
              <a:t>LFAR – FOREIGN EXHANGE </a:t>
            </a:r>
            <a:endParaRPr lang="en-US" dirty="0"/>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800" dirty="0"/>
              <a:t>Are there any </a:t>
            </a:r>
            <a:r>
              <a:rPr lang="en-US" sz="2800" dirty="0">
                <a:solidFill>
                  <a:srgbClr val="FFFF00"/>
                </a:solidFill>
              </a:rPr>
              <a:t>material adverse features </a:t>
            </a:r>
            <a:r>
              <a:rPr lang="en-US" sz="2800" dirty="0"/>
              <a:t>pointed out in the reports of </a:t>
            </a:r>
            <a:r>
              <a:rPr lang="en-US" sz="2800" dirty="0" smtClean="0"/>
              <a:t>concurrent auditors</a:t>
            </a:r>
            <a:r>
              <a:rPr lang="en-US" sz="2800" dirty="0"/>
              <a:t>, internal auditors and/ or the Reserve Bank of India’s inspection report </a:t>
            </a:r>
            <a:r>
              <a:rPr lang="en-US" sz="2800" dirty="0" smtClean="0"/>
              <a:t>which </a:t>
            </a:r>
            <a:r>
              <a:rPr lang="en-US" sz="2800" dirty="0" smtClean="0">
                <a:solidFill>
                  <a:srgbClr val="FFFF00"/>
                </a:solidFill>
              </a:rPr>
              <a:t>continue </a:t>
            </a:r>
            <a:r>
              <a:rPr lang="en-US" sz="2800" dirty="0">
                <a:solidFill>
                  <a:srgbClr val="FFFF00"/>
                </a:solidFill>
              </a:rPr>
              <a:t>to persist</a:t>
            </a:r>
            <a:r>
              <a:rPr lang="en-US" sz="2800" dirty="0"/>
              <a:t> in relation to NRE/ NRO/ FCNR-B/ EEFC/ RFC </a:t>
            </a:r>
            <a:r>
              <a:rPr lang="en-US" sz="2800" dirty="0" smtClean="0"/>
              <a:t>and other similar deposits </a:t>
            </a:r>
            <a:r>
              <a:rPr lang="en-US" sz="2800" dirty="0"/>
              <a:t>accounts. If so, furnish the particulars of such adverse features</a:t>
            </a:r>
            <a:r>
              <a:rPr lang="en-US" sz="2800" dirty="0" smtClean="0"/>
              <a:t>.</a:t>
            </a:r>
          </a:p>
          <a:p>
            <a:pPr algn="just"/>
            <a:endParaRPr lang="en-US" sz="2800" dirty="0"/>
          </a:p>
          <a:p>
            <a:pPr algn="just"/>
            <a:r>
              <a:rPr lang="en-US" sz="2800" dirty="0" smtClean="0"/>
              <a:t> Whether instructions / guidelines followed and if not list the irregularities observed in areas of : advances, export bills, bills for collection and any other area of FE operations</a:t>
            </a:r>
            <a:endParaRPr lang="en-US" sz="2500" dirty="0"/>
          </a:p>
        </p:txBody>
      </p:sp>
    </p:spTree>
    <p:extLst>
      <p:ext uri="{BB962C8B-B14F-4D97-AF65-F5344CB8AC3E}">
        <p14:creationId xmlns:p14="http://schemas.microsoft.com/office/powerpoint/2010/main" val="2925437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REVISED LFAR </a:t>
            </a:r>
          </a:p>
        </p:txBody>
      </p:sp>
      <p:sp>
        <p:nvSpPr>
          <p:cNvPr id="3" name="Content Placeholder 2"/>
          <p:cNvSpPr>
            <a:spLocks noGrp="1"/>
          </p:cNvSpPr>
          <p:nvPr>
            <p:ph idx="1"/>
          </p:nvPr>
        </p:nvSpPr>
        <p:spPr>
          <a:xfrm>
            <a:off x="721217" y="1209822"/>
            <a:ext cx="10783395" cy="5551586"/>
          </a:xfrm>
        </p:spPr>
        <p:txBody>
          <a:bodyPr>
            <a:noAutofit/>
          </a:bodyPr>
          <a:lstStyle/>
          <a:p>
            <a:pPr marL="0" indent="0" algn="just">
              <a:buNone/>
            </a:pPr>
            <a:endParaRPr lang="en-US" sz="2400" dirty="0"/>
          </a:p>
          <a:p>
            <a:pPr algn="just"/>
            <a:r>
              <a:rPr lang="en-US" sz="2000" i="1" dirty="0"/>
              <a:t> </a:t>
            </a:r>
            <a:r>
              <a:rPr lang="en-US" sz="2800" dirty="0">
                <a:solidFill>
                  <a:schemeClr val="tx2"/>
                </a:solidFill>
                <a:latin typeface="Verdana" pitchFamily="34" charset="0"/>
                <a:ea typeface="Verdana" pitchFamily="34" charset="0"/>
                <a:cs typeface="Verdana" pitchFamily="34" charset="0"/>
              </a:rPr>
              <a:t>The format of </a:t>
            </a:r>
            <a:r>
              <a:rPr lang="en-US" sz="2800" dirty="0" smtClean="0">
                <a:solidFill>
                  <a:schemeClr val="tx2"/>
                </a:solidFill>
                <a:latin typeface="Verdana" pitchFamily="34" charset="0"/>
                <a:ea typeface="Verdana" pitchFamily="34" charset="0"/>
                <a:cs typeface="Verdana" pitchFamily="34" charset="0"/>
              </a:rPr>
              <a:t>LFAR have </a:t>
            </a:r>
            <a:r>
              <a:rPr lang="en-US" sz="2800" dirty="0">
                <a:solidFill>
                  <a:schemeClr val="tx2"/>
                </a:solidFill>
                <a:latin typeface="Verdana" pitchFamily="34" charset="0"/>
                <a:ea typeface="Verdana" pitchFamily="34" charset="0"/>
                <a:cs typeface="Verdana" pitchFamily="34" charset="0"/>
              </a:rPr>
              <a:t>been revised:</a:t>
            </a:r>
          </a:p>
          <a:p>
            <a:pPr algn="just"/>
            <a:r>
              <a:rPr lang="en-US" sz="2800" dirty="0">
                <a:solidFill>
                  <a:schemeClr val="tx2"/>
                </a:solidFill>
                <a:latin typeface="Verdana" pitchFamily="34" charset="0"/>
                <a:ea typeface="Verdana" pitchFamily="34" charset="0"/>
                <a:cs typeface="Verdana" pitchFamily="34" charset="0"/>
                <a:hlinkClick r:id="rId2">
                  <a:extLst>
                    <a:ext uri="{A12FA001-AC4F-418D-AE19-62706E023703}">
                      <ahyp:hlinkClr xmlns:lc="http://schemas.openxmlformats.org/drawingml/2006/lockedCanvas" xmlns:ahyp="http://schemas.microsoft.com/office/drawing/2018/hyperlinkcolor" xmlns="" val="tx"/>
                    </a:ext>
                  </a:extLst>
                </a:hlinkClick>
              </a:rPr>
              <a:t>Annex I</a:t>
            </a:r>
            <a:r>
              <a:rPr lang="en-US" sz="2800" dirty="0">
                <a:solidFill>
                  <a:schemeClr val="tx2"/>
                </a:solidFill>
                <a:latin typeface="Verdana" pitchFamily="34" charset="0"/>
                <a:ea typeface="Verdana" pitchFamily="34" charset="0"/>
                <a:cs typeface="Verdana" pitchFamily="34" charset="0"/>
              </a:rPr>
              <a:t> for Statutory Central Auditors (SCA)</a:t>
            </a:r>
          </a:p>
          <a:p>
            <a:pPr algn="just"/>
            <a:r>
              <a:rPr lang="en-US" sz="2800" dirty="0">
                <a:solidFill>
                  <a:schemeClr val="tx2"/>
                </a:solidFill>
                <a:latin typeface="Verdana" pitchFamily="34" charset="0"/>
                <a:ea typeface="Verdana" pitchFamily="34" charset="0"/>
                <a:cs typeface="Verdana" pitchFamily="34" charset="0"/>
                <a:hlinkClick r:id="rId3">
                  <a:extLst>
                    <a:ext uri="{A12FA001-AC4F-418D-AE19-62706E023703}">
                      <ahyp:hlinkClr xmlns:lc="http://schemas.openxmlformats.org/drawingml/2006/lockedCanvas" xmlns:ahyp="http://schemas.microsoft.com/office/drawing/2018/hyperlinkcolor" xmlns="" val="tx"/>
                    </a:ext>
                  </a:extLst>
                </a:hlinkClick>
              </a:rPr>
              <a:t>Annex II</a:t>
            </a:r>
            <a:r>
              <a:rPr lang="en-US" sz="2800" dirty="0">
                <a:solidFill>
                  <a:schemeClr val="tx2"/>
                </a:solidFill>
                <a:latin typeface="Verdana" pitchFamily="34" charset="0"/>
                <a:ea typeface="Verdana" pitchFamily="34" charset="0"/>
                <a:cs typeface="Verdana" pitchFamily="34" charset="0"/>
              </a:rPr>
              <a:t> for Branch Auditors</a:t>
            </a:r>
          </a:p>
          <a:p>
            <a:pPr algn="just"/>
            <a:r>
              <a:rPr lang="en-US" sz="2800" dirty="0">
                <a:solidFill>
                  <a:schemeClr val="tx2"/>
                </a:solidFill>
                <a:latin typeface="Verdana" pitchFamily="34" charset="0"/>
                <a:ea typeface="Verdana" pitchFamily="34" charset="0"/>
                <a:cs typeface="Verdana" pitchFamily="34" charset="0"/>
              </a:rPr>
              <a:t>An Appendix as part of Annex II for the specialized branches and</a:t>
            </a:r>
          </a:p>
          <a:p>
            <a:pPr algn="just"/>
            <a:r>
              <a:rPr lang="en-US" sz="2800" dirty="0">
                <a:solidFill>
                  <a:schemeClr val="tx2"/>
                </a:solidFill>
                <a:latin typeface="Verdana" pitchFamily="34" charset="0"/>
                <a:ea typeface="Verdana" pitchFamily="34" charset="0"/>
                <a:cs typeface="Verdana" pitchFamily="34" charset="0"/>
                <a:hlinkClick r:id="rId4">
                  <a:extLst>
                    <a:ext uri="{A12FA001-AC4F-418D-AE19-62706E023703}">
                      <ahyp:hlinkClr xmlns:lc="http://schemas.openxmlformats.org/drawingml/2006/lockedCanvas" xmlns:ahyp="http://schemas.microsoft.com/office/drawing/2018/hyperlinkcolor" xmlns="" val="tx"/>
                    </a:ext>
                  </a:extLst>
                </a:hlinkClick>
              </a:rPr>
              <a:t>Annex III</a:t>
            </a:r>
            <a:r>
              <a:rPr lang="en-US" sz="2800" dirty="0">
                <a:solidFill>
                  <a:schemeClr val="tx2"/>
                </a:solidFill>
                <a:latin typeface="Verdana" pitchFamily="34" charset="0"/>
                <a:ea typeface="Verdana" pitchFamily="34" charset="0"/>
                <a:cs typeface="Verdana" pitchFamily="34" charset="0"/>
              </a:rPr>
              <a:t> on Large / Irregular / Critical accounts for branch auditors</a:t>
            </a:r>
            <a:r>
              <a:rPr lang="en-US" sz="2800" dirty="0" smtClean="0">
                <a:solidFill>
                  <a:schemeClr val="tx2"/>
                </a:solidFill>
                <a:latin typeface="Verdana" pitchFamily="34" charset="0"/>
                <a:ea typeface="Verdana" pitchFamily="34" charset="0"/>
                <a:cs typeface="Verdana" pitchFamily="34" charset="0"/>
              </a:rPr>
              <a:t>.</a:t>
            </a:r>
          </a:p>
          <a:p>
            <a:pPr algn="just"/>
            <a:r>
              <a:rPr lang="en-US" sz="2800" dirty="0">
                <a:latin typeface="Verdana" panose="020B0604030504040204" pitchFamily="34" charset="0"/>
                <a:ea typeface="Verdana" panose="020B0604030504040204" pitchFamily="34" charset="0"/>
                <a:cs typeface="Verdana" panose="020B0604030504040204" pitchFamily="34" charset="0"/>
              </a:rPr>
              <a:t>The old LFAR format and other instructions of 2002 have been repealed</a:t>
            </a:r>
            <a:r>
              <a:rPr lang="en-US" sz="2800" dirty="0"/>
              <a:t>.</a:t>
            </a:r>
            <a:endParaRPr lang="en-US" sz="2800" dirty="0">
              <a:solidFill>
                <a:schemeClr val="tx2"/>
              </a:solidFill>
              <a:latin typeface="Verdana" pitchFamily="34" charset="0"/>
              <a:ea typeface="Verdana" pitchFamily="34" charset="0"/>
              <a:cs typeface="Verdana" pitchFamily="34" charset="0"/>
            </a:endParaRPr>
          </a:p>
          <a:p>
            <a:pPr algn="just"/>
            <a:endParaRPr lang="en-US" sz="2400" i="1" dirty="0"/>
          </a:p>
        </p:txBody>
      </p:sp>
    </p:spTree>
    <p:extLst>
      <p:ext uri="{BB962C8B-B14F-4D97-AF65-F5344CB8AC3E}">
        <p14:creationId xmlns:p14="http://schemas.microsoft.com/office/powerpoint/2010/main" val="2724073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277411"/>
          </a:xfrm>
        </p:spPr>
        <p:txBody>
          <a:bodyPr>
            <a:noAutofit/>
          </a:bodyPr>
          <a:lstStyle/>
          <a:p>
            <a:pPr algn="ctr"/>
            <a:r>
              <a:rPr lang="en-US" sz="2800" dirty="0"/>
              <a:t>REVISED LFAR - CONCERNS </a:t>
            </a: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200" dirty="0" smtClean="0"/>
              <a:t>Long Form Audit Report gets EVEN Longer ;  So does the </a:t>
            </a:r>
            <a:r>
              <a:rPr lang="en-US" sz="2200" dirty="0"/>
              <a:t>increased responsibilities for </a:t>
            </a:r>
            <a:r>
              <a:rPr lang="en-US" sz="2200" dirty="0" smtClean="0"/>
              <a:t>auditors.   SBA/CSA becomes a specialized area requiring separate skill sets </a:t>
            </a:r>
          </a:p>
          <a:p>
            <a:pPr algn="just"/>
            <a:r>
              <a:rPr lang="en-US" sz="2200" dirty="0"/>
              <a:t> </a:t>
            </a:r>
            <a:r>
              <a:rPr lang="en-US" sz="2200" dirty="0" smtClean="0"/>
              <a:t>Most Banks moving to web based reporting for LFAR and hence will have to be completed at the branch itself.  ICAI mandating seeking of several details from branches – practical difficulties </a:t>
            </a:r>
            <a:endParaRPr lang="en-US" sz="2200" dirty="0"/>
          </a:p>
          <a:p>
            <a:pPr algn="just"/>
            <a:endParaRPr lang="en-US" sz="2200" dirty="0"/>
          </a:p>
          <a:p>
            <a:pPr algn="just"/>
            <a:r>
              <a:rPr lang="en-US" sz="2200" dirty="0" smtClean="0"/>
              <a:t>RBI guidelines are freely available in RBI website. Branches may be required to follow internal guidelines which are mostly available in the intranet which would be based on RBI guidelines </a:t>
            </a:r>
            <a:endParaRPr lang="en-US" sz="2200" dirty="0"/>
          </a:p>
          <a:p>
            <a:pPr marL="0" indent="0" algn="just">
              <a:buNone/>
            </a:pPr>
            <a:endParaRPr lang="en-US" sz="2200" dirty="0"/>
          </a:p>
          <a:p>
            <a:pPr algn="just"/>
            <a:r>
              <a:rPr lang="en-US" sz="2200" dirty="0" smtClean="0"/>
              <a:t>Can you still take shelter under “Limited </a:t>
            </a:r>
            <a:r>
              <a:rPr lang="en-US" sz="2200" dirty="0"/>
              <a:t>time </a:t>
            </a:r>
            <a:r>
              <a:rPr lang="en-US" sz="2200" dirty="0" smtClean="0"/>
              <a:t>for auditors”- Both Whole Bank and branches ?</a:t>
            </a:r>
            <a:endParaRPr lang="en-US" sz="2200" dirty="0"/>
          </a:p>
          <a:p>
            <a:pPr marL="0" indent="0" algn="just">
              <a:buNone/>
            </a:pPr>
            <a:endParaRPr lang="en-US" sz="2200" dirty="0"/>
          </a:p>
          <a:p>
            <a:pPr marL="0" indent="0" algn="just">
              <a:buNone/>
            </a:pPr>
            <a:endParaRPr lang="en-US" sz="2500" dirty="0"/>
          </a:p>
        </p:txBody>
      </p:sp>
    </p:spTree>
    <p:extLst>
      <p:ext uri="{BB962C8B-B14F-4D97-AF65-F5344CB8AC3E}">
        <p14:creationId xmlns:p14="http://schemas.microsoft.com/office/powerpoint/2010/main" val="1964585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b="1" dirty="0" smtClean="0">
                <a:solidFill>
                  <a:srgbClr val="FFC000"/>
                </a:solidFill>
              </a:rPr>
              <a:t>AUDIT REPORT- NEW REQUIREMENT</a:t>
            </a:r>
            <a:endParaRPr lang="en-US" b="1" dirty="0">
              <a:solidFill>
                <a:srgbClr val="FFC000"/>
              </a:solidFill>
            </a:endParaRPr>
          </a:p>
        </p:txBody>
      </p:sp>
    </p:spTree>
    <p:extLst>
      <p:ext uri="{BB962C8B-B14F-4D97-AF65-F5344CB8AC3E}">
        <p14:creationId xmlns:p14="http://schemas.microsoft.com/office/powerpoint/2010/main" val="95381820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715293"/>
          </a:xfrm>
        </p:spPr>
        <p:txBody>
          <a:bodyPr/>
          <a:lstStyle/>
          <a:p>
            <a:pPr algn="ctr"/>
            <a:r>
              <a:rPr lang="en-US" dirty="0"/>
              <a:t>NEW REPORTING REQUIREMENT</a:t>
            </a:r>
          </a:p>
        </p:txBody>
      </p:sp>
      <p:sp>
        <p:nvSpPr>
          <p:cNvPr id="3" name="Content Placeholder 2"/>
          <p:cNvSpPr>
            <a:spLocks noGrp="1"/>
          </p:cNvSpPr>
          <p:nvPr>
            <p:ph idx="1"/>
          </p:nvPr>
        </p:nvSpPr>
        <p:spPr>
          <a:xfrm>
            <a:off x="721217" y="1493949"/>
            <a:ext cx="10783395" cy="4997003"/>
          </a:xfrm>
        </p:spPr>
        <p:txBody>
          <a:bodyPr>
            <a:noAutofit/>
          </a:bodyPr>
          <a:lstStyle/>
          <a:p>
            <a:pPr marL="0" indent="0" algn="just">
              <a:buNone/>
            </a:pPr>
            <a:endParaRPr lang="en-US" sz="2400" dirty="0"/>
          </a:p>
          <a:p>
            <a:pPr algn="just"/>
            <a:r>
              <a:rPr lang="en-US" sz="2400" dirty="0">
                <a:solidFill>
                  <a:srgbClr val="FFFF00"/>
                </a:solidFill>
              </a:rPr>
              <a:t>Whether the bank has adequate internal financial control systems in place and the operating effectiveness of such controls ( compliance deferred to year ended 31.3.2021 vide RBI letter dated 19.5.2020)</a:t>
            </a:r>
          </a:p>
          <a:p>
            <a:pPr algn="just"/>
            <a:endParaRPr lang="en-US" sz="2400" dirty="0">
              <a:solidFill>
                <a:srgbClr val="FFFF00"/>
              </a:solidFill>
            </a:endParaRPr>
          </a:p>
          <a:p>
            <a:pPr algn="just"/>
            <a:r>
              <a:rPr lang="en-US" sz="2400" dirty="0"/>
              <a:t> Section 143(3)(i) of Companies Act :   </a:t>
            </a:r>
            <a:r>
              <a:rPr lang="en-US" sz="2400" i="1" dirty="0"/>
              <a:t>Whether the company has adequate </a:t>
            </a:r>
            <a:r>
              <a:rPr lang="en-US" sz="2400" b="1" i="1" u="sng" dirty="0">
                <a:solidFill>
                  <a:schemeClr val="accent5">
                    <a:lumMod val="60000"/>
                    <a:lumOff val="40000"/>
                  </a:schemeClr>
                </a:solidFill>
              </a:rPr>
              <a:t>[internal financial controls with reference to financial statements] </a:t>
            </a:r>
            <a:r>
              <a:rPr lang="en-US" sz="2400" dirty="0"/>
              <a:t>in place and the operating effectiveness of such controls</a:t>
            </a:r>
          </a:p>
          <a:p>
            <a:pPr marL="0" indent="0" algn="just">
              <a:buNone/>
            </a:pPr>
            <a:endParaRPr lang="en-US" sz="2400" dirty="0"/>
          </a:p>
          <a:p>
            <a:pPr algn="just"/>
            <a:r>
              <a:rPr lang="en-US" sz="2400" dirty="0"/>
              <a:t> [] substituted for ‘internal financial control system’ by the Companies Amendment Act 2017 </a:t>
            </a:r>
            <a:r>
              <a:rPr lang="en-US" sz="2400" dirty="0" err="1"/>
              <a:t>wef</a:t>
            </a:r>
            <a:r>
              <a:rPr lang="en-US" sz="2400" dirty="0"/>
              <a:t> 9.2.2018</a:t>
            </a:r>
          </a:p>
        </p:txBody>
      </p:sp>
    </p:spTree>
    <p:extLst>
      <p:ext uri="{BB962C8B-B14F-4D97-AF65-F5344CB8AC3E}">
        <p14:creationId xmlns:p14="http://schemas.microsoft.com/office/powerpoint/2010/main" val="331627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715293"/>
          </a:xfrm>
        </p:spPr>
        <p:txBody>
          <a:bodyPr/>
          <a:lstStyle/>
          <a:p>
            <a:pPr algn="ctr"/>
            <a:r>
              <a:rPr lang="en-US" dirty="0"/>
              <a:t>NEW REPORTING REQUIREMENT (IFC contd..)</a:t>
            </a:r>
          </a:p>
        </p:txBody>
      </p:sp>
      <p:sp>
        <p:nvSpPr>
          <p:cNvPr id="3" name="Content Placeholder 2"/>
          <p:cNvSpPr>
            <a:spLocks noGrp="1"/>
          </p:cNvSpPr>
          <p:nvPr>
            <p:ph idx="1"/>
          </p:nvPr>
        </p:nvSpPr>
        <p:spPr>
          <a:xfrm>
            <a:off x="721217" y="1493949"/>
            <a:ext cx="10783395" cy="4997003"/>
          </a:xfrm>
        </p:spPr>
        <p:txBody>
          <a:bodyPr>
            <a:noAutofit/>
          </a:bodyPr>
          <a:lstStyle/>
          <a:p>
            <a:pPr marL="0" indent="0" algn="just">
              <a:buNone/>
            </a:pPr>
            <a:endParaRPr lang="en-US" sz="2400" dirty="0"/>
          </a:p>
          <a:p>
            <a:pPr algn="just"/>
            <a:r>
              <a:rPr lang="en-US" sz="2400" dirty="0"/>
              <a:t> Whether “internal financial control systems” &amp; “</a:t>
            </a:r>
            <a:r>
              <a:rPr lang="en-US" sz="2400" dirty="0">
                <a:solidFill>
                  <a:schemeClr val="tx1"/>
                </a:solidFill>
              </a:rPr>
              <a:t>internal financial controls with reference to financial statements” </a:t>
            </a:r>
            <a:r>
              <a:rPr lang="en-US" sz="2400" dirty="0"/>
              <a:t> are the same ?</a:t>
            </a:r>
          </a:p>
          <a:p>
            <a:pPr algn="just"/>
            <a:endParaRPr lang="en-US" sz="2400" dirty="0"/>
          </a:p>
          <a:p>
            <a:pPr algn="just"/>
            <a:r>
              <a:rPr lang="en-US" sz="2400" dirty="0"/>
              <a:t>Explanation to section 134(5)(e) under Companies Act , </a:t>
            </a:r>
            <a:r>
              <a:rPr lang="en-US" sz="2400" dirty="0" smtClean="0"/>
              <a:t>2013 – Under Directors Responsibility Statement</a:t>
            </a:r>
            <a:endParaRPr lang="en-US" sz="2400" dirty="0"/>
          </a:p>
          <a:p>
            <a:pPr algn="just"/>
            <a:r>
              <a:rPr lang="en-US" sz="2000" i="1" dirty="0" smtClean="0"/>
              <a:t>For </a:t>
            </a:r>
            <a:r>
              <a:rPr lang="en-US" sz="2000" i="1" dirty="0"/>
              <a:t>the purpose of this clause , the term ‘internal financial controls’ means the policies and procedure adopted by the company for ensuring the orderly and efficient conduct of its business , including adherence to company’s policies , the safeguarding of its assets, the prevention and detection of frauds and errors, the accuracy and completeness of the accounting records, and the timely preparation of reliable financial information’</a:t>
            </a:r>
            <a:endParaRPr lang="en-US" sz="2400" dirty="0"/>
          </a:p>
        </p:txBody>
      </p:sp>
    </p:spTree>
    <p:extLst>
      <p:ext uri="{BB962C8B-B14F-4D97-AF65-F5344CB8AC3E}">
        <p14:creationId xmlns:p14="http://schemas.microsoft.com/office/powerpoint/2010/main" val="772077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NEW REPORTING REQUIREMENT (IFC </a:t>
            </a:r>
            <a:r>
              <a:rPr lang="en-US" dirty="0" err="1"/>
              <a:t>contd</a:t>
            </a:r>
            <a:r>
              <a:rPr lang="en-US" dirty="0"/>
              <a:t>…)</a:t>
            </a: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000" i="1" dirty="0"/>
              <a:t> ICAI report on IFC -  </a:t>
            </a:r>
            <a:r>
              <a:rPr lang="en-US" sz="2400" u="sng" dirty="0"/>
              <a:t>Meaning of Internal Financial Controls Over Financial Reporting </a:t>
            </a:r>
          </a:p>
          <a:p>
            <a:pPr algn="just"/>
            <a:endParaRPr lang="en-US" sz="2400" dirty="0"/>
          </a:p>
          <a:p>
            <a:pPr algn="just"/>
            <a:r>
              <a:rPr lang="en-US" sz="2400" dirty="0"/>
              <a:t>A company's internal financial control over financial reporting is a process designed to provide reasonable assurance regarding the reliability of financial reporting and the preparation of financial statements for external purposes in accordance with generally accepted accounting principles</a:t>
            </a:r>
          </a:p>
          <a:p>
            <a:pPr algn="just"/>
            <a:endParaRPr lang="en-US" sz="2400" dirty="0"/>
          </a:p>
          <a:p>
            <a:pPr algn="just"/>
            <a:r>
              <a:rPr lang="en-US" sz="2400" dirty="0"/>
              <a:t> </a:t>
            </a:r>
          </a:p>
        </p:txBody>
      </p:sp>
    </p:spTree>
    <p:extLst>
      <p:ext uri="{BB962C8B-B14F-4D97-AF65-F5344CB8AC3E}">
        <p14:creationId xmlns:p14="http://schemas.microsoft.com/office/powerpoint/2010/main" val="1585158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9C1DC80-286E-4555-9763-3771A5096B3E}"/>
              </a:ext>
            </a:extLst>
          </p:cNvPr>
          <p:cNvSpPr>
            <a:spLocks noGrp="1"/>
          </p:cNvSpPr>
          <p:nvPr>
            <p:ph idx="1"/>
          </p:nvPr>
        </p:nvSpPr>
        <p:spPr>
          <a:xfrm>
            <a:off x="1062182" y="1330036"/>
            <a:ext cx="10442430" cy="4581186"/>
          </a:xfrm>
        </p:spPr>
        <p:txBody>
          <a:bodyPr/>
          <a:lstStyle/>
          <a:p>
            <a:pPr marL="0" indent="0" algn="just">
              <a:buNone/>
            </a:pPr>
            <a:r>
              <a:rPr lang="en-US" b="1" dirty="0"/>
              <a:t>Applicability to </a:t>
            </a:r>
            <a:r>
              <a:rPr lang="en-US" b="1" dirty="0" smtClean="0"/>
              <a:t>SBAs</a:t>
            </a:r>
          </a:p>
          <a:p>
            <a:pPr marL="0" indent="0" algn="just">
              <a:buNone/>
            </a:pPr>
            <a:endParaRPr lang="en-US" i="1" dirty="0"/>
          </a:p>
          <a:p>
            <a:pPr algn="just"/>
            <a:r>
              <a:rPr lang="en-US" sz="2800" dirty="0"/>
              <a:t>T</a:t>
            </a:r>
            <a:r>
              <a:rPr lang="en-US" sz="2800" dirty="0" smtClean="0"/>
              <a:t>he branches that </a:t>
            </a:r>
            <a:r>
              <a:rPr lang="en-US" sz="2800" dirty="0"/>
              <a:t>are required to be covered for reporting on </a:t>
            </a:r>
            <a:r>
              <a:rPr lang="en-US" sz="2800" dirty="0" err="1"/>
              <a:t>IFCoFR</a:t>
            </a:r>
            <a:r>
              <a:rPr lang="en-US" sz="2800" dirty="0"/>
              <a:t> will </a:t>
            </a:r>
            <a:r>
              <a:rPr lang="en-US" sz="2800" dirty="0" smtClean="0"/>
              <a:t>be determined </a:t>
            </a:r>
            <a:r>
              <a:rPr lang="en-US" sz="2800" dirty="0"/>
              <a:t>and scoped in by the SCAs. It is not necessary that </a:t>
            </a:r>
            <a:r>
              <a:rPr lang="en-US" sz="2800" dirty="0" smtClean="0"/>
              <a:t>all the </a:t>
            </a:r>
            <a:r>
              <a:rPr lang="en-US" sz="2800" dirty="0"/>
              <a:t>branches of the Bank are covered for reporting on </a:t>
            </a:r>
            <a:r>
              <a:rPr lang="en-US" sz="2800" dirty="0" err="1" smtClean="0"/>
              <a:t>IFCoFR</a:t>
            </a:r>
            <a:r>
              <a:rPr lang="en-US" sz="2800" dirty="0"/>
              <a:t> </a:t>
            </a:r>
            <a:r>
              <a:rPr lang="en-US" sz="2800" dirty="0" smtClean="0"/>
              <a:t>since </a:t>
            </a:r>
            <a:r>
              <a:rPr lang="en-US" sz="2800" dirty="0"/>
              <a:t>the controls operating at the branches will be </a:t>
            </a:r>
            <a:r>
              <a:rPr lang="en-US" sz="2800" dirty="0" smtClean="0"/>
              <a:t>common controls </a:t>
            </a:r>
            <a:r>
              <a:rPr lang="en-US" sz="2800" dirty="0"/>
              <a:t>that are designed centrally </a:t>
            </a:r>
            <a:r>
              <a:rPr lang="en-US" sz="2800" dirty="0" smtClean="0"/>
              <a:t>at the </a:t>
            </a:r>
            <a:r>
              <a:rPr lang="en-US" sz="2800" dirty="0"/>
              <a:t>Bank and operated at the branches</a:t>
            </a:r>
            <a:r>
              <a:rPr lang="en-US" dirty="0"/>
              <a:t>.</a:t>
            </a:r>
            <a:endParaRPr lang="en-IN" i="1" dirty="0"/>
          </a:p>
        </p:txBody>
      </p:sp>
      <p:sp>
        <p:nvSpPr>
          <p:cNvPr id="4" name="Title 1">
            <a:extLst>
              <a:ext uri="{FF2B5EF4-FFF2-40B4-BE49-F238E27FC236}">
                <a16:creationId xmlns:a16="http://schemas.microsoft.com/office/drawing/2014/main" xmlns="" id="{B0A67025-893A-405B-83EB-7B175AECE435}"/>
              </a:ext>
            </a:extLst>
          </p:cNvPr>
          <p:cNvSpPr txBox="1">
            <a:spLocks/>
          </p:cNvSpPr>
          <p:nvPr/>
        </p:nvSpPr>
        <p:spPr>
          <a:xfrm>
            <a:off x="1545465" y="624110"/>
            <a:ext cx="9959147" cy="367563"/>
          </a:xfrm>
          <a:prstGeom prst="rect">
            <a:avLst/>
          </a:prstGeom>
        </p:spPr>
        <p:txBody>
          <a:bodyPr vert="horz" lIns="91440" tIns="45720" rIns="91440" bIns="45720" rtlCol="0" anchor="t">
            <a:normAutofit fontScale="600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smtClean="0"/>
              <a:t>ICAI - Technical Guide </a:t>
            </a:r>
            <a:endParaRPr lang="en-US" dirty="0"/>
          </a:p>
        </p:txBody>
      </p:sp>
    </p:spTree>
    <p:extLst>
      <p:ext uri="{BB962C8B-B14F-4D97-AF65-F5344CB8AC3E}">
        <p14:creationId xmlns:p14="http://schemas.microsoft.com/office/powerpoint/2010/main" val="137357187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9C1DC80-286E-4555-9763-3771A5096B3E}"/>
              </a:ext>
            </a:extLst>
          </p:cNvPr>
          <p:cNvSpPr>
            <a:spLocks noGrp="1"/>
          </p:cNvSpPr>
          <p:nvPr>
            <p:ph idx="1"/>
          </p:nvPr>
        </p:nvSpPr>
        <p:spPr>
          <a:xfrm>
            <a:off x="1062182" y="1330036"/>
            <a:ext cx="10442430" cy="4581186"/>
          </a:xfrm>
        </p:spPr>
        <p:txBody>
          <a:bodyPr>
            <a:normAutofit/>
          </a:bodyPr>
          <a:lstStyle/>
          <a:p>
            <a:r>
              <a:rPr lang="en-US" b="1" dirty="0">
                <a:solidFill>
                  <a:schemeClr val="tx1"/>
                </a:solidFill>
              </a:rPr>
              <a:t>Appendix II</a:t>
            </a:r>
          </a:p>
          <a:p>
            <a:r>
              <a:rPr lang="en-US" b="1" dirty="0">
                <a:solidFill>
                  <a:schemeClr val="tx1"/>
                </a:solidFill>
              </a:rPr>
              <a:t>Extract of RBI Clarification to PSBs on </a:t>
            </a:r>
            <a:r>
              <a:rPr lang="en-US" b="1" dirty="0" smtClean="0">
                <a:solidFill>
                  <a:schemeClr val="tx1"/>
                </a:solidFill>
              </a:rPr>
              <a:t>SCAs Reporting </a:t>
            </a:r>
            <a:r>
              <a:rPr lang="en-US" b="1" dirty="0">
                <a:solidFill>
                  <a:schemeClr val="tx1"/>
                </a:solidFill>
              </a:rPr>
              <a:t>Requirements on </a:t>
            </a:r>
            <a:r>
              <a:rPr lang="en-US" b="1" dirty="0" err="1">
                <a:solidFill>
                  <a:schemeClr val="tx1"/>
                </a:solidFill>
              </a:rPr>
              <a:t>IFCoFR</a:t>
            </a:r>
            <a:endParaRPr lang="en-US" b="1" dirty="0">
              <a:solidFill>
                <a:schemeClr val="tx1"/>
              </a:solidFill>
            </a:endParaRPr>
          </a:p>
          <a:p>
            <a:pPr algn="just"/>
            <a:r>
              <a:rPr lang="en-US" sz="2400" dirty="0">
                <a:solidFill>
                  <a:schemeClr val="tx1"/>
                </a:solidFill>
              </a:rPr>
              <a:t>2. In line with substitution of words “Internal Financial </a:t>
            </a:r>
            <a:r>
              <a:rPr lang="en-US" sz="2400" dirty="0" smtClean="0">
                <a:solidFill>
                  <a:schemeClr val="tx1"/>
                </a:solidFill>
              </a:rPr>
              <a:t>Control System</a:t>
            </a:r>
            <a:r>
              <a:rPr lang="en-US" sz="2400" dirty="0">
                <a:solidFill>
                  <a:schemeClr val="tx1"/>
                </a:solidFill>
              </a:rPr>
              <a:t>” in Section 143(3</a:t>
            </a:r>
            <a:r>
              <a:rPr lang="en-US" sz="2400" dirty="0"/>
              <a:t>)(i) of the Companies Act, 2013, by </a:t>
            </a:r>
            <a:r>
              <a:rPr lang="en-US" sz="2400" dirty="0" smtClean="0"/>
              <a:t>the words </a:t>
            </a:r>
            <a:r>
              <a:rPr lang="en-US" sz="2400" dirty="0"/>
              <a:t>“Internal Financial Controls with reference to </a:t>
            </a:r>
            <a:r>
              <a:rPr lang="en-US" sz="2400" dirty="0" smtClean="0"/>
              <a:t>Financial Statements</a:t>
            </a:r>
            <a:r>
              <a:rPr lang="en-US" sz="2400" dirty="0"/>
              <a:t>” as per the clause 43(ii) of Companies </a:t>
            </a:r>
            <a:r>
              <a:rPr lang="en-US" sz="2400" dirty="0" smtClean="0"/>
              <a:t>Amendment Act</a:t>
            </a:r>
            <a:r>
              <a:rPr lang="en-US" sz="2400" dirty="0"/>
              <a:t>, 2017, the reporting requirement at Para 2(v) of the said </a:t>
            </a:r>
            <a:r>
              <a:rPr lang="en-US" sz="2400" dirty="0" smtClean="0"/>
              <a:t>letter stands </a:t>
            </a:r>
            <a:r>
              <a:rPr lang="en-US" sz="2400" dirty="0"/>
              <a:t>modified to ‘Whether the bank has adequate </a:t>
            </a:r>
            <a:r>
              <a:rPr lang="en-US" sz="2400" dirty="0" smtClean="0"/>
              <a:t>Internal Financial </a:t>
            </a:r>
            <a:r>
              <a:rPr lang="en-US" sz="2400" dirty="0"/>
              <a:t>Controls with reference to Financial Statements and </a:t>
            </a:r>
            <a:r>
              <a:rPr lang="en-US" sz="2400" dirty="0" smtClean="0"/>
              <a:t>the operating </a:t>
            </a:r>
            <a:r>
              <a:rPr lang="en-US" sz="2400" dirty="0"/>
              <a:t>effectiveness of such controls’.</a:t>
            </a:r>
            <a:endParaRPr lang="en-IN" sz="2400" i="1" dirty="0"/>
          </a:p>
        </p:txBody>
      </p:sp>
      <p:sp>
        <p:nvSpPr>
          <p:cNvPr id="4" name="Title 1">
            <a:extLst>
              <a:ext uri="{FF2B5EF4-FFF2-40B4-BE49-F238E27FC236}">
                <a16:creationId xmlns:a16="http://schemas.microsoft.com/office/drawing/2014/main" xmlns="" id="{B0A67025-893A-405B-83EB-7B175AECE435}"/>
              </a:ext>
            </a:extLst>
          </p:cNvPr>
          <p:cNvSpPr txBox="1">
            <a:spLocks/>
          </p:cNvSpPr>
          <p:nvPr/>
        </p:nvSpPr>
        <p:spPr>
          <a:xfrm>
            <a:off x="1545465" y="624110"/>
            <a:ext cx="9959147" cy="367563"/>
          </a:xfrm>
          <a:prstGeom prst="rect">
            <a:avLst/>
          </a:prstGeom>
        </p:spPr>
        <p:txBody>
          <a:bodyPr vert="horz" lIns="91440" tIns="45720" rIns="91440" bIns="45720" rtlCol="0" anchor="t">
            <a:normAutofit fontScale="600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smtClean="0"/>
              <a:t>ICAI – Technical Guide</a:t>
            </a:r>
            <a:endParaRPr lang="en-US" dirty="0"/>
          </a:p>
        </p:txBody>
      </p:sp>
    </p:spTree>
    <p:extLst>
      <p:ext uri="{BB962C8B-B14F-4D97-AF65-F5344CB8AC3E}">
        <p14:creationId xmlns:p14="http://schemas.microsoft.com/office/powerpoint/2010/main" val="905971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9C1DC80-286E-4555-9763-3771A5096B3E}"/>
              </a:ext>
            </a:extLst>
          </p:cNvPr>
          <p:cNvSpPr>
            <a:spLocks noGrp="1"/>
          </p:cNvSpPr>
          <p:nvPr>
            <p:ph idx="1"/>
          </p:nvPr>
        </p:nvSpPr>
        <p:spPr>
          <a:xfrm>
            <a:off x="1062182" y="1330036"/>
            <a:ext cx="10442430" cy="4581186"/>
          </a:xfrm>
        </p:spPr>
        <p:txBody>
          <a:bodyPr>
            <a:normAutofit fontScale="92500" lnSpcReduction="10000"/>
          </a:bodyPr>
          <a:lstStyle/>
          <a:p>
            <a:r>
              <a:rPr lang="en-US" b="1" dirty="0">
                <a:solidFill>
                  <a:schemeClr val="tx1"/>
                </a:solidFill>
              </a:rPr>
              <a:t>Appendix </a:t>
            </a:r>
            <a:r>
              <a:rPr lang="en-US" b="1" dirty="0" smtClean="0">
                <a:solidFill>
                  <a:schemeClr val="tx1"/>
                </a:solidFill>
              </a:rPr>
              <a:t>VI</a:t>
            </a:r>
          </a:p>
          <a:p>
            <a:r>
              <a:rPr lang="en-US" b="1" dirty="0">
                <a:solidFill>
                  <a:schemeClr val="tx1"/>
                </a:solidFill>
              </a:rPr>
              <a:t> </a:t>
            </a:r>
            <a:r>
              <a:rPr lang="en-US" sz="2000" dirty="0"/>
              <a:t>A. Illustrative Audit Report by the SBA when a branch is </a:t>
            </a:r>
            <a:r>
              <a:rPr lang="en-US" sz="2000" dirty="0" smtClean="0"/>
              <a:t>not scoped </a:t>
            </a:r>
            <a:r>
              <a:rPr lang="en-US" sz="2000" dirty="0"/>
              <a:t>in for audit of </a:t>
            </a:r>
            <a:r>
              <a:rPr lang="en-US" sz="2000" dirty="0" err="1" smtClean="0"/>
              <a:t>IFCoFR</a:t>
            </a:r>
            <a:endParaRPr lang="en-US" sz="2000" dirty="0" smtClean="0"/>
          </a:p>
          <a:p>
            <a:endParaRPr lang="en-US" sz="2000" b="1" dirty="0">
              <a:solidFill>
                <a:schemeClr val="tx1"/>
              </a:solidFill>
            </a:endParaRPr>
          </a:p>
          <a:p>
            <a:r>
              <a:rPr lang="en-US" sz="2000" b="1" dirty="0" smtClean="0">
                <a:solidFill>
                  <a:schemeClr val="tx1"/>
                </a:solidFill>
              </a:rPr>
              <a:t> </a:t>
            </a:r>
            <a:r>
              <a:rPr lang="en-US" sz="2000" dirty="0"/>
              <a:t>B. Illustrative Audit Report by the SBA when a branch </a:t>
            </a:r>
            <a:r>
              <a:rPr lang="en-US" sz="2000" dirty="0" smtClean="0"/>
              <a:t>is scoped </a:t>
            </a:r>
            <a:r>
              <a:rPr lang="en-US" sz="2000" dirty="0"/>
              <a:t>in for audit of </a:t>
            </a:r>
            <a:r>
              <a:rPr lang="en-US" sz="2000" dirty="0" err="1" smtClean="0"/>
              <a:t>IFCoFR</a:t>
            </a:r>
            <a:endParaRPr lang="en-US" sz="2000" dirty="0" smtClean="0"/>
          </a:p>
          <a:p>
            <a:pPr marL="0" indent="0">
              <a:buNone/>
            </a:pPr>
            <a:endParaRPr lang="en-US" sz="2000" b="1" dirty="0">
              <a:solidFill>
                <a:schemeClr val="tx1"/>
              </a:solidFill>
            </a:endParaRPr>
          </a:p>
          <a:p>
            <a:pPr algn="just"/>
            <a:r>
              <a:rPr lang="en-US" sz="2000" b="1" dirty="0" smtClean="0">
                <a:solidFill>
                  <a:schemeClr val="tx1"/>
                </a:solidFill>
              </a:rPr>
              <a:t> </a:t>
            </a:r>
            <a:r>
              <a:rPr lang="en-US" sz="2200" dirty="0"/>
              <a:t>ANNEXURE “A” TO THE INDEPENDENT AUDITOR’S </a:t>
            </a:r>
            <a:r>
              <a:rPr lang="en-US" sz="2200" dirty="0" smtClean="0"/>
              <a:t>REPORT (Referred </a:t>
            </a:r>
            <a:r>
              <a:rPr lang="en-US" sz="2200" dirty="0"/>
              <a:t>to in paragraph ___ under ‘Report on Other </a:t>
            </a:r>
            <a:r>
              <a:rPr lang="en-US" sz="2200" dirty="0" smtClean="0"/>
              <a:t>Legal and </a:t>
            </a:r>
            <a:r>
              <a:rPr lang="en-US" sz="2200" dirty="0"/>
              <a:t>Regulatory Requirements’ section of our report of </a:t>
            </a:r>
            <a:r>
              <a:rPr lang="en-US" sz="2200" dirty="0" smtClean="0"/>
              <a:t>even  date) Report </a:t>
            </a:r>
            <a:r>
              <a:rPr lang="en-US" sz="2200" dirty="0"/>
              <a:t>on the Operating Effectiveness of Internal </a:t>
            </a:r>
            <a:r>
              <a:rPr lang="en-US" sz="2200" dirty="0" smtClean="0"/>
              <a:t>Financial Controls </a:t>
            </a:r>
            <a:r>
              <a:rPr lang="en-US" sz="2200" dirty="0"/>
              <a:t>Over Financial Reporting as required by the </a:t>
            </a:r>
            <a:r>
              <a:rPr lang="en-US" sz="2200" dirty="0" smtClean="0"/>
              <a:t>Reserve Bank </a:t>
            </a:r>
            <a:r>
              <a:rPr lang="en-US" sz="2200" dirty="0"/>
              <a:t>of India (the “RBI”) </a:t>
            </a:r>
            <a:r>
              <a:rPr lang="en-US" sz="2200" dirty="0" smtClean="0"/>
              <a:t>Letter DOS.ARG.No.6270/08.91.001/2019-20 </a:t>
            </a:r>
            <a:r>
              <a:rPr lang="en-US" sz="2200" dirty="0"/>
              <a:t>dated March 17, </a:t>
            </a:r>
            <a:r>
              <a:rPr lang="en-US" sz="2200" dirty="0" smtClean="0"/>
              <a:t>2020 (as </a:t>
            </a:r>
            <a:r>
              <a:rPr lang="en-US" sz="2200" dirty="0"/>
              <a:t>amended) . (the “RBI communication</a:t>
            </a:r>
            <a:r>
              <a:rPr lang="en-US" sz="2200" dirty="0" smtClean="0"/>
              <a:t>”)</a:t>
            </a:r>
          </a:p>
          <a:p>
            <a:pPr algn="just"/>
            <a:r>
              <a:rPr lang="en-US" b="1" dirty="0">
                <a:solidFill>
                  <a:schemeClr val="tx1"/>
                </a:solidFill>
              </a:rPr>
              <a:t> </a:t>
            </a:r>
            <a:r>
              <a:rPr lang="en-US" b="1" dirty="0" smtClean="0">
                <a:solidFill>
                  <a:schemeClr val="tx1"/>
                </a:solidFill>
              </a:rPr>
              <a:t>Similar to Companies Act report </a:t>
            </a:r>
            <a:endParaRPr lang="en-US" b="1" dirty="0">
              <a:solidFill>
                <a:schemeClr val="tx1"/>
              </a:solidFill>
            </a:endParaRPr>
          </a:p>
        </p:txBody>
      </p:sp>
      <p:sp>
        <p:nvSpPr>
          <p:cNvPr id="4" name="Title 1">
            <a:extLst>
              <a:ext uri="{FF2B5EF4-FFF2-40B4-BE49-F238E27FC236}">
                <a16:creationId xmlns:a16="http://schemas.microsoft.com/office/drawing/2014/main" xmlns="" id="{B0A67025-893A-405B-83EB-7B175AECE435}"/>
              </a:ext>
            </a:extLst>
          </p:cNvPr>
          <p:cNvSpPr txBox="1">
            <a:spLocks/>
          </p:cNvSpPr>
          <p:nvPr/>
        </p:nvSpPr>
        <p:spPr>
          <a:xfrm>
            <a:off x="1545465" y="624110"/>
            <a:ext cx="9959147" cy="367563"/>
          </a:xfrm>
          <a:prstGeom prst="rect">
            <a:avLst/>
          </a:prstGeom>
        </p:spPr>
        <p:txBody>
          <a:bodyPr vert="horz" lIns="91440" tIns="45720" rIns="91440" bIns="45720" rtlCol="0" anchor="t">
            <a:normAutofit fontScale="600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smtClean="0"/>
              <a:t>ICAI – Technical Guide</a:t>
            </a:r>
            <a:endParaRPr lang="en-US" dirty="0"/>
          </a:p>
        </p:txBody>
      </p:sp>
    </p:spTree>
    <p:extLst>
      <p:ext uri="{BB962C8B-B14F-4D97-AF65-F5344CB8AC3E}">
        <p14:creationId xmlns:p14="http://schemas.microsoft.com/office/powerpoint/2010/main" val="2968736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b="1" dirty="0" smtClean="0">
                <a:solidFill>
                  <a:srgbClr val="FFC000"/>
                </a:solidFill>
              </a:rPr>
              <a:t>CERTIFICATIONS</a:t>
            </a:r>
            <a:endParaRPr lang="en-US" b="1" dirty="0">
              <a:solidFill>
                <a:srgbClr val="FFC000"/>
              </a:solidFill>
            </a:endParaRPr>
          </a:p>
        </p:txBody>
      </p:sp>
    </p:spTree>
    <p:extLst>
      <p:ext uri="{BB962C8B-B14F-4D97-AF65-F5344CB8AC3E}">
        <p14:creationId xmlns:p14="http://schemas.microsoft.com/office/powerpoint/2010/main" val="300034044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CERTIFICATES TO BE ISSUED </a:t>
            </a: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500" dirty="0"/>
              <a:t>As many as nearly 40 Certificates to be issued  covering various subsidy, interest subvention , priority sector lending, lending to sensitive sectors, utilization and end use certificate for various government schemes</a:t>
            </a:r>
          </a:p>
          <a:p>
            <a:pPr marL="0" indent="0" algn="just">
              <a:buNone/>
            </a:pPr>
            <a:endParaRPr lang="en-US" sz="2500" i="1" dirty="0"/>
          </a:p>
          <a:p>
            <a:pPr algn="just"/>
            <a:r>
              <a:rPr lang="en-US" sz="2500" dirty="0"/>
              <a:t>Auditor needs go through in detail RBI circular as well internal bank circulars in this regard , which these days are mostly available in the intranet </a:t>
            </a:r>
            <a:endParaRPr lang="en-US" sz="2500" dirty="0" smtClean="0"/>
          </a:p>
          <a:p>
            <a:pPr algn="just"/>
            <a:endParaRPr lang="en-US" sz="2500" i="1" dirty="0"/>
          </a:p>
          <a:p>
            <a:pPr algn="just"/>
            <a:r>
              <a:rPr lang="en-US" sz="2500" i="1" dirty="0" smtClean="0"/>
              <a:t> </a:t>
            </a:r>
            <a:r>
              <a:rPr lang="en-US" sz="2500" dirty="0" smtClean="0"/>
              <a:t>ICAI guidance note also carries most of the RBI circulars </a:t>
            </a:r>
            <a:endParaRPr lang="en-US" sz="2500" dirty="0"/>
          </a:p>
        </p:txBody>
      </p:sp>
    </p:spTree>
    <p:extLst>
      <p:ext uri="{BB962C8B-B14F-4D97-AF65-F5344CB8AC3E}">
        <p14:creationId xmlns:p14="http://schemas.microsoft.com/office/powerpoint/2010/main" val="1268569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REVISED LFAR – REASONS FOR REVISION</a:t>
            </a:r>
          </a:p>
        </p:txBody>
      </p:sp>
      <p:sp>
        <p:nvSpPr>
          <p:cNvPr id="3" name="Content Placeholder 2"/>
          <p:cNvSpPr>
            <a:spLocks noGrp="1"/>
          </p:cNvSpPr>
          <p:nvPr>
            <p:ph idx="1"/>
          </p:nvPr>
        </p:nvSpPr>
        <p:spPr>
          <a:xfrm>
            <a:off x="721217" y="1493949"/>
            <a:ext cx="10783395" cy="4984123"/>
          </a:xfrm>
        </p:spPr>
        <p:txBody>
          <a:bodyPr>
            <a:noAutofit/>
          </a:bodyPr>
          <a:lstStyle/>
          <a:p>
            <a:pPr marL="0" indent="0" algn="just">
              <a:buNone/>
            </a:pPr>
            <a:endParaRPr lang="en-US" sz="2200" dirty="0"/>
          </a:p>
          <a:p>
            <a:pPr algn="just"/>
            <a:r>
              <a:rPr lang="en-US" sz="2200" dirty="0"/>
              <a:t>Last format was prescribed in 2002 -  19 years before , when:</a:t>
            </a:r>
          </a:p>
          <a:p>
            <a:pPr marL="0" indent="0" algn="just">
              <a:buNone/>
            </a:pPr>
            <a:r>
              <a:rPr lang="en-US" sz="2200" dirty="0"/>
              <a:t> </a:t>
            </a:r>
          </a:p>
          <a:p>
            <a:pPr algn="just"/>
            <a:r>
              <a:rPr lang="en-US" sz="2200" dirty="0"/>
              <a:t>Banking transactions and record keeping done manually to a large extent</a:t>
            </a:r>
          </a:p>
          <a:p>
            <a:pPr algn="just"/>
            <a:endParaRPr lang="en-US" sz="2200" dirty="0"/>
          </a:p>
          <a:p>
            <a:pPr algn="just"/>
            <a:r>
              <a:rPr lang="en-US" sz="2200" dirty="0"/>
              <a:t>Risk management not as big a focus area as it is now.</a:t>
            </a:r>
          </a:p>
          <a:p>
            <a:pPr algn="just"/>
            <a:endParaRPr lang="en-US" sz="2200" dirty="0"/>
          </a:p>
          <a:p>
            <a:pPr algn="just"/>
            <a:r>
              <a:rPr lang="en-US" sz="2200" dirty="0"/>
              <a:t>Formats to keep up with the times, address the requirements of technology-driven new-age banking systems and do away with some questions that are no longer relevant.</a:t>
            </a:r>
          </a:p>
        </p:txBody>
      </p:sp>
    </p:spTree>
    <p:extLst>
      <p:ext uri="{BB962C8B-B14F-4D97-AF65-F5344CB8AC3E}">
        <p14:creationId xmlns:p14="http://schemas.microsoft.com/office/powerpoint/2010/main" val="3088520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187" y="624110"/>
            <a:ext cx="10886426" cy="573625"/>
          </a:xfrm>
        </p:spPr>
        <p:txBody>
          <a:bodyPr>
            <a:normAutofit/>
          </a:bodyPr>
          <a:lstStyle/>
          <a:p>
            <a:pPr algn="ctr"/>
            <a:r>
              <a:rPr lang="en-US" sz="2000" b="1" dirty="0"/>
              <a:t>Format of Covering Report for various Certificates issued by SBAs</a:t>
            </a:r>
          </a:p>
        </p:txBody>
      </p:sp>
      <p:sp>
        <p:nvSpPr>
          <p:cNvPr id="3" name="Content Placeholder 2"/>
          <p:cNvSpPr>
            <a:spLocks noGrp="1"/>
          </p:cNvSpPr>
          <p:nvPr>
            <p:ph idx="1"/>
          </p:nvPr>
        </p:nvSpPr>
        <p:spPr>
          <a:xfrm>
            <a:off x="618187" y="1197735"/>
            <a:ext cx="11165982" cy="5203065"/>
          </a:xfrm>
        </p:spPr>
        <p:txBody>
          <a:bodyPr>
            <a:normAutofit lnSpcReduction="10000"/>
          </a:bodyPr>
          <a:lstStyle/>
          <a:p>
            <a:r>
              <a:rPr lang="en-US" sz="2400" dirty="0" smtClean="0"/>
              <a:t> Page 722-723  - Exposure draft on Guidance Note to Bank Audit -2021</a:t>
            </a:r>
          </a:p>
          <a:p>
            <a:endParaRPr lang="en-US" sz="2400" dirty="0"/>
          </a:p>
          <a:p>
            <a:pPr algn="just"/>
            <a:r>
              <a:rPr lang="en-US" sz="2400" dirty="0"/>
              <a:t> </a:t>
            </a:r>
            <a:r>
              <a:rPr lang="en-US" sz="2400" dirty="0" smtClean="0"/>
              <a:t>Introduction . </a:t>
            </a:r>
          </a:p>
          <a:p>
            <a:pPr marL="0" indent="0" algn="just">
              <a:buNone/>
            </a:pPr>
            <a:endParaRPr lang="en-US" sz="2400" dirty="0" smtClean="0"/>
          </a:p>
          <a:p>
            <a:pPr algn="just"/>
            <a:r>
              <a:rPr lang="en-US" sz="2400" dirty="0" smtClean="0"/>
              <a:t>Management Responsibility</a:t>
            </a:r>
          </a:p>
          <a:p>
            <a:pPr algn="just"/>
            <a:endParaRPr lang="en-US" sz="2400" dirty="0"/>
          </a:p>
          <a:p>
            <a:pPr algn="just"/>
            <a:r>
              <a:rPr lang="en-US" sz="2400" dirty="0" smtClean="0"/>
              <a:t> Auditors Responsibility</a:t>
            </a:r>
          </a:p>
          <a:p>
            <a:pPr algn="just"/>
            <a:endParaRPr lang="en-US" sz="2400" dirty="0"/>
          </a:p>
          <a:p>
            <a:pPr algn="just"/>
            <a:r>
              <a:rPr lang="en-US" sz="2400" dirty="0" smtClean="0"/>
              <a:t> Opinion </a:t>
            </a:r>
          </a:p>
          <a:p>
            <a:pPr algn="just"/>
            <a:endParaRPr lang="en-US" sz="2400" dirty="0"/>
          </a:p>
          <a:p>
            <a:pPr algn="just"/>
            <a:r>
              <a:rPr lang="en-US" sz="2400" dirty="0" smtClean="0"/>
              <a:t>  Restrictions of use </a:t>
            </a:r>
            <a:endParaRPr lang="en-US" sz="2400" dirty="0"/>
          </a:p>
        </p:txBody>
      </p:sp>
    </p:spTree>
    <p:extLst>
      <p:ext uri="{BB962C8B-B14F-4D97-AF65-F5344CB8AC3E}">
        <p14:creationId xmlns:p14="http://schemas.microsoft.com/office/powerpoint/2010/main" val="414561346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187" y="624110"/>
            <a:ext cx="10886426" cy="573625"/>
          </a:xfrm>
        </p:spPr>
        <p:txBody>
          <a:bodyPr>
            <a:normAutofit/>
          </a:bodyPr>
          <a:lstStyle/>
          <a:p>
            <a:pPr algn="ctr"/>
            <a:r>
              <a:rPr lang="en-US" sz="2000" b="1" dirty="0"/>
              <a:t>Format of Covering Report for various Certificates issued by SBAs</a:t>
            </a:r>
          </a:p>
        </p:txBody>
      </p:sp>
      <p:sp>
        <p:nvSpPr>
          <p:cNvPr id="3" name="Content Placeholder 2"/>
          <p:cNvSpPr>
            <a:spLocks noGrp="1"/>
          </p:cNvSpPr>
          <p:nvPr>
            <p:ph idx="1"/>
          </p:nvPr>
        </p:nvSpPr>
        <p:spPr>
          <a:xfrm>
            <a:off x="618187" y="1197735"/>
            <a:ext cx="11165982" cy="5203065"/>
          </a:xfrm>
        </p:spPr>
        <p:txBody>
          <a:bodyPr>
            <a:normAutofit fontScale="92500"/>
          </a:bodyPr>
          <a:lstStyle/>
          <a:p>
            <a:r>
              <a:rPr lang="en-US" sz="2400" dirty="0" smtClean="0"/>
              <a:t> Page 722-723  - Exposure draft on Guidance Note to Bank Audit -2021</a:t>
            </a:r>
          </a:p>
          <a:p>
            <a:endParaRPr lang="en-US" sz="2400" dirty="0"/>
          </a:p>
          <a:p>
            <a:pPr algn="just"/>
            <a:r>
              <a:rPr lang="en-US" sz="2400" dirty="0"/>
              <a:t> </a:t>
            </a:r>
            <a:r>
              <a:rPr lang="en-US" sz="2400" b="1" dirty="0" smtClean="0"/>
              <a:t>Introduction</a:t>
            </a:r>
            <a:r>
              <a:rPr lang="en-US" sz="2400" dirty="0" smtClean="0"/>
              <a:t> : The </a:t>
            </a:r>
            <a:r>
              <a:rPr lang="en-US" sz="2400" dirty="0"/>
              <a:t>accompanying Statement contains various certificates issued by us during the Statutory Audit of [Name of the Branch] [Branch Code] of [Name of the Bank] for the Financial year 2020 – 2021, listed in Annexure [Name], which we have </a:t>
            </a:r>
            <a:r>
              <a:rPr lang="en-US" sz="2400" dirty="0" err="1"/>
              <a:t>initialled</a:t>
            </a:r>
            <a:r>
              <a:rPr lang="en-US" sz="2400" dirty="0"/>
              <a:t> for identification purposes only. </a:t>
            </a:r>
            <a:endParaRPr lang="en-US" sz="2400" dirty="0" smtClean="0"/>
          </a:p>
          <a:p>
            <a:pPr marL="0" indent="0" algn="just">
              <a:buNone/>
            </a:pPr>
            <a:endParaRPr lang="en-US" sz="2400" dirty="0" smtClean="0"/>
          </a:p>
          <a:p>
            <a:pPr algn="just"/>
            <a:r>
              <a:rPr lang="en-US" sz="2400" b="1" dirty="0" smtClean="0"/>
              <a:t>Opinion</a:t>
            </a:r>
            <a:r>
              <a:rPr lang="en-US" sz="2400" dirty="0" smtClean="0"/>
              <a:t> :Based </a:t>
            </a:r>
            <a:r>
              <a:rPr lang="en-US" sz="2400" dirty="0"/>
              <a:t>on our examination as above, and the information and explanations given to us, we report that the Statement in Annexure [Name] is in agreement with the books of account and other records of [Name of the Branch] [Branch Code] of [Name of the Bank] for the Financial year 2020 – 2021 as produced to us for our examination, and the information thereof is prepared, in all material respects, in accordance with the applicable criteria.</a:t>
            </a:r>
          </a:p>
        </p:txBody>
      </p:sp>
    </p:spTree>
    <p:extLst>
      <p:ext uri="{BB962C8B-B14F-4D97-AF65-F5344CB8AC3E}">
        <p14:creationId xmlns:p14="http://schemas.microsoft.com/office/powerpoint/2010/main" val="52558417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CERTIFICATES TO BE ISSUED </a:t>
            </a: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500" dirty="0"/>
              <a:t>RBI circular dated 17.7.2019 – </a:t>
            </a:r>
            <a:r>
              <a:rPr lang="en-US" sz="2500" dirty="0" err="1"/>
              <a:t>Unauthorised</a:t>
            </a:r>
            <a:r>
              <a:rPr lang="en-US" sz="2500" dirty="0"/>
              <a:t> operation of Internal / Office accounts </a:t>
            </a:r>
            <a:r>
              <a:rPr lang="en-US" sz="2500" dirty="0" smtClean="0"/>
              <a:t>– Illustrative list of items that could be considered as falling under the circular </a:t>
            </a:r>
            <a:endParaRPr lang="en-US" sz="2500" dirty="0"/>
          </a:p>
          <a:p>
            <a:pPr marL="0" indent="0" algn="just">
              <a:buNone/>
            </a:pPr>
            <a:endParaRPr lang="en-US" sz="2500" dirty="0"/>
          </a:p>
          <a:p>
            <a:pPr algn="just"/>
            <a:r>
              <a:rPr lang="en-US" sz="2500" dirty="0"/>
              <a:t>Bank/Branch has complied with the RBI guidelines issued for opening, review, monitoring and reconciliation of internal/office accounts and for that standard operating procedure is in place </a:t>
            </a:r>
            <a:endParaRPr lang="en-US" sz="2500" dirty="0" smtClean="0"/>
          </a:p>
          <a:p>
            <a:pPr marL="0" indent="0" algn="just">
              <a:buNone/>
            </a:pPr>
            <a:endParaRPr lang="en-US" sz="2500" dirty="0"/>
          </a:p>
          <a:p>
            <a:pPr marL="0" indent="0" algn="just">
              <a:buNone/>
            </a:pPr>
            <a:endParaRPr lang="en-US" sz="2500" i="1" dirty="0"/>
          </a:p>
        </p:txBody>
      </p:sp>
    </p:spTree>
    <p:extLst>
      <p:ext uri="{BB962C8B-B14F-4D97-AF65-F5344CB8AC3E}">
        <p14:creationId xmlns:p14="http://schemas.microsoft.com/office/powerpoint/2010/main" val="631726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AUDIT CHALLENGES</a:t>
            </a: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500" i="1" dirty="0" smtClean="0"/>
              <a:t> </a:t>
            </a:r>
            <a:r>
              <a:rPr lang="en-US" sz="2800" dirty="0" smtClean="0"/>
              <a:t>Need for updating RBI circulars – </a:t>
            </a:r>
          </a:p>
          <a:p>
            <a:pPr algn="just"/>
            <a:r>
              <a:rPr lang="en-US" sz="2800" i="1" dirty="0"/>
              <a:t> </a:t>
            </a:r>
            <a:r>
              <a:rPr lang="en-US" sz="2800" dirty="0"/>
              <a:t>RBI circular dated 17.7.2019 – </a:t>
            </a:r>
            <a:r>
              <a:rPr lang="en-US" sz="2800" dirty="0" err="1"/>
              <a:t>Unauthorised</a:t>
            </a:r>
            <a:r>
              <a:rPr lang="en-US" sz="2800" dirty="0"/>
              <a:t> operation of Internal / Office accounts – Illustrative list of items that could be considered as falling under the circular </a:t>
            </a:r>
            <a:endParaRPr lang="en-US" sz="2800" dirty="0" smtClean="0"/>
          </a:p>
          <a:p>
            <a:pPr algn="just"/>
            <a:r>
              <a:rPr lang="en-US" sz="2500" dirty="0"/>
              <a:t> </a:t>
            </a:r>
            <a:r>
              <a:rPr lang="en-US" sz="2800" dirty="0"/>
              <a:t>RBI/2014-15/590 DBS.CO.CFMC.BC.No.007/23.04.001/2014-15 - May 7, 2015 – Appendix I lists 45 illustrative cases which could be considered as Early Warning Signals </a:t>
            </a:r>
            <a:endParaRPr lang="en-US" sz="2800" dirty="0" smtClean="0"/>
          </a:p>
          <a:p>
            <a:pPr algn="just"/>
            <a:endParaRPr lang="en-US" sz="2800" dirty="0"/>
          </a:p>
          <a:p>
            <a:pPr algn="just"/>
            <a:r>
              <a:rPr lang="en-US" sz="2800" dirty="0" smtClean="0"/>
              <a:t> Both these are generally covered under exception reports at branches </a:t>
            </a:r>
            <a:endParaRPr lang="en-US" sz="2800" dirty="0"/>
          </a:p>
          <a:p>
            <a:pPr algn="just"/>
            <a:endParaRPr lang="en-US" sz="2500" dirty="0"/>
          </a:p>
          <a:p>
            <a:pPr algn="just"/>
            <a:endParaRPr lang="en-US" sz="2500" i="1" dirty="0"/>
          </a:p>
        </p:txBody>
      </p:sp>
    </p:spTree>
    <p:extLst>
      <p:ext uri="{BB962C8B-B14F-4D97-AF65-F5344CB8AC3E}">
        <p14:creationId xmlns:p14="http://schemas.microsoft.com/office/powerpoint/2010/main" val="610806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AUDIT CHALLENGES</a:t>
            </a: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500" dirty="0"/>
              <a:t>RBI circular restricting use of current accounts when cash credit facility is enjoyed with another bank – potential area of fraud –  Review of transactions may be required if such current account exist prima facie</a:t>
            </a:r>
          </a:p>
          <a:p>
            <a:pPr marL="0" indent="0" algn="just">
              <a:buNone/>
            </a:pPr>
            <a:endParaRPr lang="en-US" sz="2500" i="1" dirty="0"/>
          </a:p>
          <a:p>
            <a:pPr algn="just"/>
            <a:r>
              <a:rPr lang="en-US" sz="2500" dirty="0"/>
              <a:t>RBI circular on automated identification of NPA and switching to daily identification of NPA- implementation there of </a:t>
            </a:r>
          </a:p>
          <a:p>
            <a:pPr marL="0" indent="0" algn="just">
              <a:buNone/>
            </a:pPr>
            <a:endParaRPr lang="en-US" sz="2500" i="1" dirty="0"/>
          </a:p>
          <a:p>
            <a:pPr algn="just"/>
            <a:r>
              <a:rPr lang="en-US" sz="2500" b="1" i="1" dirty="0"/>
              <a:t>Auditors can request branches to give access to CRLIC database for details of exposures with other banks for major customers in each </a:t>
            </a:r>
            <a:r>
              <a:rPr lang="en-US" sz="2500" b="1" i="1" dirty="0" smtClean="0"/>
              <a:t>branch-  RBI in SSM minutes have asked auditors to use this facility </a:t>
            </a:r>
            <a:endParaRPr lang="en-US" sz="2500" b="1" i="1" dirty="0"/>
          </a:p>
        </p:txBody>
      </p:sp>
    </p:spTree>
    <p:extLst>
      <p:ext uri="{BB962C8B-B14F-4D97-AF65-F5344CB8AC3E}">
        <p14:creationId xmlns:p14="http://schemas.microsoft.com/office/powerpoint/2010/main" val="4011327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AUDIT CHALLENGES</a:t>
            </a: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500" dirty="0"/>
              <a:t>New models of advances like micro financing through POOL accounts – Buy out of retail loans from NBFC</a:t>
            </a:r>
          </a:p>
          <a:p>
            <a:pPr algn="just"/>
            <a:endParaRPr lang="en-US" sz="2500" dirty="0"/>
          </a:p>
          <a:p>
            <a:pPr algn="just"/>
            <a:r>
              <a:rPr lang="en-US" sz="2500" dirty="0"/>
              <a:t>Already flagged by RBI in case of all banks that SOP is not adequate </a:t>
            </a:r>
          </a:p>
          <a:p>
            <a:pPr algn="just"/>
            <a:endParaRPr lang="en-US" sz="2500" dirty="0"/>
          </a:p>
          <a:p>
            <a:pPr algn="just"/>
            <a:r>
              <a:rPr lang="en-US" sz="2500" dirty="0"/>
              <a:t>Advances through Retail </a:t>
            </a:r>
            <a:r>
              <a:rPr lang="en-US" sz="2500" dirty="0" err="1"/>
              <a:t>centres</a:t>
            </a:r>
            <a:r>
              <a:rPr lang="en-US" sz="2500" dirty="0"/>
              <a:t>, Credit Card </a:t>
            </a:r>
            <a:r>
              <a:rPr lang="en-US" sz="2500" dirty="0" smtClean="0"/>
              <a:t>dues </a:t>
            </a:r>
            <a:endParaRPr lang="en-US" sz="2500" dirty="0"/>
          </a:p>
          <a:p>
            <a:pPr algn="just"/>
            <a:endParaRPr lang="en-US" sz="2500" dirty="0"/>
          </a:p>
          <a:p>
            <a:pPr algn="just"/>
            <a:r>
              <a:rPr lang="en-US" sz="2500" dirty="0"/>
              <a:t>Transactions in Pre Paid Instruments</a:t>
            </a:r>
            <a:endParaRPr lang="en-US" sz="2500" i="1" dirty="0"/>
          </a:p>
        </p:txBody>
      </p:sp>
    </p:spTree>
    <p:extLst>
      <p:ext uri="{BB962C8B-B14F-4D97-AF65-F5344CB8AC3E}">
        <p14:creationId xmlns:p14="http://schemas.microsoft.com/office/powerpoint/2010/main" val="1003986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CONCLUSION</a:t>
            </a:r>
          </a:p>
        </p:txBody>
      </p:sp>
      <p:sp>
        <p:nvSpPr>
          <p:cNvPr id="3" name="Content Placeholder 2"/>
          <p:cNvSpPr>
            <a:spLocks noGrp="1"/>
          </p:cNvSpPr>
          <p:nvPr>
            <p:ph idx="1"/>
          </p:nvPr>
        </p:nvSpPr>
        <p:spPr>
          <a:xfrm>
            <a:off x="721217" y="1493950"/>
            <a:ext cx="10783395" cy="5267458"/>
          </a:xfrm>
        </p:spPr>
        <p:txBody>
          <a:bodyPr>
            <a:noAutofit/>
          </a:bodyPr>
          <a:lstStyle/>
          <a:p>
            <a:pPr algn="just"/>
            <a:r>
              <a:rPr lang="en-US" sz="2500" dirty="0"/>
              <a:t> </a:t>
            </a:r>
            <a:r>
              <a:rPr lang="en-US" sz="2500" dirty="0" smtClean="0"/>
              <a:t>Bank Audit turning out to be more “skilled assignment” needing experience, exposure and taking judgmental decisions on EWS/Potential Frauds </a:t>
            </a:r>
          </a:p>
          <a:p>
            <a:pPr algn="just"/>
            <a:r>
              <a:rPr lang="en-US" sz="2500" dirty="0"/>
              <a:t> </a:t>
            </a:r>
            <a:r>
              <a:rPr lang="en-US" sz="2500" dirty="0" smtClean="0"/>
              <a:t>Applying illustrative cases in RBI circulars to accounts may require detailed review of branch exception reports </a:t>
            </a:r>
          </a:p>
          <a:p>
            <a:pPr algn="just"/>
            <a:r>
              <a:rPr lang="en-US" sz="2500" dirty="0"/>
              <a:t> </a:t>
            </a:r>
            <a:r>
              <a:rPr lang="en-US" sz="2500" dirty="0" smtClean="0"/>
              <a:t>Ensuring compliance with ICAI Guidance Note holds the KEY ! Guidelines for remote audit likely to continue … Look out for ICAI directions</a:t>
            </a:r>
            <a:endParaRPr lang="en-US" sz="2500" dirty="0"/>
          </a:p>
          <a:p>
            <a:pPr algn="just"/>
            <a:r>
              <a:rPr lang="en-US" sz="2500" dirty="0" smtClean="0"/>
              <a:t> Branch audit though reducing in quantity but will look for more qualitative report </a:t>
            </a:r>
          </a:p>
          <a:p>
            <a:pPr algn="just"/>
            <a:r>
              <a:rPr lang="en-US" sz="2500" i="1" dirty="0"/>
              <a:t> </a:t>
            </a:r>
            <a:r>
              <a:rPr lang="en-US" sz="2500" b="1" dirty="0" smtClean="0">
                <a:solidFill>
                  <a:srgbClr val="FFFF00"/>
                </a:solidFill>
              </a:rPr>
              <a:t>NO REVISION OF BRANCH AUDIT FEE SINCE 2013 ?</a:t>
            </a:r>
            <a:endParaRPr lang="en-US" sz="2500" b="1" dirty="0">
              <a:solidFill>
                <a:srgbClr val="FFFF00"/>
              </a:solidFill>
            </a:endParaRPr>
          </a:p>
        </p:txBody>
      </p:sp>
    </p:spTree>
    <p:extLst>
      <p:ext uri="{BB962C8B-B14F-4D97-AF65-F5344CB8AC3E}">
        <p14:creationId xmlns:p14="http://schemas.microsoft.com/office/powerpoint/2010/main" val="214044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descr="41,108 Head In Hands Stock Photos, Pictures &amp; Royalty-Free Images - iStock"/>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42057" y="3078049"/>
            <a:ext cx="2253803" cy="255001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Frustrated Man Holding Head In Hands Stock Photo - Image of mouth, 2024:  393872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8388" y="2936381"/>
            <a:ext cx="2343955" cy="2691685"/>
          </a:xfrm>
          <a:prstGeom prst="rect">
            <a:avLst/>
          </a:prstGeom>
          <a:noFill/>
          <a:extLst>
            <a:ext uri="{909E8E84-426E-40DD-AFC4-6F175D3DCCD1}">
              <a14:hiddenFill xmlns:a14="http://schemas.microsoft.com/office/drawing/2010/main">
                <a:solidFill>
                  <a:srgbClr val="FFFFFF"/>
                </a:solidFill>
              </a14:hiddenFill>
            </a:ext>
          </a:extLst>
        </p:spPr>
      </p:pic>
      <p:sp>
        <p:nvSpPr>
          <p:cNvPr id="6" name="Rounded Rectangle 5"/>
          <p:cNvSpPr/>
          <p:nvPr/>
        </p:nvSpPr>
        <p:spPr>
          <a:xfrm>
            <a:off x="1751527" y="1081826"/>
            <a:ext cx="871899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bg1"/>
                </a:solidFill>
              </a:rPr>
              <a:t>Hope the session does not leave you …….</a:t>
            </a:r>
            <a:endParaRPr lang="en-US" sz="3200" b="1" dirty="0">
              <a:solidFill>
                <a:schemeClr val="bg1"/>
              </a:solidFill>
            </a:endParaRPr>
          </a:p>
        </p:txBody>
      </p:sp>
      <p:sp>
        <p:nvSpPr>
          <p:cNvPr id="2" name="AutoShape 2" descr="Hand Under Chin Images, Stock Photos &amp; Vectors | Shutterstock"/>
          <p:cNvSpPr>
            <a:spLocks noChangeAspect="1" noChangeArrowheads="1"/>
          </p:cNvSpPr>
          <p:nvPr/>
        </p:nvSpPr>
        <p:spPr bwMode="auto">
          <a:xfrm>
            <a:off x="307975" y="7937"/>
            <a:ext cx="6968588" cy="486934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Hand Under Chin Images, Stock Photos &amp; Vectors | Shutterstoc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Anxious Worried Man Stock Photo, Picture And Royalty Free Image. Image  72782590."/>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2" descr="The Hidden Power of the Confused Look – Borden's Blath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97759" y="2936382"/>
            <a:ext cx="2962140" cy="2691684"/>
          </a:xfrm>
          <a:prstGeom prst="rect">
            <a:avLst/>
          </a:prstGeom>
        </p:spPr>
      </p:pic>
    </p:spTree>
    <p:extLst>
      <p:ext uri="{BB962C8B-B14F-4D97-AF65-F5344CB8AC3E}">
        <p14:creationId xmlns:p14="http://schemas.microsoft.com/office/powerpoint/2010/main" val="2550153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BANKING – CURRENT SCENARIO</a:t>
            </a:r>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200" dirty="0"/>
          </a:p>
          <a:p>
            <a:pPr algn="just"/>
            <a:r>
              <a:rPr lang="en-US" sz="2200" dirty="0"/>
              <a:t>Digital banking, Core banking systems and Risk management</a:t>
            </a:r>
          </a:p>
          <a:p>
            <a:pPr algn="just"/>
            <a:endParaRPr lang="en-US" sz="2200" dirty="0"/>
          </a:p>
          <a:p>
            <a:pPr algn="just"/>
            <a:r>
              <a:rPr lang="en-US" sz="2200" dirty="0"/>
              <a:t>Mountain of non-performing assets, partly a result of weak credit assessment</a:t>
            </a:r>
          </a:p>
          <a:p>
            <a:pPr algn="just"/>
            <a:endParaRPr lang="en-US" sz="2200" dirty="0"/>
          </a:p>
        </p:txBody>
      </p:sp>
    </p:spTree>
    <p:extLst>
      <p:ext uri="{BB962C8B-B14F-4D97-AF65-F5344CB8AC3E}">
        <p14:creationId xmlns:p14="http://schemas.microsoft.com/office/powerpoint/2010/main" val="1096087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REVISED LFAR – WHOLE BANK</a:t>
            </a:r>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400" dirty="0"/>
          </a:p>
          <a:p>
            <a:pPr algn="just"/>
            <a:r>
              <a:rPr lang="en-US" sz="2000" i="1" dirty="0"/>
              <a:t> Objectives</a:t>
            </a:r>
          </a:p>
          <a:p>
            <a:pPr marL="0" indent="0" algn="just">
              <a:buNone/>
            </a:pPr>
            <a:r>
              <a:rPr lang="en-US" sz="2000" i="1" dirty="0"/>
              <a:t> </a:t>
            </a:r>
          </a:p>
          <a:p>
            <a:pPr algn="just"/>
            <a:r>
              <a:rPr lang="en-US" sz="3200" dirty="0"/>
              <a:t>The overall objective of the Long Form Audit Report (LFAR) should be to identify and assess the gaps and vulnerable areas in the business operations, risk management, compliance and the efficacy of internal audit and provide an independent opinion on the same to the Board of the bank and provide their observations</a:t>
            </a:r>
            <a:r>
              <a:rPr lang="en-US" sz="2400" dirty="0"/>
              <a:t>.</a:t>
            </a:r>
          </a:p>
        </p:txBody>
      </p:sp>
    </p:spTree>
    <p:extLst>
      <p:ext uri="{BB962C8B-B14F-4D97-AF65-F5344CB8AC3E}">
        <p14:creationId xmlns:p14="http://schemas.microsoft.com/office/powerpoint/2010/main" val="576634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REVISED LFAR – BRANCHES</a:t>
            </a:r>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400" dirty="0"/>
          </a:p>
          <a:p>
            <a:pPr algn="just"/>
            <a:r>
              <a:rPr lang="en-US" sz="2000" i="1" dirty="0"/>
              <a:t> Objectives</a:t>
            </a:r>
          </a:p>
          <a:p>
            <a:pPr algn="just"/>
            <a:endParaRPr lang="en-US" sz="2000" i="1" dirty="0"/>
          </a:p>
          <a:p>
            <a:pPr algn="just"/>
            <a:r>
              <a:rPr lang="en-US" sz="3200" i="1" dirty="0"/>
              <a:t> </a:t>
            </a:r>
            <a:r>
              <a:rPr lang="en-US" sz="3200" dirty="0"/>
              <a:t>The overall objective of the branch audit should be to have transaction testing and provide </a:t>
            </a:r>
            <a:r>
              <a:rPr lang="en-US" sz="3200" u="sng" dirty="0"/>
              <a:t>inputs to the Statutory central Auditors </a:t>
            </a:r>
            <a:r>
              <a:rPr lang="en-US" sz="3200" dirty="0"/>
              <a:t>on adequacy of implementation of various policy and regulatory requirements, including efficacy of the system and assurance functions (risk management, compliance and internal audit) at branch level. </a:t>
            </a:r>
            <a:endParaRPr lang="en-US" sz="3200" i="1" dirty="0"/>
          </a:p>
          <a:p>
            <a:pPr marL="0" indent="0" algn="just">
              <a:buNone/>
            </a:pPr>
            <a:r>
              <a:rPr lang="en-US" sz="3200" i="1" dirty="0"/>
              <a:t> </a:t>
            </a:r>
          </a:p>
        </p:txBody>
      </p:sp>
    </p:spTree>
    <p:extLst>
      <p:ext uri="{BB962C8B-B14F-4D97-AF65-F5344CB8AC3E}">
        <p14:creationId xmlns:p14="http://schemas.microsoft.com/office/powerpoint/2010/main" val="396564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465" y="624110"/>
            <a:ext cx="9959147" cy="367563"/>
          </a:xfrm>
        </p:spPr>
        <p:txBody>
          <a:bodyPr>
            <a:normAutofit fontScale="90000"/>
          </a:bodyPr>
          <a:lstStyle/>
          <a:p>
            <a:pPr algn="ctr"/>
            <a:r>
              <a:rPr lang="en-US" dirty="0"/>
              <a:t>REVISED LFAR – BRANCHES</a:t>
            </a:r>
          </a:p>
        </p:txBody>
      </p:sp>
      <p:sp>
        <p:nvSpPr>
          <p:cNvPr id="3" name="Content Placeholder 2"/>
          <p:cNvSpPr>
            <a:spLocks noGrp="1"/>
          </p:cNvSpPr>
          <p:nvPr>
            <p:ph idx="1"/>
          </p:nvPr>
        </p:nvSpPr>
        <p:spPr>
          <a:xfrm>
            <a:off x="721217" y="1493950"/>
            <a:ext cx="10783395" cy="5267458"/>
          </a:xfrm>
        </p:spPr>
        <p:txBody>
          <a:bodyPr>
            <a:noAutofit/>
          </a:bodyPr>
          <a:lstStyle/>
          <a:p>
            <a:pPr marL="0" indent="0" algn="just">
              <a:buNone/>
            </a:pPr>
            <a:endParaRPr lang="en-US" sz="2400" dirty="0"/>
          </a:p>
          <a:p>
            <a:pPr algn="just"/>
            <a:r>
              <a:rPr lang="en-US" sz="2000" i="1" dirty="0"/>
              <a:t> Objectives</a:t>
            </a:r>
          </a:p>
          <a:p>
            <a:pPr algn="just"/>
            <a:endParaRPr lang="en-US" sz="2000" i="1" dirty="0"/>
          </a:p>
          <a:p>
            <a:pPr algn="just"/>
            <a:r>
              <a:rPr lang="en-US" sz="3200" i="1" dirty="0"/>
              <a:t> </a:t>
            </a:r>
            <a:r>
              <a:rPr lang="en-US" sz="3200" dirty="0" smtClean="0">
                <a:solidFill>
                  <a:schemeClr val="tx2"/>
                </a:solidFill>
                <a:ea typeface="Verdana" pitchFamily="34" charset="0"/>
              </a:rPr>
              <a:t>Where threshold is prescribed : the </a:t>
            </a:r>
            <a:r>
              <a:rPr lang="en-US" sz="3200" dirty="0">
                <a:solidFill>
                  <a:schemeClr val="tx2"/>
                </a:solidFill>
                <a:ea typeface="Verdana" pitchFamily="34" charset="0"/>
              </a:rPr>
              <a:t>transaction detailing needs to be seen and commented upon</a:t>
            </a:r>
            <a:r>
              <a:rPr lang="en-US" sz="3200" dirty="0" smtClean="0">
                <a:solidFill>
                  <a:schemeClr val="tx2"/>
                </a:solidFill>
                <a:ea typeface="Verdana" pitchFamily="34" charset="0"/>
              </a:rPr>
              <a:t>.</a:t>
            </a:r>
          </a:p>
          <a:p>
            <a:pPr marL="0" indent="0" algn="just">
              <a:buNone/>
            </a:pPr>
            <a:endParaRPr lang="en-US" sz="3200" dirty="0" smtClean="0">
              <a:solidFill>
                <a:schemeClr val="tx2"/>
              </a:solidFill>
              <a:ea typeface="Verdana" pitchFamily="34" charset="0"/>
            </a:endParaRPr>
          </a:p>
          <a:p>
            <a:pPr algn="just"/>
            <a:r>
              <a:rPr lang="en-US" sz="3200" dirty="0" smtClean="0">
                <a:solidFill>
                  <a:schemeClr val="tx2"/>
                </a:solidFill>
                <a:ea typeface="Verdana" pitchFamily="34" charset="0"/>
              </a:rPr>
              <a:t> </a:t>
            </a:r>
            <a:r>
              <a:rPr lang="en-US" sz="3200" dirty="0">
                <a:solidFill>
                  <a:schemeClr val="tx2"/>
                </a:solidFill>
                <a:ea typeface="Verdana" pitchFamily="34" charset="0"/>
              </a:rPr>
              <a:t>B</a:t>
            </a:r>
            <a:r>
              <a:rPr lang="en-US" sz="3200" dirty="0" smtClean="0">
                <a:solidFill>
                  <a:schemeClr val="tx2"/>
                </a:solidFill>
                <a:ea typeface="Verdana" pitchFamily="34" charset="0"/>
              </a:rPr>
              <a:t>elow </a:t>
            </a:r>
            <a:r>
              <a:rPr lang="en-US" sz="3200" dirty="0">
                <a:solidFill>
                  <a:schemeClr val="tx2"/>
                </a:solidFill>
                <a:ea typeface="Verdana" pitchFamily="34" charset="0"/>
              </a:rPr>
              <a:t>the </a:t>
            </a:r>
            <a:r>
              <a:rPr lang="en-US" sz="3200" dirty="0" smtClean="0">
                <a:solidFill>
                  <a:schemeClr val="tx2"/>
                </a:solidFill>
                <a:ea typeface="Verdana" pitchFamily="34" charset="0"/>
              </a:rPr>
              <a:t>threshold:  </a:t>
            </a:r>
            <a:r>
              <a:rPr lang="en-US" sz="3200" dirty="0">
                <a:solidFill>
                  <a:schemeClr val="tx2"/>
                </a:solidFill>
                <a:ea typeface="Verdana" pitchFamily="34" charset="0"/>
              </a:rPr>
              <a:t>the system and processes should be checked and commented upon.</a:t>
            </a:r>
            <a:endParaRPr lang="en-IN" sz="3200" dirty="0">
              <a:solidFill>
                <a:schemeClr val="tx2"/>
              </a:solidFill>
              <a:ea typeface="Verdana" pitchFamily="34" charset="0"/>
            </a:endParaRPr>
          </a:p>
          <a:p>
            <a:pPr algn="just"/>
            <a:endParaRPr lang="en-US" sz="3200" i="1" dirty="0"/>
          </a:p>
          <a:p>
            <a:pPr marL="0" indent="0" algn="just">
              <a:buNone/>
            </a:pPr>
            <a:r>
              <a:rPr lang="en-US" sz="3200" i="1" dirty="0"/>
              <a:t> </a:t>
            </a:r>
          </a:p>
        </p:txBody>
      </p:sp>
    </p:spTree>
    <p:extLst>
      <p:ext uri="{BB962C8B-B14F-4D97-AF65-F5344CB8AC3E}">
        <p14:creationId xmlns:p14="http://schemas.microsoft.com/office/powerpoint/2010/main" val="3700658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1646</TotalTime>
  <Words>3883</Words>
  <Application>Microsoft Office PowerPoint</Application>
  <PresentationFormat>Widescreen</PresentationFormat>
  <Paragraphs>329</Paragraphs>
  <Slides>57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Algerian</vt:lpstr>
      <vt:lpstr>Arial</vt:lpstr>
      <vt:lpstr>Berlin Sans FB Demi</vt:lpstr>
      <vt:lpstr>Bernard MT Condensed</vt:lpstr>
      <vt:lpstr>Century Gothic</vt:lpstr>
      <vt:lpstr>Verdana</vt:lpstr>
      <vt:lpstr>Wingdings 3</vt:lpstr>
      <vt:lpstr>Wisp</vt:lpstr>
      <vt:lpstr>NEW REPORTING NORMS IN LFAR AND OTHER CERTIFICATIONS - 2021</vt:lpstr>
      <vt:lpstr>BANK AUDIT -2021 – COVERAGE</vt:lpstr>
      <vt:lpstr>LONG FORM AUDIT REPORT</vt:lpstr>
      <vt:lpstr>REVISED LFAR </vt:lpstr>
      <vt:lpstr>REVISED LFAR – REASONS FOR REVISION</vt:lpstr>
      <vt:lpstr>BANKING – CURRENT SCENARIO</vt:lpstr>
      <vt:lpstr>REVISED LFAR – WHOLE BANK</vt:lpstr>
      <vt:lpstr>REVISED LFAR – BRANCHES</vt:lpstr>
      <vt:lpstr>REVISED LFAR – BRANCHES</vt:lpstr>
      <vt:lpstr>REVISED LFAR – BRANCHES</vt:lpstr>
      <vt:lpstr>REVISED LFAR - BRANCHES</vt:lpstr>
      <vt:lpstr>GENERAL INSTRUCTIONS – ADVANCES </vt:lpstr>
      <vt:lpstr>LARGE ADVANCES </vt:lpstr>
      <vt:lpstr>ADVANCES – NEW AREAS</vt:lpstr>
      <vt:lpstr>ADVANCES – NEW AREAS</vt:lpstr>
      <vt:lpstr>ADVANCES – NEW AREAS</vt:lpstr>
      <vt:lpstr>BRANCH LFAR - ADVANCES</vt:lpstr>
      <vt:lpstr>BRANCH LFAR - ADVANCES</vt:lpstr>
      <vt:lpstr>BRANCH LFAR – Due Diligence</vt:lpstr>
      <vt:lpstr>BRANCH LFAR – Due Diligence</vt:lpstr>
      <vt:lpstr>BRANCH LFAR – Red Flagged Accounts </vt:lpstr>
      <vt:lpstr>BRANCH LFAR – Red Flagged Accounts </vt:lpstr>
      <vt:lpstr>BRANCH LFAR – Red Flagged Accounts </vt:lpstr>
      <vt:lpstr>BRANCH LFAR</vt:lpstr>
      <vt:lpstr>BRANCH LFAR</vt:lpstr>
      <vt:lpstr>BRANCH LFAR - Restructuring</vt:lpstr>
      <vt:lpstr>BRANCH LFAR - IBC</vt:lpstr>
      <vt:lpstr>BRANCH LFAR - IBC</vt:lpstr>
      <vt:lpstr>BRANCH LFAR – RETAIL LOANS</vt:lpstr>
      <vt:lpstr>BRANCH LFAR – SUSPENSE/SUNDRY ASSETS</vt:lpstr>
      <vt:lpstr>BRANCH LFAR - DEPOSITS</vt:lpstr>
      <vt:lpstr>BRANCH LFAR- DEPOSITS</vt:lpstr>
      <vt:lpstr>BRANCH LFAR – MINIMUM BALANCE </vt:lpstr>
      <vt:lpstr>BRANCH AUDIT REPORTS</vt:lpstr>
      <vt:lpstr>BRANCH LFAR - RECORDS</vt:lpstr>
      <vt:lpstr>BRANCH LFAR – FRAUDS/KYC/AML</vt:lpstr>
      <vt:lpstr>BRANCH LFAR – FRAUDS/KYC/AML</vt:lpstr>
      <vt:lpstr>BRANCH LFAR – FRAUDS/KYC/AML</vt:lpstr>
      <vt:lpstr>BRANCH LFAR – FOREIGN EXHANGE </vt:lpstr>
      <vt:lpstr>REVISED LFAR - CONCERNS </vt:lpstr>
      <vt:lpstr>AUDIT REPORT- NEW REQUIREMENT</vt:lpstr>
      <vt:lpstr>NEW REPORTING REQUIREMENT</vt:lpstr>
      <vt:lpstr>NEW REPORTING REQUIREMENT (IFC contd..)</vt:lpstr>
      <vt:lpstr>NEW REPORTING REQUIREMENT (IFC contd…)</vt:lpstr>
      <vt:lpstr>PowerPoint Presentation</vt:lpstr>
      <vt:lpstr>PowerPoint Presentation</vt:lpstr>
      <vt:lpstr>PowerPoint Presentation</vt:lpstr>
      <vt:lpstr>CERTIFICATIONS</vt:lpstr>
      <vt:lpstr>CERTIFICATES TO BE ISSUED </vt:lpstr>
      <vt:lpstr>Format of Covering Report for various Certificates issued by SBAs</vt:lpstr>
      <vt:lpstr>Format of Covering Report for various Certificates issued by SBAs</vt:lpstr>
      <vt:lpstr>CERTIFICATES TO BE ISSUED </vt:lpstr>
      <vt:lpstr>AUDIT CHALLENGES</vt:lpstr>
      <vt:lpstr>AUDIT CHALLENGES</vt:lpstr>
      <vt:lpstr>AUDIT CHALLENGES</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185</cp:revision>
  <dcterms:created xsi:type="dcterms:W3CDTF">2021-02-28T04:25:57Z</dcterms:created>
  <dcterms:modified xsi:type="dcterms:W3CDTF">2021-03-19T04:06:39Z</dcterms:modified>
</cp:coreProperties>
</file>